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10"/>
  </p:notesMasterIdLst>
  <p:handoutMasterIdLst>
    <p:handoutMasterId r:id="rId11"/>
  </p:handoutMasterIdLst>
  <p:sldIdLst>
    <p:sldId id="339" r:id="rId2"/>
    <p:sldId id="337" r:id="rId3"/>
    <p:sldId id="343" r:id="rId4"/>
    <p:sldId id="341" r:id="rId5"/>
    <p:sldId id="345" r:id="rId6"/>
    <p:sldId id="346" r:id="rId7"/>
    <p:sldId id="340" r:id="rId8"/>
    <p:sldId id="342" r:id="rId9"/>
  </p:sldIdLst>
  <p:sldSz cx="9144000" cy="6858000" type="screen4x3"/>
  <p:notesSz cx="6921500" cy="100838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 autoAdjust="0"/>
  </p:normalViewPr>
  <p:slideViewPr>
    <p:cSldViewPr snapToGrid="0">
      <p:cViewPr varScale="1">
        <p:scale>
          <a:sx n="116" d="100"/>
          <a:sy n="116" d="100"/>
        </p:scale>
        <p:origin x="121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0692EEB-15AF-477E-93C2-006C7DACF2F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8345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5650"/>
            <a:ext cx="5041900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81DA41B-36F5-41C9-BB81-6872D8546DD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280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57D890-DFF3-4CC7-9337-D67A3CEDF4E3}" type="slidenum">
              <a:rPr lang="en-US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559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EC081B-D731-4B4C-B1CE-9D413E20C5F1}" type="slidenum">
              <a:rPr lang="en-US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644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תמונה 6" descr="open-slid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42950" y="4981193"/>
            <a:ext cx="8067675" cy="684277"/>
          </a:xfrm>
        </p:spPr>
        <p:txBody>
          <a:bodyPr anchor="t"/>
          <a:lstStyle>
            <a:lvl1pPr algn="l">
              <a:defRPr sz="28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42949" y="5474970"/>
            <a:ext cx="8081011" cy="514350"/>
          </a:xfr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1"/>
          </p:nvPr>
        </p:nvSpPr>
        <p:spPr>
          <a:xfrm>
            <a:off x="742949" y="6000768"/>
            <a:ext cx="8088631" cy="514350"/>
          </a:xfrm>
        </p:spPr>
        <p:txBody>
          <a:bodyPr anchor="ctr"/>
          <a:lstStyle>
            <a:lvl1pPr marL="0" indent="0" algn="l"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15025" cy="4552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45B01BF-1521-42CD-96A6-027601A5BF48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013EA63-756B-448B-9D73-6D9573B04CC1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4C77015-0C94-407D-AEDE-E98DE020A559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5C0F8F-54C0-44C6-833D-F2B9353E44CD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8A0A2C7-E113-44B3-B1ED-08276F9F563A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6CC0EB9-25EA-4FBE-861B-218A5B0767B8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FE22975-78B1-4EE1-83AB-0879D6578BA3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6" descr="Divider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5349876"/>
            <a:ext cx="7772400" cy="660400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22313" y="6067425"/>
            <a:ext cx="7772400" cy="434975"/>
          </a:xfrm>
        </p:spPr>
        <p:txBody>
          <a:bodyPr anchor="b"/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29B7F98-32E9-4B15-8F01-7E056CC012C2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EF837F4-2B7C-4A44-9B1A-F990A84C6B7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5A0F015-DF4D-4572-97F5-F0E6F5ECC31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e-I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F6BC455-FA3A-4262-BFAC-726B36CE6F3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6050" y="6413500"/>
            <a:ext cx="137795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FE4A3AB-F9D5-4039-BC6A-2DDBD41C48A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59B0136-1550-43C6-9DC2-FFF186CCAB2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1DCD7B2-52C0-4091-AB5C-9F722F19226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91225" cy="4819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6D90FF5-E380-45F9-B4D8-3ED0277CE710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62650" cy="4733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145FA42-D634-477D-A0A9-3CD8BF67F4E4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76925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3B91DA7-C141-4B42-BAAE-16F779CDB984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05500" cy="461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40EBD1A-7EF2-4962-AB67-B9A188A57D66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62650" cy="45624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9B6D9FB-F08F-45AE-9F3E-E4AABC51847E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7" descr="Imag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25" y="1371600"/>
            <a:ext cx="261937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886450" cy="4600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DFEEAB5-A77C-45D8-B775-7F44992C2523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תמונה 6" descr="content-slide.jpg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1800" y="6588125"/>
            <a:ext cx="52101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solidFill>
                  <a:srgbClr val="89898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95250" y="6588125"/>
            <a:ext cx="381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EB4E3"/>
                </a:solidFill>
              </a:defRPr>
            </a:lvl1pPr>
          </a:lstStyle>
          <a:p>
            <a:fld id="{3EA8DCA6-7D24-4BB6-B991-12B9039C073B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  <p:sldLayoutId id="2147485241" r:id="rId2"/>
    <p:sldLayoutId id="2147485242" r:id="rId3"/>
    <p:sldLayoutId id="2147485243" r:id="rId4"/>
    <p:sldLayoutId id="2147485244" r:id="rId5"/>
    <p:sldLayoutId id="2147485245" r:id="rId6"/>
    <p:sldLayoutId id="2147485246" r:id="rId7"/>
    <p:sldLayoutId id="2147485247" r:id="rId8"/>
    <p:sldLayoutId id="2147485248" r:id="rId9"/>
    <p:sldLayoutId id="2147485249" r:id="rId10"/>
    <p:sldLayoutId id="2147485250" r:id="rId11"/>
    <p:sldLayoutId id="2147485251" r:id="rId12"/>
    <p:sldLayoutId id="2147485252" r:id="rId13"/>
    <p:sldLayoutId id="2147485253" r:id="rId14"/>
    <p:sldLayoutId id="2147485254" r:id="rId15"/>
    <p:sldLayoutId id="2147485255" r:id="rId16"/>
    <p:sldLayoutId id="2147485256" r:id="rId17"/>
    <p:sldLayoutId id="2147485257" r:id="rId18"/>
    <p:sldLayoutId id="2147485258" r:id="rId19"/>
    <p:sldLayoutId id="2147485259" r:id="rId20"/>
    <p:sldLayoutId id="2147485260" r:id="rId21"/>
  </p:sldLayoutIdLst>
  <p:transition>
    <p:wipe dir="r"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90000"/>
        <a:buBlip>
          <a:blip r:embed="rId24"/>
        </a:buBlip>
        <a:defRPr sz="2400" kern="1200">
          <a:solidFill>
            <a:srgbClr val="40404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2000" kern="1200">
          <a:solidFill>
            <a:srgbClr val="404040"/>
          </a:solidFill>
          <a:latin typeface="Calibri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1600" kern="1200">
          <a:solidFill>
            <a:srgbClr val="404040"/>
          </a:solidFill>
          <a:latin typeface="Calibri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1600" kern="1200">
          <a:solidFill>
            <a:srgbClr val="404040"/>
          </a:solidFill>
          <a:latin typeface="Calibri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1600" kern="1200">
          <a:solidFill>
            <a:srgbClr val="404040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כותרת 4"/>
          <p:cNvSpPr>
            <a:spLocks noGrp="1"/>
          </p:cNvSpPr>
          <p:nvPr>
            <p:ph type="title"/>
          </p:nvPr>
        </p:nvSpPr>
        <p:spPr>
          <a:xfrm>
            <a:off x="742950" y="4981575"/>
            <a:ext cx="8067675" cy="684213"/>
          </a:xfrm>
        </p:spPr>
        <p:txBody>
          <a:bodyPr/>
          <a:lstStyle/>
          <a:p>
            <a:pPr>
              <a:defRPr/>
            </a:pPr>
            <a:r>
              <a:rPr lang="en-GB" dirty="0"/>
              <a:t>D2D ProSe: Test Model and ASPs updates</a:t>
            </a:r>
            <a:endParaRPr lang="he-IL" dirty="0"/>
          </a:p>
        </p:txBody>
      </p:sp>
      <p:sp>
        <p:nvSpPr>
          <p:cNvPr id="25605" name="Footer Placeholder 4"/>
          <p:cNvSpPr>
            <a:spLocks noGrp="1"/>
          </p:cNvSpPr>
          <p:nvPr>
            <p:ph type="ftr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>
                <a:cs typeface="Arial" charset="0"/>
              </a:rPr>
              <a:t>© ETSI 2016. All rights reserved</a:t>
            </a:r>
          </a:p>
        </p:txBody>
      </p:sp>
      <p:sp>
        <p:nvSpPr>
          <p:cNvPr id="9" name="מציין מיקום טקסט 5"/>
          <p:cNvSpPr>
            <a:spLocks noGrp="1"/>
          </p:cNvSpPr>
          <p:nvPr>
            <p:ph type="body" idx="1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None/>
              <a:defRPr sz="2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 smtClean="0"/>
              <a:t>3GPP RAN5 – TF160 &amp; SS Vendors Workshop #32	         	21</a:t>
            </a:r>
            <a:r>
              <a:rPr lang="en-US" baseline="30000" dirty="0" smtClean="0"/>
              <a:t>st</a:t>
            </a:r>
            <a:r>
              <a:rPr lang="en-US" dirty="0" smtClean="0"/>
              <a:t> Jan 2016</a:t>
            </a:r>
            <a:endParaRPr lang="he-IL" dirty="0"/>
          </a:p>
        </p:txBody>
      </p:sp>
      <p:sp>
        <p:nvSpPr>
          <p:cNvPr id="10" name="מציין מיקום טקסט 6"/>
          <p:cNvSpPr>
            <a:spLocks noGrp="1"/>
          </p:cNvSpPr>
          <p:nvPr/>
        </p:nvSpPr>
        <p:spPr bwMode="auto">
          <a:xfrm>
            <a:off x="722312" y="5949315"/>
            <a:ext cx="8088313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None/>
              <a:defRPr sz="16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 smtClean="0"/>
              <a:t>R5w160002r1 </a:t>
            </a:r>
            <a:r>
              <a:rPr lang="en-US" dirty="0" smtClean="0"/>
              <a:t>				</a:t>
            </a:r>
            <a:r>
              <a:rPr lang="en-US" dirty="0"/>
              <a:t>	</a:t>
            </a:r>
            <a:r>
              <a:rPr lang="en-US" dirty="0" smtClean="0"/>
              <a:t>	MCC TF160</a:t>
            </a:r>
            <a:endParaRPr lang="he-I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ASP changes since workshop#31</a:t>
            </a:r>
            <a:endParaRPr lang="he-IL" dirty="0" smtClean="0"/>
          </a:p>
        </p:txBody>
      </p:sp>
      <p:sp>
        <p:nvSpPr>
          <p:cNvPr id="31747" name="מציין מיקום תוכן 2"/>
          <p:cNvSpPr>
            <a:spLocks noGrp="1"/>
          </p:cNvSpPr>
          <p:nvPr>
            <p:ph idx="1"/>
          </p:nvPr>
        </p:nvSpPr>
        <p:spPr>
          <a:xfrm>
            <a:off x="457200" y="1438275"/>
            <a:ext cx="8229600" cy="5149850"/>
          </a:xfrm>
        </p:spPr>
        <p:txBody>
          <a:bodyPr/>
          <a:lstStyle/>
          <a:p>
            <a:pPr marL="342900" lvl="1" indent="-342900">
              <a:buClrTx/>
              <a:buSzPct val="90000"/>
              <a:buBlip>
                <a:blip r:embed="rId3"/>
              </a:buBlip>
            </a:pPr>
            <a:r>
              <a:rPr lang="en-GB" sz="2400" dirty="0" smtClean="0"/>
              <a:t>ASPs used to report SLSS for Discovery and SLSS/MIB-SL for Communication have been updated to use the Start/Stop method. This will avoid </a:t>
            </a:r>
            <a:r>
              <a:rPr lang="en-GB" sz="2400" dirty="0"/>
              <a:t>o</a:t>
            </a:r>
            <a:r>
              <a:rPr lang="en-GB" sz="2400" dirty="0" smtClean="0"/>
              <a:t>verloading SS-UE and TTCN with too many messages</a:t>
            </a:r>
          </a:p>
          <a:p>
            <a:pPr marL="742950" lvl="2" indent="-342900">
              <a:buClrTx/>
              <a:buSzPct val="90000"/>
              <a:buBlip>
                <a:blip r:embed="rId3"/>
              </a:buBlip>
            </a:pPr>
            <a:r>
              <a:rPr lang="en-GB" dirty="0" smtClean="0"/>
              <a:t>SS-UE </a:t>
            </a:r>
            <a:r>
              <a:rPr lang="en-US" dirty="0" smtClean="0"/>
              <a:t>reports an indication every time when SLSS/MIB-SL reception from UE has toggled in the subframes configured for </a:t>
            </a:r>
            <a:r>
              <a:rPr lang="en-US" dirty="0"/>
              <a:t>SLSS/MIB-SL </a:t>
            </a:r>
            <a:r>
              <a:rPr lang="en-US" dirty="0" smtClean="0"/>
              <a:t>reception:</a:t>
            </a:r>
          </a:p>
          <a:p>
            <a:pPr marL="1200150" lvl="3" indent="-342900">
              <a:buClrTx/>
              <a:buSzPct val="90000"/>
              <a:buBlip>
                <a:blip r:embed="rId3"/>
              </a:buBlip>
            </a:pPr>
            <a:r>
              <a:rPr lang="en-US" dirty="0" smtClean="0"/>
              <a:t>No </a:t>
            </a:r>
            <a:r>
              <a:rPr lang="en-US" dirty="0"/>
              <a:t>SLSS/MIB-SL </a:t>
            </a:r>
            <a:r>
              <a:rPr lang="en-US" dirty="0" smtClean="0"/>
              <a:t>reception -&gt; </a:t>
            </a:r>
            <a:r>
              <a:rPr lang="en-US" dirty="0"/>
              <a:t>SLSS/MIB-SL </a:t>
            </a:r>
            <a:r>
              <a:rPr lang="en-US" dirty="0" smtClean="0"/>
              <a:t>reception or</a:t>
            </a:r>
          </a:p>
          <a:p>
            <a:pPr marL="1200150" lvl="3" indent="-342900">
              <a:buClrTx/>
              <a:buSzPct val="90000"/>
              <a:buBlip>
                <a:blip r:embed="rId3"/>
              </a:buBlip>
            </a:pPr>
            <a:r>
              <a:rPr lang="en-US" dirty="0"/>
              <a:t>SLSS/MIB-SL </a:t>
            </a:r>
            <a:r>
              <a:rPr lang="en-US" dirty="0" smtClean="0"/>
              <a:t>reception -&gt; No </a:t>
            </a:r>
            <a:r>
              <a:rPr lang="en-US" dirty="0"/>
              <a:t>SLSS/MIB-SL </a:t>
            </a:r>
            <a:r>
              <a:rPr lang="en-US" dirty="0" smtClean="0"/>
              <a:t>reception</a:t>
            </a:r>
            <a:endParaRPr lang="en-GB" dirty="0" smtClean="0"/>
          </a:p>
          <a:p>
            <a:r>
              <a:rPr lang="en-GB" dirty="0" smtClean="0"/>
              <a:t>RRC asn.1 types were used to configure SS-UE (noted with FFS), new asn.1 types have been created to provide to SS-UE with only the necessary fields</a:t>
            </a:r>
          </a:p>
          <a:p>
            <a:r>
              <a:rPr lang="en-GB" dirty="0" smtClean="0"/>
              <a:t>SS-UE is initially configured </a:t>
            </a:r>
            <a:r>
              <a:rPr lang="en-GB" dirty="0"/>
              <a:t>as </a:t>
            </a:r>
            <a:r>
              <a:rPr lang="en-GB" dirty="0" smtClean="0"/>
              <a:t>ON as it is not transmitting</a:t>
            </a:r>
          </a:p>
          <a:p>
            <a:r>
              <a:rPr lang="en-GB" dirty="0" smtClean="0"/>
              <a:t>Other editorial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he-IL" dirty="0" smtClean="0"/>
          </a:p>
        </p:txBody>
      </p:sp>
      <p:sp>
        <p:nvSpPr>
          <p:cNvPr id="31748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dirty="0" smtClean="0"/>
              <a:t>© ETSI 2016. All rights reserved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DISCOVERY </a:t>
            </a:r>
            <a:r>
              <a:rPr lang="en-GB" dirty="0"/>
              <a:t>ASP changes since </a:t>
            </a:r>
            <a:r>
              <a:rPr lang="en-GB" dirty="0" smtClean="0"/>
              <a:t>workshop#31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6350"/>
            <a:ext cx="8229600" cy="5229225"/>
          </a:xfrm>
        </p:spPr>
        <p:txBody>
          <a:bodyPr/>
          <a:lstStyle/>
          <a:p>
            <a:r>
              <a:rPr lang="en-GB" sz="1800" dirty="0" smtClean="0"/>
              <a:t>Discovery configuration ASPs have been reorganised so that SyncRef are provided together with Tx</a:t>
            </a:r>
            <a:r>
              <a:rPr lang="en-GB" sz="1800" dirty="0"/>
              <a:t> </a:t>
            </a:r>
            <a:r>
              <a:rPr lang="en-GB" sz="1800" dirty="0" smtClean="0"/>
              <a:t>or Rx parameters</a:t>
            </a:r>
          </a:p>
          <a:p>
            <a:r>
              <a:rPr lang="en-GB" sz="1800" dirty="0" smtClean="0"/>
              <a:t>New index type SL_TF_IndexPairList_r12b (added in 36.331vc70) added for type 2B</a:t>
            </a:r>
          </a:p>
          <a:p>
            <a:r>
              <a:rPr lang="en-GB" sz="1800" dirty="0"/>
              <a:t>Simplify </a:t>
            </a:r>
            <a:r>
              <a:rPr lang="en-GB" sz="1800" dirty="0" smtClean="0"/>
              <a:t>EnquireTiming with UTC ASP, the following sequence can be applied</a:t>
            </a:r>
          </a:p>
          <a:p>
            <a:pPr lvl="1"/>
            <a:r>
              <a:rPr lang="en-GB" sz="1600" dirty="0" smtClean="0"/>
              <a:t>UTC time to be retrieved by TTCN using fx_GetSystemTime, then </a:t>
            </a:r>
          </a:p>
          <a:p>
            <a:pPr lvl="1"/>
            <a:r>
              <a:rPr lang="en-GB" sz="1600" dirty="0" smtClean="0"/>
              <a:t>EnquireTiming to be used to retrieve SFN/Subframe</a:t>
            </a:r>
          </a:p>
          <a:p>
            <a:pPr lvl="1"/>
            <a:r>
              <a:rPr lang="en-GB" sz="1600" dirty="0" smtClean="0"/>
              <a:t>The tolerance will be in an acceptable range for DISCOVERY transmission</a:t>
            </a:r>
            <a:endParaRPr lang="en-GB" sz="1800" dirty="0" smtClean="0"/>
          </a:p>
          <a:p>
            <a:r>
              <a:rPr lang="en-GB" sz="1800" dirty="0" smtClean="0"/>
              <a:t>SL_DATA_REQ: </a:t>
            </a:r>
            <a:r>
              <a:rPr lang="en-GB" sz="1800" dirty="0"/>
              <a:t>to facilitate the retransmission </a:t>
            </a:r>
            <a:r>
              <a:rPr lang="en-GB" sz="1800" dirty="0" smtClean="0"/>
              <a:t>calculations for SS it </a:t>
            </a:r>
            <a:r>
              <a:rPr lang="en-GB" sz="1800" dirty="0"/>
              <a:t>is proposed to provide:</a:t>
            </a:r>
          </a:p>
          <a:p>
            <a:pPr lvl="1"/>
            <a:r>
              <a:rPr lang="en-GB" sz="1600" dirty="0" smtClean="0"/>
              <a:t>N_PSDCH </a:t>
            </a:r>
            <a:r>
              <a:rPr lang="en-GB" sz="1600" dirty="0"/>
              <a:t>(resource index)</a:t>
            </a:r>
          </a:p>
          <a:p>
            <a:pPr lvl="1"/>
            <a:r>
              <a:rPr lang="en-GB" sz="1600" dirty="0"/>
              <a:t>The number of discovery </a:t>
            </a:r>
            <a:r>
              <a:rPr lang="en-GB" sz="1600" dirty="0" smtClean="0"/>
              <a:t>periods </a:t>
            </a:r>
            <a:r>
              <a:rPr lang="en-GB" sz="1600" dirty="0"/>
              <a:t>to transmit</a:t>
            </a:r>
          </a:p>
          <a:p>
            <a:pPr lvl="1"/>
            <a:r>
              <a:rPr lang="en-GB" sz="1600" dirty="0"/>
              <a:t>The </a:t>
            </a:r>
            <a:r>
              <a:rPr lang="en-GB" sz="1600" dirty="0" smtClean="0"/>
              <a:t>SFN/</a:t>
            </a:r>
            <a:r>
              <a:rPr lang="en-GB" sz="1600" dirty="0"/>
              <a:t>S</a:t>
            </a:r>
            <a:r>
              <a:rPr lang="en-GB" sz="1600" dirty="0" smtClean="0"/>
              <a:t>ubframe </a:t>
            </a:r>
            <a:r>
              <a:rPr lang="en-GB" sz="1600" dirty="0"/>
              <a:t>of the first discovery </a:t>
            </a:r>
            <a:r>
              <a:rPr lang="en-GB" sz="1600" dirty="0" smtClean="0"/>
              <a:t>period</a:t>
            </a:r>
          </a:p>
          <a:p>
            <a:pPr lvl="1"/>
            <a:r>
              <a:rPr lang="en-GB" sz="1600" dirty="0" smtClean="0"/>
              <a:t>This is also nearer from procedures defined in 36.321 and 36.213</a:t>
            </a:r>
            <a:endParaRPr lang="en-GB" sz="1600" dirty="0"/>
          </a:p>
          <a:p>
            <a:r>
              <a:rPr lang="en-GB" sz="1800" dirty="0" smtClean="0"/>
              <a:t>All </a:t>
            </a:r>
            <a:r>
              <a:rPr lang="en-GB" sz="1800" dirty="0"/>
              <a:t>ASP changes have been delivered in the draft mini test suite except </a:t>
            </a:r>
            <a:r>
              <a:rPr lang="en-GB" sz="1800" dirty="0" smtClean="0"/>
              <a:t>SL_DATA_REQ</a:t>
            </a:r>
            <a:endParaRPr lang="en-GB" sz="1600" dirty="0" smtClean="0"/>
          </a:p>
          <a:p>
            <a:pPr lvl="1"/>
            <a:endParaRPr lang="en-GB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90705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DISCOVERY - UL data clashes 1/2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6373"/>
            <a:ext cx="8229600" cy="5138670"/>
          </a:xfrm>
        </p:spPr>
        <p:txBody>
          <a:bodyPr/>
          <a:lstStyle/>
          <a:p>
            <a:r>
              <a:rPr lang="en-GB" dirty="0" smtClean="0"/>
              <a:t>The prose is still under discussion but it seems that we could have the requirement for SS-UE to transmit continuously, including during UE signalling procedures. There will be discussion at RAN5#70</a:t>
            </a:r>
          </a:p>
          <a:p>
            <a:r>
              <a:rPr lang="en-GB" dirty="0" smtClean="0"/>
              <a:t>So we could have possible clashes between Uu and PC5 transmissions on PSDCH and PUSCH/PRACH/PUCCH</a:t>
            </a:r>
          </a:p>
          <a:p>
            <a:r>
              <a:rPr lang="en-GB" dirty="0" smtClean="0"/>
              <a:t>In addition in case of failure, UE may transmit signalling while SS-UE transmits PC5_DISCOVERY on the same UL resource. </a:t>
            </a:r>
          </a:p>
          <a:p>
            <a:pPr lvl="1"/>
            <a:r>
              <a:rPr lang="en-GB" sz="2400" dirty="0" smtClean="0"/>
              <a:t>In SIB19, 24 PRBs are allocated in 2 subframes per discovery period of 320ms =&gt; the probability for it to happen is low</a:t>
            </a:r>
          </a:p>
          <a:p>
            <a:r>
              <a:rPr lang="en-GB" sz="2800" dirty="0" smtClean="0"/>
              <a:t>It can only happen in monitoring test cases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87436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DISCOVERY - </a:t>
            </a:r>
            <a:r>
              <a:rPr lang="en-GB" dirty="0"/>
              <a:t>UL data clashes </a:t>
            </a:r>
            <a:r>
              <a:rPr lang="en-GB" dirty="0" smtClean="0"/>
              <a:t>2/2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36372"/>
            <a:ext cx="8229600" cy="5499279"/>
          </a:xfrm>
        </p:spPr>
        <p:txBody>
          <a:bodyPr/>
          <a:lstStyle/>
          <a:p>
            <a:pPr marL="342900" lvl="1" indent="-342900">
              <a:buClrTx/>
              <a:buSzPct val="90000"/>
              <a:buBlip>
                <a:blip r:embed="rId2"/>
              </a:buBlip>
            </a:pPr>
            <a:r>
              <a:rPr lang="en-GB" sz="2400" dirty="0" smtClean="0"/>
              <a:t>The default </a:t>
            </a:r>
            <a:r>
              <a:rPr lang="en-GB" sz="2400" dirty="0"/>
              <a:t>configured </a:t>
            </a:r>
            <a:r>
              <a:rPr lang="en-GB" sz="2400" dirty="0" smtClean="0"/>
              <a:t>UL grant </a:t>
            </a:r>
            <a:r>
              <a:rPr lang="en-GB" sz="2400" dirty="0"/>
              <a:t>is </a:t>
            </a:r>
            <a:r>
              <a:rPr lang="en-GB" sz="2400" i="1" dirty="0"/>
              <a:t>I_</a:t>
            </a:r>
            <a:r>
              <a:rPr lang="en-GB" sz="2400" dirty="0"/>
              <a:t>MCS = 9 and </a:t>
            </a:r>
            <a:r>
              <a:rPr lang="en-GB" sz="2400" i="1" dirty="0"/>
              <a:t>N_</a:t>
            </a:r>
            <a:r>
              <a:rPr lang="en-GB" sz="2400" dirty="0"/>
              <a:t>PRB = 25 </a:t>
            </a:r>
            <a:endParaRPr lang="en-GB" dirty="0" smtClean="0">
              <a:solidFill>
                <a:srgbClr val="FF0000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It is proposed to change the UL grant:</a:t>
            </a:r>
          </a:p>
          <a:p>
            <a:pPr lvl="1"/>
            <a:r>
              <a:rPr lang="en-GB" sz="1800" i="1" dirty="0" smtClean="0">
                <a:solidFill>
                  <a:schemeClr val="tx1"/>
                </a:solidFill>
              </a:rPr>
              <a:t>To I_</a:t>
            </a:r>
            <a:r>
              <a:rPr lang="en-GB" sz="1800" dirty="0" smtClean="0">
                <a:solidFill>
                  <a:schemeClr val="tx1"/>
                </a:solidFill>
              </a:rPr>
              <a:t>MCS </a:t>
            </a:r>
            <a:r>
              <a:rPr lang="en-GB" sz="1800" dirty="0">
                <a:solidFill>
                  <a:schemeClr val="tx1"/>
                </a:solidFill>
              </a:rPr>
              <a:t>= 9 and </a:t>
            </a:r>
            <a:r>
              <a:rPr lang="en-GB" sz="1800" dirty="0" smtClean="0">
                <a:solidFill>
                  <a:schemeClr val="tx1"/>
                </a:solidFill>
              </a:rPr>
              <a:t>N_PRB=19 =&gt; TB=2984</a:t>
            </a:r>
          </a:p>
          <a:p>
            <a:pPr lvl="1"/>
            <a:r>
              <a:rPr lang="en-GB" sz="1800" dirty="0" smtClean="0">
                <a:solidFill>
                  <a:schemeClr val="tx1"/>
                </a:solidFill>
              </a:rPr>
              <a:t>Keep </a:t>
            </a:r>
            <a:r>
              <a:rPr lang="en-GB" sz="1800" dirty="0">
                <a:solidFill>
                  <a:schemeClr val="tx1"/>
                </a:solidFill>
              </a:rPr>
              <a:t>the </a:t>
            </a:r>
            <a:r>
              <a:rPr lang="en-GB" sz="1800" dirty="0" smtClean="0">
                <a:solidFill>
                  <a:schemeClr val="tx1"/>
                </a:solidFill>
              </a:rPr>
              <a:t>4 PRB index from 19 to 22 </a:t>
            </a:r>
            <a:r>
              <a:rPr lang="en-GB" sz="1800" dirty="0">
                <a:solidFill>
                  <a:schemeClr val="tx1"/>
                </a:solidFill>
              </a:rPr>
              <a:t>for </a:t>
            </a:r>
            <a:r>
              <a:rPr lang="en-GB" sz="1800" dirty="0" smtClean="0">
                <a:solidFill>
                  <a:schemeClr val="tx1"/>
                </a:solidFill>
              </a:rPr>
              <a:t>PC5 </a:t>
            </a:r>
          </a:p>
          <a:p>
            <a:pPr lvl="1"/>
            <a:r>
              <a:rPr lang="en-GB" sz="1800" dirty="0" smtClean="0">
                <a:solidFill>
                  <a:schemeClr val="tx1"/>
                </a:solidFill>
              </a:rPr>
              <a:t>CR required on 36.508 to modify SIB19 Rx pool. The </a:t>
            </a:r>
            <a:r>
              <a:rPr lang="en-GB" sz="1800" dirty="0" err="1" smtClean="0">
                <a:solidFill>
                  <a:schemeClr val="tx1"/>
                </a:solidFill>
              </a:rPr>
              <a:t>subframe</a:t>
            </a:r>
            <a:r>
              <a:rPr lang="en-GB" sz="1800" dirty="0" smtClean="0">
                <a:solidFill>
                  <a:schemeClr val="tx1"/>
                </a:solidFill>
              </a:rPr>
              <a:t> bitmap could be extended.</a:t>
            </a:r>
          </a:p>
          <a:p>
            <a:r>
              <a:rPr lang="en-GB" dirty="0" smtClean="0"/>
              <a:t>Transmission of PC5_DISCOVERY message may also be affected. The continuous transmission can be handled in th</a:t>
            </a:r>
            <a:r>
              <a:rPr lang="en-GB" dirty="0"/>
              <a:t>e</a:t>
            </a:r>
            <a:r>
              <a:rPr lang="en-GB" dirty="0" smtClean="0"/>
              <a:t> sidelink PTC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0169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COMMUNICATION - </a:t>
            </a:r>
            <a:r>
              <a:rPr lang="en-GB" dirty="0"/>
              <a:t>UL data clashes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Clashes between </a:t>
            </a:r>
            <a:r>
              <a:rPr lang="en-GB" dirty="0" smtClean="0"/>
              <a:t>PSCCH/PSSCH/PSBCH </a:t>
            </a:r>
            <a:r>
              <a:rPr lang="en-GB" dirty="0"/>
              <a:t>and PRACH</a:t>
            </a:r>
            <a:r>
              <a:rPr lang="en-GB" dirty="0" smtClean="0"/>
              <a:t>/PUCCH/PUSCH </a:t>
            </a:r>
            <a:r>
              <a:rPr lang="en-GB" dirty="0"/>
              <a:t>may also occur in failure cases</a:t>
            </a:r>
          </a:p>
          <a:p>
            <a:r>
              <a:rPr lang="en-GB" dirty="0"/>
              <a:t>It can happen only in test cases in which SS-UE transmits</a:t>
            </a:r>
          </a:p>
          <a:p>
            <a:r>
              <a:rPr lang="en-GB" dirty="0"/>
              <a:t>In the prose, there is currently no requirement for SS-UE transmission during UE signalling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1253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COMMUNICATION- Type 1 - DCI format 5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2282"/>
            <a:ext cx="8229600" cy="5235843"/>
          </a:xfrm>
        </p:spPr>
        <p:txBody>
          <a:bodyPr/>
          <a:lstStyle/>
          <a:p>
            <a:r>
              <a:rPr lang="en-GB" dirty="0" smtClean="0"/>
              <a:t>According to 36.213, SL-RNTI can be on common or UE specific search space for PDCCH and UE specific for ePDCCH </a:t>
            </a:r>
          </a:p>
          <a:p>
            <a:pPr lvl="1"/>
            <a:r>
              <a:rPr lang="en-GB" dirty="0" smtClean="0"/>
              <a:t>It is proposed to use the UE specific search space</a:t>
            </a:r>
          </a:p>
          <a:p>
            <a:r>
              <a:rPr lang="en-GB" dirty="0" smtClean="0"/>
              <a:t>For FDD, 2 candidates are defined in 36.523-3 cl 7.1.1 for DL C-RNTI and UL C-RNTI</a:t>
            </a:r>
          </a:p>
          <a:p>
            <a:r>
              <a:rPr lang="en-GB" dirty="0" smtClean="0"/>
              <a:t>For TDD, </a:t>
            </a:r>
            <a:r>
              <a:rPr lang="en-GB" dirty="0"/>
              <a:t>UE-specific search space aggregation L=8 </a:t>
            </a:r>
            <a:r>
              <a:rPr lang="en-GB" dirty="0" smtClean="0"/>
              <a:t>results </a:t>
            </a:r>
            <a:r>
              <a:rPr lang="en-GB" dirty="0"/>
              <a:t>in 2 PDCCH </a:t>
            </a:r>
            <a:r>
              <a:rPr lang="en-GB" dirty="0" smtClean="0"/>
              <a:t>candidates. </a:t>
            </a:r>
          </a:p>
          <a:p>
            <a:r>
              <a:rPr lang="en-GB" dirty="0" smtClean="0"/>
              <a:t>So there isn’t enough candidates for </a:t>
            </a:r>
            <a:r>
              <a:rPr lang="en-GB" dirty="0"/>
              <a:t>UL/DL C-RNTI and </a:t>
            </a:r>
            <a:r>
              <a:rPr lang="en-GB" dirty="0" smtClean="0"/>
              <a:t>SL-RNTI in the same </a:t>
            </a:r>
            <a:r>
              <a:rPr lang="en-GB" dirty="0" err="1" smtClean="0"/>
              <a:t>subframe</a:t>
            </a:r>
            <a:r>
              <a:rPr lang="en-GB" dirty="0" smtClean="0"/>
              <a:t> in UE-specific search space.</a:t>
            </a:r>
            <a:endParaRPr lang="en-GB" dirty="0"/>
          </a:p>
          <a:p>
            <a:r>
              <a:rPr lang="en-GB" dirty="0" smtClean="0"/>
              <a:t>It is proposed to set a limitation: UL scheduled transmissions </a:t>
            </a:r>
            <a:r>
              <a:rPr lang="en-GB" dirty="0"/>
              <a:t>on </a:t>
            </a:r>
            <a:r>
              <a:rPr lang="en-GB" dirty="0" smtClean="0"/>
              <a:t>C-RNTI and SL-RNTI </a:t>
            </a:r>
            <a:r>
              <a:rPr lang="en-GB" dirty="0"/>
              <a:t>is not considered for default CCE </a:t>
            </a:r>
            <a:r>
              <a:rPr lang="en-GB" dirty="0" smtClean="0"/>
              <a:t>management</a:t>
            </a:r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92259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COMMUNICATION - PDCP test model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3025"/>
            <a:ext cx="8229600" cy="5245099"/>
          </a:xfrm>
        </p:spPr>
        <p:txBody>
          <a:bodyPr/>
          <a:lstStyle/>
          <a:p>
            <a:r>
              <a:rPr lang="en-GB" sz="2000" dirty="0" smtClean="0"/>
              <a:t>The </a:t>
            </a:r>
            <a:r>
              <a:rPr lang="pt-BR" sz="2000" dirty="0" smtClean="0"/>
              <a:t>PDCP </a:t>
            </a:r>
            <a:r>
              <a:rPr lang="pt-BR" sz="2000" dirty="0"/>
              <a:t>Data PDU for </a:t>
            </a:r>
            <a:r>
              <a:rPr lang="pt-BR" sz="2000" dirty="0" smtClean="0"/>
              <a:t>SLRB, defined in 36.323 cl 6.2.10, is using an SN field of size 16bits. This value shall be added in PDCP_SNLength_Type </a:t>
            </a:r>
          </a:p>
          <a:p>
            <a:pPr marL="0" indent="0">
              <a:buNone/>
            </a:pPr>
            <a:r>
              <a:rPr lang="pt-BR" sz="2000" dirty="0"/>
              <a:t> 	type enumerated PDCP_SNLength_Type {</a:t>
            </a:r>
          </a:p>
          <a:p>
            <a:pPr marL="0" indent="0">
              <a:buNone/>
            </a:pPr>
            <a:r>
              <a:rPr lang="pt-BR" sz="2000" dirty="0"/>
              <a:t>   		 // PDCP Sequence Number</a:t>
            </a:r>
          </a:p>
          <a:p>
            <a:pPr marL="0" indent="0">
              <a:buNone/>
            </a:pPr>
            <a:r>
              <a:rPr lang="pt-BR" sz="2000" dirty="0"/>
              <a:t>  		  PDCP_SNLength5,        // TS 36.323 clause 6.2.2</a:t>
            </a:r>
          </a:p>
          <a:p>
            <a:pPr marL="0" indent="0">
              <a:buNone/>
            </a:pPr>
            <a:r>
              <a:rPr lang="pt-BR" sz="2000" dirty="0"/>
              <a:t>   		 PDCP_SNLength7,        // TS 36.323 clause 6.2.3</a:t>
            </a:r>
          </a:p>
          <a:p>
            <a:pPr marL="0" indent="0">
              <a:buNone/>
            </a:pPr>
            <a:r>
              <a:rPr lang="pt-BR" sz="2000" dirty="0"/>
              <a:t>  		  PDCP_SNLength12,     // TS 36.323 clause 6.2.4</a:t>
            </a:r>
          </a:p>
          <a:p>
            <a:pPr marL="0" indent="0">
              <a:buNone/>
            </a:pPr>
            <a:r>
              <a:rPr lang="pt-BR" sz="2000" dirty="0"/>
              <a:t>   		 </a:t>
            </a:r>
            <a:r>
              <a:rPr lang="pt-BR" sz="2000" dirty="0">
                <a:solidFill>
                  <a:srgbClr val="FF0000"/>
                </a:solidFill>
              </a:rPr>
              <a:t>PDCP_SNLength16       // TS 36.323 clause 6.2.10</a:t>
            </a:r>
          </a:p>
          <a:p>
            <a:pPr marL="0" indent="0">
              <a:buNone/>
            </a:pPr>
            <a:r>
              <a:rPr lang="pt-BR" sz="2000" dirty="0"/>
              <a:t>  	 </a:t>
            </a:r>
            <a:r>
              <a:rPr lang="pt-BR" sz="2000" dirty="0" smtClean="0"/>
              <a:t>};</a:t>
            </a:r>
          </a:p>
          <a:p>
            <a:r>
              <a:rPr lang="pt-BR" sz="2000" dirty="0" smtClean="0"/>
              <a:t>The </a:t>
            </a:r>
            <a:r>
              <a:rPr lang="pt-BR" sz="2000" dirty="0"/>
              <a:t>security type SL_CipheringStartRestart_Type </a:t>
            </a:r>
            <a:r>
              <a:rPr lang="pt-BR" sz="2000" dirty="0" smtClean="0"/>
              <a:t>is clarified:</a:t>
            </a:r>
          </a:p>
          <a:p>
            <a:pPr lvl="1"/>
            <a:r>
              <a:rPr lang="pt-BR" sz="1600" dirty="0" smtClean="0"/>
              <a:t>Group Member ID and Group ID are already provided when configuring SL-DCH and STCH. There is no need to duplicate the information.</a:t>
            </a:r>
          </a:p>
          <a:p>
            <a:pPr lvl="1"/>
            <a:r>
              <a:rPr lang="en-GB" sz="1600" dirty="0" smtClean="0"/>
              <a:t>Initialisation in the security test cases can be done using the generic procedure or using a USIM. To </a:t>
            </a:r>
            <a:r>
              <a:rPr lang="en-GB" sz="1600" dirty="0"/>
              <a:t>allow both methods </a:t>
            </a:r>
            <a:r>
              <a:rPr lang="en-GB" sz="1600" dirty="0" smtClean="0"/>
              <a:t>we shall provide </a:t>
            </a:r>
            <a:r>
              <a:rPr lang="en-GB" sz="1600" smtClean="0"/>
              <a:t>the PGK/PGK </a:t>
            </a:r>
            <a:r>
              <a:rPr lang="en-GB" sz="1600" dirty="0"/>
              <a:t>Id </a:t>
            </a:r>
            <a:r>
              <a:rPr lang="en-GB" sz="1600" dirty="0" smtClean="0"/>
              <a:t>instead of PMK/PMK Id</a:t>
            </a:r>
            <a:endParaRPr lang="pt-BR" sz="1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ETSI 2016. All rights reserved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3985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TSI_EXTERNAL_PRESENTATION_template_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קלאסי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E9430FCB-A4E2-49EB-8A6A-FDE40B3F8305}" vid="{AEDECCC1-5646-4D2A-AE62-4E2BB78C8C25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1252</TotalTime>
  <Words>633</Words>
  <Application>Microsoft Office PowerPoint</Application>
  <PresentationFormat>On-screen Show (4:3)</PresentationFormat>
  <Paragraphs>71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ETSI_EXTERNAL_PRESENTATION_template_2014</vt:lpstr>
      <vt:lpstr>D2D ProSe: Test Model and ASPs updates</vt:lpstr>
      <vt:lpstr>ASP changes since workshop#31</vt:lpstr>
      <vt:lpstr>DISCOVERY ASP changes since workshop#31</vt:lpstr>
      <vt:lpstr>DISCOVERY - UL data clashes 1/2</vt:lpstr>
      <vt:lpstr>DISCOVERY - UL data clashes 2/2</vt:lpstr>
      <vt:lpstr>COMMUNICATION - UL data clashes</vt:lpstr>
      <vt:lpstr>COMMUNICATION- Type 1 - DCI format 5</vt:lpstr>
      <vt:lpstr>COMMUNICATION - PDCP test model </vt:lpstr>
    </vt:vector>
  </TitlesOfParts>
  <Company>ETSI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D2D ProSe: Test Model and ASPs updates</dc:title>
  <dc:creator>Virginie Bardaux</dc:creator>
  <cp:lastModifiedBy>Olivier Genoud</cp:lastModifiedBy>
  <cp:revision>84</cp:revision>
  <dcterms:created xsi:type="dcterms:W3CDTF">2016-01-14T08:48:00Z</dcterms:created>
  <dcterms:modified xsi:type="dcterms:W3CDTF">2016-01-21T07:48:27Z</dcterms:modified>
</cp:coreProperties>
</file>