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7" r:id="rId4"/>
    <p:sldId id="269" r:id="rId5"/>
    <p:sldId id="274" r:id="rId6"/>
    <p:sldId id="273" r:id="rId7"/>
    <p:sldId id="275" r:id="rId8"/>
    <p:sldId id="272" r:id="rId9"/>
    <p:sldId id="26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Huawei-Chunying Gu" initials="HW" lastIdx="9" clrIdx="1">
    <p:extLst>
      <p:ext uri="{19B8F6BF-5375-455C-9EA6-DF929625EA0E}">
        <p15:presenceInfo xmlns:p15="http://schemas.microsoft.com/office/powerpoint/2012/main" userId="Huawei-Chunying G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018" autoAdjust="0"/>
  </p:normalViewPr>
  <p:slideViewPr>
    <p:cSldViewPr snapToGrid="0">
      <p:cViewPr>
        <p:scale>
          <a:sx n="82" d="100"/>
          <a:sy n="82" d="100"/>
        </p:scale>
        <p:origin x="110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ECCB8-74B5-4E9A-AA58-E2F08EB239AE}" type="datetimeFigureOut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00813-8EEC-4691-B0A4-A58E8EF14B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72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46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1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33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82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950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1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57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500813-8EEC-4691-B0A4-A58E8EF14B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20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66C3-4D79-4AA8-9619-8BEAB86E8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BB046-95DC-4521-9064-BE290023FD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B57DE-2842-4405-A577-22EB0F0E1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86377-9D96-4D86-8C45-DD580344DFA0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43EED-9AA6-43C7-B5FD-61A78803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3DFF1-FEBE-4260-B2A5-FDC5AD1B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44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2203-CE2F-49E4-AA7B-942F0BEFF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46149-EDDB-49DD-B60F-3CC8482BA9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D94F51-9067-4198-9781-EE7A83CA6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15C42-7539-45D0-A3B8-19BBE744F6DA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8F95F-D94A-4EC6-B60D-537213F57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80B97-3671-460E-BC79-C5063A0E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082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BFDC9C-9DEE-4AE6-9C90-133D6709C0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7DBBF1-70F7-4220-86C4-D4108904E2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6B96F-BA62-44BD-A639-46778E1F5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B589F-034E-46AD-9F6E-6EBA3088916D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095A37-D2F9-4A12-9F8F-BD628F45E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9ADC1-21CE-4008-AA4C-2460B994C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05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169-234A-45C7-A57C-7351FF2BB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AF2A6-C206-4891-8325-8B0BB3055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81A53-F3F7-43F0-A1B6-B1B97A27A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F125-2D6C-4494-94CD-36B22C3FCB0B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750296-18EE-4655-9B28-E458A85CF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47756-127A-4943-9190-66F38464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CCBA-9FB8-4647-A0C1-2EC65A37B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42A2E-B484-4E86-97F3-4E2BB176A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891A3-426B-46C5-82AF-9E0185E0A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B0BA8-DCE0-4FC3-B981-AFC646DBAE50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B7C1-90F3-47F4-A759-F0B635B7C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1ED7F-C309-4BF5-BADA-6F022AFD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85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F8F91-44B4-4D36-830B-89E6A12B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8FE4-5096-440A-8474-0FE2396B91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6BE28-4047-4EFF-8843-376B74E8F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566116-AA3B-4FFA-A814-4468F906B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75D7D-F6A3-41CB-A665-430CC0F55F97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09EC05-9766-4D9E-B8CC-9C11C1D2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05D5C3-287D-487B-806C-74869555F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4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48D39-4FA2-4D2A-81F5-49B0294F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9801B-A930-453A-A74F-C0C7C26B3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47FA5B-3DF1-409C-9941-EBFEE2DD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DE1F0F-D76A-4CC6-B966-872215CEFB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904042-A228-45E8-AE4A-002C00394F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BCBD36-3575-49D1-888F-2DFAE8C4C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EE2FD-8E9E-4CCD-9EC9-135BF97CCE6A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8FFF4D-9028-4147-943B-911ECD5CF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70F8B-1C6A-4990-B2FB-89AD822C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5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35A6-E158-4D42-8629-B20BBEEB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B55195-67C6-4C50-901E-F6A6CA82C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A0176-E7C1-490C-9AED-33145332FB8A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AFFAC-1450-4D24-B703-B3576C3E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BFCC27-BCA0-47B6-AFF8-BF0EB9B43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BC9CA-527D-4F42-BBD0-C0D6185AC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D9DB9-6A77-4C77-AAB2-8FFBD4FB9A4C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5714B-3FC7-4F81-83F0-35F427EAB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384261-C277-4775-B0EF-5827E19DB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68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6D909-2037-419B-870C-E71E7E22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AF245-EA0C-4036-81AF-5263D8583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6E590-50F8-4FE6-822F-605C1AED8E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EBB65-E0AD-4AD5-9A3A-34AFD1B41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43CA2-1FBE-4BAB-AD10-E329BD3248D1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C069D2-0658-470A-AED1-F63E44BF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1063F9-5DF7-447B-986D-8D634DA1A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73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A3558-0A6F-431D-B3A2-B5D844AD8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F7539D-43E0-49B3-8499-4A8B052D1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EBED28-580E-4EBB-A09D-EFDEBAF44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A417A-1C1E-4564-9303-6A4E5684E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0F677-4156-4608-B82E-AD01F1F2DED8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965544-48C7-487D-B665-7CCF5EECA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95A4C-DC2A-4BB7-A803-1F8A3FBC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53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A14E8B-91DC-49BD-9BCD-65FF13D66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AA6F8A-9090-4CF4-B7EE-20ED366D1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8F7AC-058C-417F-83DA-77E27340D1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D2ECA-3E1C-48D2-A9D3-E1707113E9CF}" type="datetime1">
              <a:rPr lang="zh-CN" altLang="en-US" smtClean="0"/>
              <a:t>2025/5/22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6BC09-35B5-4A18-BED2-6D8B7A1E1B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4D386-ED0A-4C68-AE9D-CE3C0F1F8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79B4-DB8B-439B-8129-65FA861E2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6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74D98-A2BC-418E-960F-7F85ED84A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823" y="2446995"/>
            <a:ext cx="10834352" cy="1077481"/>
          </a:xfrm>
        </p:spPr>
        <p:txBody>
          <a:bodyPr>
            <a:normAutofit fontScale="90000"/>
          </a:bodyPr>
          <a:lstStyle/>
          <a:p>
            <a:r>
              <a:rPr lang="en-US" altLang="zh-CN" sz="4000" dirty="0">
                <a:latin typeface="Calibri" panose="020F0502020204030204" pitchFamily="34" charset="0"/>
                <a:cs typeface="Calibri" panose="020F0502020204030204" pitchFamily="34" charset="0"/>
              </a:rPr>
              <a:t>Discussion on how to reduce the measurement complexity of Out-of-Band Blocking in RAN5</a:t>
            </a:r>
            <a:endParaRPr lang="zh-CN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9BF745-E42E-41FA-BECB-96AE8B834F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2252"/>
            <a:ext cx="9144000" cy="659244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Huawei, </a:t>
            </a:r>
            <a:r>
              <a:rPr lang="en-US" altLang="zh-CN" sz="3200" dirty="0" err="1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endParaRPr lang="zh-CN" altLang="en-US" sz="320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4" name="Subtitle 4">
            <a:extLst>
              <a:ext uri="{FF2B5EF4-FFF2-40B4-BE49-F238E27FC236}">
                <a16:creationId xmlns:a16="http://schemas.microsoft.com/office/drawing/2014/main" id="{86CC7D95-1342-4D9B-89C9-4E477F5DCBE8}"/>
              </a:ext>
            </a:extLst>
          </p:cNvPr>
          <p:cNvSpPr txBox="1"/>
          <p:nvPr/>
        </p:nvSpPr>
        <p:spPr bwMode="auto">
          <a:xfrm>
            <a:off x="217487" y="121082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#10</a:t>
            </a:r>
            <a:r>
              <a:rPr lang="en-US" altLang="zh-CN" sz="2400" b="1" dirty="0"/>
              <a:t>7</a:t>
            </a:r>
            <a:r>
              <a:rPr lang="en-US" altLang="zh-CN" sz="2400" kern="0" dirty="0"/>
              <a:t> 						</a:t>
            </a:r>
            <a:r>
              <a:rPr lang="en-US" altLang="zh-CN" sz="2400" b="1" dirty="0"/>
              <a:t>R5-252669</a:t>
            </a:r>
            <a:r>
              <a:rPr lang="en-US" altLang="zh-CN" sz="2400" b="1" dirty="0">
                <a:highlight>
                  <a:srgbClr val="00FFFF"/>
                </a:highlight>
              </a:rPr>
              <a:t>r3</a:t>
            </a: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St Julian’s, </a:t>
            </a:r>
            <a:r>
              <a:rPr lang="en-US" altLang="zh-CN" sz="2400" b="1" dirty="0"/>
              <a:t>Malta</a:t>
            </a:r>
            <a:r>
              <a:rPr lang="en-GB" altLang="zh-CN" sz="2400" b="1" dirty="0"/>
              <a:t>, May 19-23, 2025</a:t>
            </a:r>
            <a:endParaRPr lang="en-US" altLang="en-GB" sz="2400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1BA83-5A15-4DCB-AACC-336795C3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8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694416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6747"/>
            <a:ext cx="12192000" cy="6041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This discussion paper is focused on how to reduce the measurement complexity of Out-of-Band Blocking into RAN5.</a:t>
            </a:r>
          </a:p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Minimum requirements in RAN4(38.101-1)</a:t>
            </a:r>
            <a:endParaRPr lang="en-US" altLang="zh-CN" sz="1800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9518" y="6356350"/>
            <a:ext cx="2743200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D343D9-15FA-4963-94AB-E14D9C707120}"/>
              </a:ext>
            </a:extLst>
          </p:cNvPr>
          <p:cNvSpPr txBox="1"/>
          <p:nvPr/>
        </p:nvSpPr>
        <p:spPr>
          <a:xfrm>
            <a:off x="496432" y="1633493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7.6.3-2 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Out of-band blocking for NR bands with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 and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FUL_high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&lt; 2700 MHz</a:t>
            </a:r>
            <a:endParaRPr lang="zh-CN" altLang="en-US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C6DC41-5FD7-426A-A9AC-1FE5B91E8196}"/>
              </a:ext>
            </a:extLst>
          </p:cNvPr>
          <p:cNvSpPr txBox="1"/>
          <p:nvPr/>
        </p:nvSpPr>
        <p:spPr>
          <a:xfrm>
            <a:off x="6344216" y="1278657"/>
            <a:ext cx="51155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7.6.3-4  Out of-band blocking for NR bands with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 MHz and  </a:t>
            </a:r>
            <a:r>
              <a:rPr lang="en-GB" altLang="zh-CN" sz="14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FDL_low</a:t>
            </a: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 ≥ 3300MHz</a:t>
            </a:r>
            <a:endParaRPr lang="zh-CN" altLang="en-US" sz="9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E6113402-1E23-4C72-9721-13B229F5C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65394"/>
              </p:ext>
            </p:extLst>
          </p:nvPr>
        </p:nvGraphicFramePr>
        <p:xfrm>
          <a:off x="70318" y="2370744"/>
          <a:ext cx="5454719" cy="4015444"/>
        </p:xfrm>
        <a:graphic>
          <a:graphicData uri="http://schemas.openxmlformats.org/drawingml/2006/table">
            <a:tbl>
              <a:tblPr firstRow="1" firstCol="1" bandRow="1"/>
              <a:tblGrid>
                <a:gridCol w="1351914">
                  <a:extLst>
                    <a:ext uri="{9D8B030D-6E8A-4147-A177-3AD203B41FA5}">
                      <a16:colId xmlns:a16="http://schemas.microsoft.com/office/drawing/2014/main" val="406489524"/>
                    </a:ext>
                  </a:extLst>
                </a:gridCol>
                <a:gridCol w="682920">
                  <a:extLst>
                    <a:ext uri="{9D8B030D-6E8A-4147-A177-3AD203B41FA5}">
                      <a16:colId xmlns:a16="http://schemas.microsoft.com/office/drawing/2014/main" val="103507560"/>
                    </a:ext>
                  </a:extLst>
                </a:gridCol>
                <a:gridCol w="576195">
                  <a:extLst>
                    <a:ext uri="{9D8B030D-6E8A-4147-A177-3AD203B41FA5}">
                      <a16:colId xmlns:a16="http://schemas.microsoft.com/office/drawing/2014/main" val="4256907168"/>
                    </a:ext>
                  </a:extLst>
                </a:gridCol>
                <a:gridCol w="795028">
                  <a:extLst>
                    <a:ext uri="{9D8B030D-6E8A-4147-A177-3AD203B41FA5}">
                      <a16:colId xmlns:a16="http://schemas.microsoft.com/office/drawing/2014/main" val="1840186836"/>
                    </a:ext>
                  </a:extLst>
                </a:gridCol>
                <a:gridCol w="992910">
                  <a:extLst>
                    <a:ext uri="{9D8B030D-6E8A-4147-A177-3AD203B41FA5}">
                      <a16:colId xmlns:a16="http://schemas.microsoft.com/office/drawing/2014/main" val="3202491358"/>
                    </a:ext>
                  </a:extLst>
                </a:gridCol>
                <a:gridCol w="1055752">
                  <a:extLst>
                    <a:ext uri="{9D8B030D-6E8A-4147-A177-3AD203B41FA5}">
                      <a16:colId xmlns:a16="http://schemas.microsoft.com/office/drawing/2014/main" val="2060612853"/>
                    </a:ext>
                  </a:extLst>
                </a:gridCol>
              </a:tblGrid>
              <a:tr h="41587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77222"/>
                  </a:ext>
                </a:extLst>
              </a:tr>
              <a:tr h="415872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n1, n2, n3, n5, n7, n8, n12, n13, n14, n20, n24, n25, n26, n28, n30, n31, n34, n38, n39, n40, n41, n48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n50, n51, n53</a:t>
                      </a:r>
                      <a:r>
                        <a:rPr lang="en-GB" sz="1200" baseline="30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n54, n65, n66, n70, n71, n72, n74, n85, n91, n92, n93, n94, n100, n101, n105, n106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03359"/>
                  </a:ext>
                </a:extLst>
              </a:tr>
              <a:tr h="26349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-15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 &lt;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85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+ 85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820605"/>
                  </a:ext>
                </a:extLst>
              </a:tr>
              <a:tr h="548794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822" marR="538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715934"/>
                  </a:ext>
                </a:extLst>
              </a:tr>
            </a:tbl>
          </a:graphicData>
        </a:graphic>
      </p:graphicFrame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0C258F88-48C5-40E5-84DE-D214BF1A3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59534"/>
              </p:ext>
            </p:extLst>
          </p:nvPr>
        </p:nvGraphicFramePr>
        <p:xfrm>
          <a:off x="5724658" y="1875560"/>
          <a:ext cx="6397024" cy="4531199"/>
        </p:xfrm>
        <a:graphic>
          <a:graphicData uri="http://schemas.openxmlformats.org/drawingml/2006/table">
            <a:tbl>
              <a:tblPr firstRow="1" firstCol="1" bandRow="1"/>
              <a:tblGrid>
                <a:gridCol w="825711">
                  <a:extLst>
                    <a:ext uri="{9D8B030D-6E8A-4147-A177-3AD203B41FA5}">
                      <a16:colId xmlns:a16="http://schemas.microsoft.com/office/drawing/2014/main" val="936861045"/>
                    </a:ext>
                  </a:extLst>
                </a:gridCol>
                <a:gridCol w="718835">
                  <a:extLst>
                    <a:ext uri="{9D8B030D-6E8A-4147-A177-3AD203B41FA5}">
                      <a16:colId xmlns:a16="http://schemas.microsoft.com/office/drawing/2014/main" val="569564178"/>
                    </a:ext>
                  </a:extLst>
                </a:gridCol>
                <a:gridCol w="542525">
                  <a:extLst>
                    <a:ext uri="{9D8B030D-6E8A-4147-A177-3AD203B41FA5}">
                      <a16:colId xmlns:a16="http://schemas.microsoft.com/office/drawing/2014/main" val="1604788500"/>
                    </a:ext>
                  </a:extLst>
                </a:gridCol>
                <a:gridCol w="1106464">
                  <a:extLst>
                    <a:ext uri="{9D8B030D-6E8A-4147-A177-3AD203B41FA5}">
                      <a16:colId xmlns:a16="http://schemas.microsoft.com/office/drawing/2014/main" val="1807554167"/>
                    </a:ext>
                  </a:extLst>
                </a:gridCol>
                <a:gridCol w="1584741">
                  <a:extLst>
                    <a:ext uri="{9D8B030D-6E8A-4147-A177-3AD203B41FA5}">
                      <a16:colId xmlns:a16="http://schemas.microsoft.com/office/drawing/2014/main" val="2247941014"/>
                    </a:ext>
                  </a:extLst>
                </a:gridCol>
                <a:gridCol w="1618748">
                  <a:extLst>
                    <a:ext uri="{9D8B030D-6E8A-4147-A177-3AD203B41FA5}">
                      <a16:colId xmlns:a16="http://schemas.microsoft.com/office/drawing/2014/main" val="3950648726"/>
                    </a:ext>
                  </a:extLst>
                </a:gridCol>
              </a:tblGrid>
              <a:tr h="36336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 band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Unit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2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Range 3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565292"/>
                  </a:ext>
                </a:extLst>
              </a:tr>
              <a:tr h="174864">
                <a:tc rowSpan="2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n77, n78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dBm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95398"/>
                  </a:ext>
                </a:extLst>
              </a:tr>
              <a:tr h="11700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-3*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60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-200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-MAX(60,3*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200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MAX(200,3*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772345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n79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(NOTE 4)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-150 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≤           -MAX(60,3*BW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MAX(60,3*BW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MAX(150,3*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 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036717"/>
                  </a:ext>
                </a:extLst>
              </a:tr>
              <a:tr h="1170034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n104 (NOTE 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interferer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(CW)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MHz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N/A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-150 &lt;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MAX(60,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3*BW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≤ f – F</a:t>
                      </a:r>
                      <a:r>
                        <a:rPr lang="en-GB" sz="12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&lt; 150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≤ f ≤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DL_low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or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DL_high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+ MAX(150,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3*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BW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</a:t>
                      </a:r>
                      <a:r>
                        <a:rPr lang="en-GB" sz="1200" baseline="-250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f ≤ </a:t>
                      </a: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12750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39755"/>
                  </a:ext>
                </a:extLst>
              </a:tr>
              <a:tr h="462296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631" marR="456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233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66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547C-F731-4582-8B57-EABA7DB8A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7561"/>
            <a:ext cx="12192000" cy="513862"/>
          </a:xfrm>
        </p:spPr>
        <p:txBody>
          <a:bodyPr>
            <a:normAutofit/>
          </a:bodyPr>
          <a:lstStyle/>
          <a:p>
            <a:r>
              <a:rPr lang="en-US" altLang="zh-CN" sz="1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procedure in RAN5(38.521-1):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FB079CB-6F74-4047-826B-E685A344FCC8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9694416" cy="8167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/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frequency range of interfering signal is from 1 MHz to 12750 </a:t>
                </a:r>
                <a:r>
                  <a:rPr kumimoji="0" lang="en-US" altLang="zh-CN" sz="1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MHz.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685800" marR="0" lvl="1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1400" dirty="0">
                    <a:solidFill>
                      <a:prstClr val="black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One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test frequencies and three CBWs need to be executed.</a:t>
                </a:r>
              </a:p>
              <a:p>
                <a:pPr marL="228600" marR="0" lvl="0" indent="-22860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lnSpc>
                    <a:spcPct val="90000"/>
                  </a:lnSpc>
                  <a:spcBef>
                    <a:spcPts val="500"/>
                  </a:spcBef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</a:t>
                </a:r>
                <a:r>
                  <a:rPr lang="en-US" altLang="zh-CN" sz="1600" b="1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5100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the test duration is about </a:t>
                </a:r>
                <a:r>
                  <a:rPr lang="en-US" altLang="zh-CN" sz="1600" b="1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5</a:t>
                </a: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hours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BABB2D8-273B-4D5E-AEDF-41D0A7CB3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54" y="4853596"/>
                <a:ext cx="11007646" cy="1908728"/>
              </a:xfrm>
              <a:prstGeom prst="rect">
                <a:avLst/>
              </a:prstGeom>
              <a:blipFill>
                <a:blip r:embed="rId3"/>
                <a:stretch>
                  <a:fillRect l="-388" t="-15974" b="-3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9B3058D-ABBE-42AD-BB0F-280060C4FA1E}"/>
              </a:ext>
            </a:extLst>
          </p:cNvPr>
          <p:cNvSpPr txBox="1"/>
          <p:nvPr/>
        </p:nvSpPr>
        <p:spPr>
          <a:xfrm>
            <a:off x="741246" y="962076"/>
            <a:ext cx="4924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Table 7.6.3.4.1-1: Test Configuration Table</a:t>
            </a:r>
            <a:endParaRPr lang="zh-CN" altLang="zh-CN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DDFC0EFE-CD7E-45F4-A134-B607CA8B7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249597"/>
              </p:ext>
            </p:extLst>
          </p:nvPr>
        </p:nvGraphicFramePr>
        <p:xfrm>
          <a:off x="489416" y="1300724"/>
          <a:ext cx="5259877" cy="3510171"/>
        </p:xfrm>
        <a:graphic>
          <a:graphicData uri="http://schemas.openxmlformats.org/drawingml/2006/table">
            <a:tbl>
              <a:tblPr firstRow="1" firstCol="1" bandRow="1"/>
              <a:tblGrid>
                <a:gridCol w="767444">
                  <a:extLst>
                    <a:ext uri="{9D8B030D-6E8A-4147-A177-3AD203B41FA5}">
                      <a16:colId xmlns:a16="http://schemas.microsoft.com/office/drawing/2014/main" val="4022955066"/>
                    </a:ext>
                  </a:extLst>
                </a:gridCol>
                <a:gridCol w="1176786">
                  <a:extLst>
                    <a:ext uri="{9D8B030D-6E8A-4147-A177-3AD203B41FA5}">
                      <a16:colId xmlns:a16="http://schemas.microsoft.com/office/drawing/2014/main" val="3110606817"/>
                    </a:ext>
                  </a:extLst>
                </a:gridCol>
                <a:gridCol w="534525">
                  <a:extLst>
                    <a:ext uri="{9D8B030D-6E8A-4147-A177-3AD203B41FA5}">
                      <a16:colId xmlns:a16="http://schemas.microsoft.com/office/drawing/2014/main" val="537541430"/>
                    </a:ext>
                  </a:extLst>
                </a:gridCol>
                <a:gridCol w="354651">
                  <a:extLst>
                    <a:ext uri="{9D8B030D-6E8A-4147-A177-3AD203B41FA5}">
                      <a16:colId xmlns:a16="http://schemas.microsoft.com/office/drawing/2014/main" val="1285380915"/>
                    </a:ext>
                  </a:extLst>
                </a:gridCol>
                <a:gridCol w="1225907">
                  <a:extLst>
                    <a:ext uri="{9D8B030D-6E8A-4147-A177-3AD203B41FA5}">
                      <a16:colId xmlns:a16="http://schemas.microsoft.com/office/drawing/2014/main" val="815502822"/>
                    </a:ext>
                  </a:extLst>
                </a:gridCol>
                <a:gridCol w="1200564">
                  <a:extLst>
                    <a:ext uri="{9D8B030D-6E8A-4147-A177-3AD203B41FA5}">
                      <a16:colId xmlns:a16="http://schemas.microsoft.com/office/drawing/2014/main" val="706287719"/>
                    </a:ext>
                  </a:extLst>
                </a:gridCol>
              </a:tblGrid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Default Conditions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344237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Environment as specified in TS 38.508-1 [5] subclause 4.1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21609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Frequencies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One frequency chosen arbitrarily from low or high range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946244"/>
                  </a:ext>
                </a:extLst>
              </a:tr>
              <a:tr h="473815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Channel Bandwidths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Lowest, Mid, Highest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 UL / Lowest DL, Lowest UL / Highest DL (NOTE 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8736634"/>
                  </a:ext>
                </a:extLst>
              </a:tr>
              <a:tr h="311973"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SCS as specified in TS 38.508-1 [5] subclause 4.3.1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Lowest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410561"/>
                  </a:ext>
                </a:extLst>
              </a:tr>
              <a:tr h="150132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Parameters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710263"/>
                  </a:ext>
                </a:extLst>
              </a:tr>
              <a:tr h="150132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Uplink Configuration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586130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ID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 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Mod'n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RB allocation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700927"/>
                  </a:ext>
                </a:extLst>
              </a:tr>
              <a:tr h="311973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 QPSK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DFT-s-OFDM QPSK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182306"/>
                  </a:ext>
                </a:extLst>
              </a:tr>
              <a:tr h="506299">
                <a:tc gridSpan="6">
                  <a:txBody>
                    <a:bodyPr/>
                    <a:lstStyle/>
                    <a:p>
                      <a:pPr marL="540385" indent="-540385" hangingPunct="0">
                        <a:lnSpc>
                          <a:spcPct val="107000"/>
                        </a:lnSpc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651" marR="576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91901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/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7.6.3.4.2	Test Procedure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1.SS transmits PDSCH via PDCCH DCI format 1_1 for C_RNTI to transmit the DL RMC according to Table 7.6.3.4.1-1. The SS sends downlink MAC padding bits on the DL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2.SS sends uplink scheduling information for each UL HARQ process via PDCCH DCI format 0_1 for C_RNTI to schedule the UL RMC according to Table 7.6.3.4.1-1. Since the UE has no payload data to send, the UE transmits uplink MAC padding bits on the UL RMC.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3.Set the parameters of the CW signal generator for an interfering signal below the wanted signal according to Table 7.6.3.5-2 or 7.6.3.5-4. </a:t>
                </a:r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frequency step size is </a:t>
                </a:r>
                <a14:m>
                  <m:oMath xmlns:m="http://schemas.openxmlformats.org/officeDocument/2006/math"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𝑚𝑖𝑛</m:t>
                    </m:r>
                    <m:d>
                      <m:d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f>
                          <m:fPr>
                            <m:type m:val="skw"/>
                            <m:ctrlP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𝐶𝐵𝑊</m:t>
                            </m:r>
                          </m:num>
                          <m:den>
                            <m:r>
                              <a:rPr kumimoji="0" lang="en-US" altLang="zh-CN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uLnTx/>
                                <a:uFillTx/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,5</m:t>
                        </m:r>
                      </m:e>
                    </m:d>
                  </m:oMath>
                </a14:m>
                <a:r>
                  <a:rPr lang="en-US" altLang="zh-CN" sz="1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1400" dirty="0" err="1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MHz.</a:t>
                </a:r>
                <a:endParaRPr lang="en-US" altLang="zh-CN" sz="1400" dirty="0">
                  <a:highlight>
                    <a:srgbClr val="FF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4.Set 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</a:t>
                </a:r>
              </a:p>
              <a:p>
                <a:r>
                  <a:rPr lang="en-US" altLang="zh-CN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7.Repeat steps from 3 to 6, using an interfering signal above the wanted signal at step 3.</a:t>
                </a: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7080C7B-9E1D-471A-B1E8-6B630A7A6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379" y="1260431"/>
                <a:ext cx="6158248" cy="3354765"/>
              </a:xfrm>
              <a:prstGeom prst="rect">
                <a:avLst/>
              </a:prstGeom>
              <a:blipFill>
                <a:blip r:embed="rId4"/>
                <a:stretch>
                  <a:fillRect l="-495" t="-545" r="-890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2">
            <a:extLst>
              <a:ext uri="{FF2B5EF4-FFF2-40B4-BE49-F238E27FC236}">
                <a16:creationId xmlns:a16="http://schemas.microsoft.com/office/drawing/2014/main" id="{85FCE238-5B86-48FE-8E26-9C8692231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89" y="6256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949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922" y="-3060"/>
            <a:ext cx="10853033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band filter for Out-of-band blocking test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159" y="783694"/>
            <a:ext cx="5902870" cy="1263654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D4E6B258-945A-4101-960D-D7F308F338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306" y="2443295"/>
            <a:ext cx="4252358" cy="2067661"/>
          </a:xfrm>
          <a:prstGeom prst="rect">
            <a:avLst/>
          </a:prstGeom>
        </p:spPr>
      </p:pic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536985" y="2137470"/>
            <a:ext cx="3139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RF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receiver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Schematic diagram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0A93642D-E2CE-4B40-89F1-5CA45CDBA46F}"/>
              </a:ext>
            </a:extLst>
          </p:cNvPr>
          <p:cNvSpPr txBox="1"/>
          <p:nvPr/>
        </p:nvSpPr>
        <p:spPr>
          <a:xfrm>
            <a:off x="1404853" y="4373413"/>
            <a:ext cx="37545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Band Filter 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7D1873E-1641-45C8-BFD8-9A3CA23AF036}"/>
              </a:ext>
            </a:extLst>
          </p:cNvPr>
          <p:cNvSpPr txBox="1"/>
          <p:nvPr/>
        </p:nvSpPr>
        <p:spPr>
          <a:xfrm>
            <a:off x="6724714" y="1088265"/>
            <a:ext cx="5288603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the RF Chain of a receiver.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received by the receiver antenna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out-of-band interference is suppressed by the band filter as shown in Fig.2.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Wanted signals and interfering signals are amplified in the LNA as shown in Fig.3. It's worth noting that a high-power interference signal will saturate the LNA and distort wanted signal. </a:t>
            </a: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FBD53B10-9110-4D6E-AD37-49869459E5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508" y="4680323"/>
            <a:ext cx="5902870" cy="1822820"/>
          </a:xfrm>
          <a:prstGeom prst="rect">
            <a:avLst/>
          </a:prstGeom>
        </p:spPr>
      </p:pic>
      <p:sp>
        <p:nvSpPr>
          <p:cNvPr id="113" name="文本框 112">
            <a:extLst>
              <a:ext uri="{FF2B5EF4-FFF2-40B4-BE49-F238E27FC236}">
                <a16:creationId xmlns:a16="http://schemas.microsoft.com/office/drawing/2014/main" id="{A63E3374-B08A-4BAA-AE08-4D23C1E49C2A}"/>
              </a:ext>
            </a:extLst>
          </p:cNvPr>
          <p:cNvSpPr txBox="1"/>
          <p:nvPr/>
        </p:nvSpPr>
        <p:spPr>
          <a:xfrm>
            <a:off x="1864280" y="6473765"/>
            <a:ext cx="3119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r>
              <a:rPr lang="zh-CN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signal variation diagram at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LNA</a:t>
            </a:r>
            <a:endParaRPr lang="zh-CN" alt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87BDCF6-3621-4426-B941-35185E84C2A0}"/>
              </a:ext>
            </a:extLst>
          </p:cNvPr>
          <p:cNvSpPr txBox="1"/>
          <p:nvPr/>
        </p:nvSpPr>
        <p:spPr>
          <a:xfrm>
            <a:off x="6539048" y="3323541"/>
            <a:ext cx="5652952" cy="271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2: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closer the interfering signal is to the passband of the filter, the greater the impact on the wanted signal.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Proposal 1: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interferer frequencies near the passband of Band Filter should be tested to check the characteristics of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 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 and LNA,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such as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DL_low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[100MHz] to </a:t>
            </a:r>
            <a:r>
              <a:rPr lang="en-GB" altLang="zh-CN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altLang="zh-CN" baseline="-250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DL_High</a:t>
            </a:r>
            <a:r>
              <a:rPr lang="en-GB" altLang="zh-CN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[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100MHz]</a:t>
            </a:r>
            <a:r>
              <a:rPr lang="en-US" altLang="zh-CN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0D2658-A3BB-4576-A5A1-15F481DCF4E4}"/>
              </a:ext>
            </a:extLst>
          </p:cNvPr>
          <p:cNvSpPr/>
          <p:nvPr/>
        </p:nvSpPr>
        <p:spPr>
          <a:xfrm>
            <a:off x="1114023" y="1088265"/>
            <a:ext cx="1545464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47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5</a:t>
            </a:fld>
            <a:endParaRPr lang="zh-CN" altLang="en-US" dirty="0"/>
          </a:p>
        </p:txBody>
      </p:sp>
      <p:pic>
        <p:nvPicPr>
          <p:cNvPr id="98" name="图片 97">
            <a:extLst>
              <a:ext uri="{FF2B5EF4-FFF2-40B4-BE49-F238E27FC236}">
                <a16:creationId xmlns:a16="http://schemas.microsoft.com/office/drawing/2014/main" id="{89307185-9921-4037-A552-16E1013A6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85" y="747806"/>
            <a:ext cx="5695214" cy="12192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/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cause intermodulation products and harmonic products of input wanted signal and interferer signal.</a:t>
                </a: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 intermodulation products caused by </a:t>
                </a:r>
                <a:r>
                  <a:rPr lang="en-US" altLang="zh-CN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amplifiers such as LNA, VGA, and mixer </a:t>
                </a: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fall into the bandwidth of wanted carrier, the RF performance will be degraded. </a:t>
                </a:r>
                <a:endParaRPr lang="en-US" altLang="zh-CN" sz="14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i.e.: </a:t>
                </a:r>
                <a:r>
                  <a:rPr lang="en-US" altLang="zh-CN" sz="14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en-US" altLang="zh-CN" sz="1400" b="0" i="1" smtClean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2∗</m:t>
                    </m:r>
                    <m:r>
                      <a:rPr lang="zh-CN" altLang="en-US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1−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lang="zh-CN" altLang="en-US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i="1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b="0" i="1" smtClean="0"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lang="en-US" altLang="zh-CN" sz="1400" b="0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At the mixer, when the interferer is mixed with the harmonic products generated by LO, and the mixed signal falls in the baseband, the RF performance will be degraded.</a:t>
                </a:r>
              </a:p>
              <a:p>
                <a:pPr lvl="1" algn="just"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i.e.: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</m:t>
                        </m:r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r>
                      <a:rPr kumimoji="0" lang="zh-CN" alt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lang="zh-CN" altLang="en-US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400" b="0" i="1" smtClean="0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en-US" altLang="zh-CN" sz="1400" i="1">
                        <a:solidFill>
                          <a:prstClr val="black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  <m:f>
                      <m:fPr>
                        <m:ctrlP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1600" dirty="0">
                  <a:highlight>
                    <a:srgbClr val="FFFF00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342900" indent="-342900" algn="just"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altLang="zh-CN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There might be other intermodulation/harmonic products caused by the non-linearity of Rx chain, but the impact could be neglected comparing with above bullet 3 and 4.</a:t>
                </a:r>
                <a:endParaRPr lang="zh-CN" alt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8CDF1B53-52CB-4841-BD72-557DB13B2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732" y="747806"/>
                <a:ext cx="5929731" cy="4056239"/>
              </a:xfrm>
              <a:prstGeom prst="rect">
                <a:avLst/>
              </a:prstGeom>
              <a:blipFill>
                <a:blip r:embed="rId4"/>
                <a:stretch>
                  <a:fillRect l="-411" t="-451" r="-514" b="-1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文本框 104">
            <a:extLst>
              <a:ext uri="{FF2B5EF4-FFF2-40B4-BE49-F238E27FC236}">
                <a16:creationId xmlns:a16="http://schemas.microsoft.com/office/drawing/2014/main" id="{2B867134-40CF-4CE5-A606-96B45811F897}"/>
              </a:ext>
            </a:extLst>
          </p:cNvPr>
          <p:cNvSpPr txBox="1"/>
          <p:nvPr/>
        </p:nvSpPr>
        <p:spPr>
          <a:xfrm>
            <a:off x="1324205" y="1974321"/>
            <a:ext cx="28729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Fig.1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RF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receiver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 diagram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3B228149-F579-4C54-BE0A-A19BEEAEDACC}"/>
              </a:ext>
            </a:extLst>
          </p:cNvPr>
          <p:cNvSpPr txBox="1"/>
          <p:nvPr/>
        </p:nvSpPr>
        <p:spPr>
          <a:xfrm>
            <a:off x="1135030" y="4119576"/>
            <a:ext cx="4230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Fig.4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intermodulation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Amplifier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9533B7-9810-4779-B44D-5A413B7F031E}"/>
              </a:ext>
            </a:extLst>
          </p:cNvPr>
          <p:cNvSpPr txBox="1"/>
          <p:nvPr/>
        </p:nvSpPr>
        <p:spPr>
          <a:xfrm>
            <a:off x="1197502" y="6385023"/>
            <a:ext cx="3768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Fig.5 odd harmonic products diagram from </a:t>
            </a:r>
            <a:r>
              <a:rPr lang="en-US" altLang="zh-CN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Mixer</a:t>
            </a:r>
            <a:endParaRPr lang="zh-CN" alt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B2D23E-0834-42BD-85CD-18DB110ED92A}"/>
              </a:ext>
            </a:extLst>
          </p:cNvPr>
          <p:cNvSpPr txBox="1"/>
          <p:nvPr/>
        </p:nvSpPr>
        <p:spPr>
          <a:xfrm>
            <a:off x="6166423" y="4872111"/>
            <a:ext cx="59297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</a:p>
          <a:p>
            <a:pPr marL="457200" lvl="1" indent="0" algn="just">
              <a:lnSpc>
                <a:spcPct val="100000"/>
              </a:lnSpc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non-linearity of Rx chain will have impact on the RF performance when the frequencies of wanted signal and interferer satisfies certain restriction.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99AD081-C86B-49CB-B551-FA9C6C347A81}"/>
              </a:ext>
            </a:extLst>
          </p:cNvPr>
          <p:cNvSpPr/>
          <p:nvPr/>
        </p:nvSpPr>
        <p:spPr>
          <a:xfrm>
            <a:off x="1523649" y="1002360"/>
            <a:ext cx="2391528" cy="959083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075D8B3-4EF4-4B60-AB8C-22E3DA54C2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58" y="4491437"/>
            <a:ext cx="5595400" cy="1928997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337FDB5-B8B4-470B-8AD5-09FB78C5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85" y="-1980"/>
            <a:ext cx="11864078" cy="81674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Impact analysis of non-linearity of Rx Chain for Out-of-band blocking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716679-585D-42CB-A8FB-34422AD10E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399" y="2248400"/>
            <a:ext cx="5756024" cy="192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91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75564" cy="816746"/>
          </a:xfrm>
        </p:spPr>
        <p:txBody>
          <a:bodyPr>
            <a:normAutofit fontScale="90000"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Intermodulation and harmonic products of interfering signal and wanted signal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18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Intermodulation :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Ui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x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Acos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  <m:r>
                      <a:rPr kumimoji="1" lang="el-GR" altLang="zh-CN" sz="14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Microsoft YaHei" panose="020B0503020204020204" pitchFamily="34" charset="-122"/>
                      </a:rPr>
                      <m:t>+</m:t>
                    </m:r>
                    <m:func>
                      <m:funcPr>
                        <m:ctrl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Bcos</m:t>
                        </m:r>
                      </m:fName>
                      <m:e>
                        <m:r>
                          <m:rPr>
                            <m:nor/>
                          </m:rPr>
                          <a:rPr lang="el-GR" altLang="zh-CN" sz="14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ω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2</m:t>
                        </m:r>
                        <m:r>
                          <a:rPr kumimoji="1" lang="en-US" altLang="zh-CN" sz="1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     </a:t>
                </a: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Output signal: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U</m:t>
                        </m:r>
                        <m:r>
                          <m:rPr>
                            <m:sty m:val="p"/>
                          </m:rPr>
                          <a:rPr kumimoji="1" lang="en-US" altLang="zh-CN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o</m:t>
                        </m:r>
                        <m:r>
                          <a:rPr kumimoji="1" lang="en-US" altLang="zh-CN" sz="1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= </m:t>
                        </m:r>
                      </m:fName>
                      <m:e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1∗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𝑈𝑖</m:t>
                        </m:r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2∗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3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3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4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4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</m:t>
                        </m:r>
                        <m:d>
                          <m:dPr>
                            <m:ctrlPr>
                              <a:rPr kumimoji="1" lang="en-US" altLang="zh-CN" sz="1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d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𝑘</m:t>
                            </m:r>
                            <m:r>
                              <a:rPr kumimoji="1" lang="en-US" altLang="zh-CN" sz="1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5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∗</m:t>
                            </m:r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𝑈</m:t>
                            </m:r>
                            <m:sSup>
                              <m:sSupPr>
                                <m:ctrlP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</m:ctrlPr>
                              </m:sSupPr>
                              <m:e>
                                <m:r>
                                  <a:rPr kumimoji="1" lang="en-US" altLang="zh-CN" sz="1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𝑖</m:t>
                                </m:r>
                              </m:e>
                              <m:sup>
                                <m:r>
                                  <a:rPr kumimoji="1" lang="en-US" altLang="zh-CN" sz="1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Microsoft YaHei" panose="020B0503020204020204" pitchFamily="34" charset="-122"/>
                                  </a:rPr>
                                  <m:t>5</m:t>
                                </m:r>
                              </m:sup>
                            </m:sSup>
                          </m:e>
                        </m:d>
                        <m:r>
                          <a:rPr kumimoji="1" lang="en-US" altLang="zh-CN" sz="1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+…+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(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𝑘𝑛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∗</m:t>
                        </m:r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𝑈</m:t>
                        </m:r>
                        <m:sSup>
                          <m:sSupPr>
                            <m:ctrlP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</m:ctrlPr>
                          </m:sSupPr>
                          <m:e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𝑖</m:t>
                            </m:r>
                          </m:e>
                          <m:sup>
                            <m:r>
                              <a:rPr kumimoji="1" lang="en-US" altLang="zh-CN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Microsoft YaHei" panose="020B0503020204020204" pitchFamily="34" charset="-122"/>
                              </a:rPr>
                              <m:t>𝑛</m:t>
                            </m:r>
                          </m:sup>
                        </m:sSup>
                        <m:r>
                          <a:rPr kumimoji="1" lang="en-US" altLang="zh-CN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Microsoft YaHei" panose="020B0503020204020204" pitchFamily="34" charset="-122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14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e>
                    </m:func>
                  </m:oMath>
                </a14:m>
                <a:endParaRPr lang="en-US" altLang="zh-CN" sz="1800" dirty="0">
                  <a:solidFill>
                    <a:srgbClr val="0000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lnSpc>
                    <a:spcPct val="100000"/>
                  </a:lnSpc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device has generated multiple frequencies that were not present in the input signal.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By developing (Ui)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, it will generate products with frequencies such as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1, 3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1. The mixtures between the original frequencies,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+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2, and 2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2 – </a:t>
                </a:r>
                <a:r>
                  <a:rPr lang="el-GR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ω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1, are also called third-order intermodulation products (IM3). </a:t>
                </a:r>
                <a:r>
                  <a:rPr lang="en-US" altLang="zh-CN" sz="1400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They fall in the same bands as the wanted signal bands and thus cause unrecoverable jamming and interferences. 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same process can be applied to the term (x1 + x2)</a:t>
                </a:r>
                <a:r>
                  <a:rPr lang="en-US" altLang="zh-CN" sz="1400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. Hopefully, for practical devices the higher-order terms vanish rapidly and can be neglected—this is usually true above IM7 and even sometimes with IM5.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8C547C-F731-4582-8B57-EABA7DB8A2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56747"/>
                <a:ext cx="12191999" cy="2746308"/>
              </a:xfrm>
              <a:blipFill>
                <a:blip r:embed="rId3"/>
                <a:stretch>
                  <a:fillRect l="-300" t="-1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6</a:t>
            </a:fld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91F52C-CD4C-4E13-93B5-21DCFBAEB9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979" y="2783890"/>
            <a:ext cx="8090093" cy="13351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/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 higher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the</a:t>
                </a: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 and interferer or the mixer product of interferer and 3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8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</a:t>
                </a: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[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FFFF00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𝑃𝑎𝑠𝑠𝐵𝑎𝑛𝑑𝑊𝑖𝑑𝑡h</m:t>
                        </m:r>
                      </m:num>
                      <m:den>
                        <m:r>
                          <a:rPr kumimoji="0" lang="en-US" altLang="zh-CN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D09ACDF-6245-4FC1-AA89-1B60C874B9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53" y="4074110"/>
                <a:ext cx="11901947" cy="2929776"/>
              </a:xfrm>
              <a:prstGeom prst="rect">
                <a:avLst/>
              </a:prstGeom>
              <a:blipFill>
                <a:blip r:embed="rId5"/>
                <a:stretch>
                  <a:fillRect l="-461" t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232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E5A4C9-237F-4534-8F64-2162E975F733}"/>
              </a:ext>
            </a:extLst>
          </p:cNvPr>
          <p:cNvSpPr txBox="1"/>
          <p:nvPr/>
        </p:nvSpPr>
        <p:spPr>
          <a:xfrm>
            <a:off x="350066" y="1018472"/>
            <a:ext cx="1149186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Take Band n3 as an example. The center frequency: f1=1842.5MHz. The frequency step size is 5MHz. f2 is the interferer frequency.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interferer frequencies near the passband of Band Filter should be tested :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DL_low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– [100MHz] to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DL_low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F 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DL_High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to </a:t>
            </a:r>
            <a:r>
              <a:rPr lang="en-US" altLang="zh-CN" sz="16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1600" baseline="-25000" dirty="0" err="1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DL_High</a:t>
            </a:r>
            <a:r>
              <a:rPr lang="en-US" altLang="zh-CN" sz="1600" baseline="-250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+ [100MHz]. 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200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42.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IM3/IM5 of wanted signal and interfering signal: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2∗f2−f1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1817.5MHz≤ f2 ≤1867.5MHz.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2∗f1−f2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1792.5MHz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≤1892.5MHz.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3∗f2−2*f1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1825MHz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≤1859MHz.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f1 −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3∗f1−2*f2 ≤f1+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1817.5MHz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≤1867.52MHz.</a:t>
            </a: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234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48.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mixer product of interferer and 3rd /5th harmonic products of the wanted signal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：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f2−3*f1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5477.5MHz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≤5577.5MHz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f2−5*f1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564.12MHz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≤664.12MHz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ℎ/2≤ f2−1/3*f1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9162.5MHz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≤9262.5MHz</a:t>
            </a:r>
          </a:p>
          <a:p>
            <a:pPr lvl="1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−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 ≤f2−1/5*f1 ≤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𝑃𝑎𝑠𝑠𝐵𝑎𝑛𝑑𝑊𝑖𝑑𝑡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ℎ/2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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318.5MHz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≤ f2 ≤418.5MHz</a:t>
            </a:r>
          </a:p>
          <a:p>
            <a:pPr lvl="1"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total bandwidth to be scanned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400 MHz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the number test point is 81.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Compared with the interferer signal from 1 MHz to 12750 MHz, 2250 points, The number of total test points is (42 + 48 + 81)=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171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The calculation might be slightly different for each band. As a roughly estimation,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10%~20%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of the overall test points are covered.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759051-1E9E-4E15-AD64-669564205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"/>
            <a:ext cx="1184193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beneficial effect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2B2C6E1-8C72-4737-BCF2-A1958AE02D31}"/>
              </a:ext>
            </a:extLst>
          </p:cNvPr>
          <p:cNvSpPr/>
          <p:nvPr/>
        </p:nvSpPr>
        <p:spPr>
          <a:xfrm>
            <a:off x="350066" y="6035230"/>
            <a:ext cx="107262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  <a:defRPr/>
            </a:pPr>
            <a:r>
              <a:rPr lang="en-US" altLang="zh-CN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 5: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test points listed in Proposal 1 and 2 covers 10%~20% of the overall test points.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80DAE5-27E2-4C5A-AA17-F045EA0FF6BB}"/>
              </a:ext>
            </a:extLst>
          </p:cNvPr>
          <p:cNvSpPr/>
          <p:nvPr/>
        </p:nvSpPr>
        <p:spPr>
          <a:xfrm rot="20709219">
            <a:off x="8856792" y="373407"/>
            <a:ext cx="1828800" cy="4910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Added </a:t>
            </a:r>
            <a:r>
              <a:rPr lang="en-US">
                <a:solidFill>
                  <a:srgbClr val="0000FF"/>
                </a:solidFill>
              </a:rPr>
              <a:t>in r2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351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22B9-93F0-450D-BB8D-4C0B2866C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" y="-283334"/>
            <a:ext cx="9219674" cy="113168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9F28FC-370B-4873-8650-1E284A78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0010" y="6356350"/>
            <a:ext cx="393789" cy="365125"/>
          </a:xfrm>
        </p:spPr>
        <p:txBody>
          <a:bodyPr/>
          <a:lstStyle/>
          <a:p>
            <a:fld id="{BD6E79B4-DB8B-439B-8129-65FA861E2393}" type="slidenum">
              <a:rPr lang="zh-CN" altLang="en-US" smtClean="0"/>
              <a:t>8</a:t>
            </a:fld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/>
              <p:nvPr/>
            </p:nvSpPr>
            <p:spPr>
              <a:xfrm>
                <a:off x="707345" y="668308"/>
                <a:ext cx="10777310" cy="56752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1: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With current test procedure, the number of interferer frequencies to be measured is large,  so that the time costing is high in the Out-of-Band Blocking measurements. More specifically, the number of interferer frequencies for frequencies Band n3 is 10200, the test duration is about 10 hours.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altLang="zh-CN" sz="14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2: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closer the interfering signal is to the passband of the filter, the greater the impact on the wanted signal.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3:</a:t>
                </a:r>
              </a:p>
              <a:p>
                <a:pPr marL="457200" lvl="1" indent="0">
                  <a:lnSpc>
                    <a:spcPct val="100000"/>
                  </a:lnSpc>
                  <a:buNone/>
                  <a:defRPr/>
                </a:pP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non-linearity of Rx chain will have impact on the RF performance when the frequencies of wanted signal and interferer satisfies certain restriction.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Observation 4:</a:t>
                </a:r>
              </a:p>
              <a:p>
                <a:pPr marL="457200" lvl="1" indent="0">
                  <a:lnSpc>
                    <a:spcPct val="100000"/>
                  </a:lnSpc>
                  <a:buNone/>
                </a:pPr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higher the order of the intermodulation and harmonic products of the receivers, the smaller the impact on signals. For practical devices the higher-order terms vanish rapidly and can be neglected—this is usually true above IM7 and even sometimes with IM5.</a:t>
                </a:r>
              </a:p>
              <a:p>
                <a:pPr lvl="0">
                  <a:lnSpc>
                    <a:spcPct val="100000"/>
                  </a:lnSpc>
                  <a:defRPr/>
                </a:pPr>
                <a:r>
                  <a:rPr lang="en-US" altLang="zh-CN" sz="1400" b="1" dirty="0">
                    <a:solidFill>
                      <a:srgbClr val="0000F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Observation 5:</a:t>
                </a:r>
              </a:p>
              <a:p>
                <a:pPr lvl="1"/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The test points listed in Proposal 1 and 2 covers 10%~20% of the overall test points.</a:t>
                </a: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1:</a:t>
                </a:r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/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interferer frequencies near the passband of Band Filter should be tested to check the characteristics of band filter and LNA, such as (</a:t>
                </a:r>
                <a:r>
                  <a:rPr lang="en-US" altLang="zh-CN" sz="1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2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DL_low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– [100MHz], </a:t>
                </a:r>
                <a:r>
                  <a:rPr lang="en-US" altLang="zh-CN" sz="1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2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DL_low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-15MHz) to (F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DL_High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+15MHz, </a:t>
                </a:r>
                <a:r>
                  <a:rPr lang="en-US" altLang="zh-CN" sz="12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zh-CN" sz="1200" baseline="-25000" dirty="0" err="1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DL_High</a:t>
                </a:r>
                <a:r>
                  <a:rPr lang="en-US" altLang="zh-CN" sz="1200" baseline="-25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 [100MHz].</a:t>
                </a:r>
              </a:p>
              <a:p>
                <a:pPr marL="0" marR="0" lvl="1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altLang="zh-C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Proposal 2:</a:t>
                </a:r>
                <a:endPara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Execute the test when the IM3/IM5 of wanted signal</a:t>
                </a:r>
                <a14:m>
                  <m:oMath xmlns:m="http://schemas.openxmlformats.org/officeDocument/2006/math">
                    <m:r>
                      <a:rPr lang="en-US" altLang="zh-CN" sz="1200" b="0" i="0" smtClean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zh-CN" altLang="en-US" sz="1200" i="1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200" i="1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interferer</a:t>
                </a:r>
                <a14:m>
                  <m:oMath xmlns:m="http://schemas.openxmlformats.org/officeDocument/2006/math">
                    <m:r>
                      <a:rPr lang="en-US" altLang="zh-CN" sz="12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r>
                      <a:rPr lang="zh-CN" alt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lang="en-US" altLang="zh-CN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2 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or the mixer product of interferer and 3</a:t>
                </a:r>
                <a:r>
                  <a:rPr kumimoji="0" lang="en-US" altLang="zh-CN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rd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/5</a:t>
                </a:r>
                <a:r>
                  <a:rPr kumimoji="0" lang="en-US" altLang="zh-CN" sz="12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th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harmonic products of the wanted signal have impacts on the RF performance, i.e.,</a:t>
                </a:r>
              </a:p>
              <a:p>
                <a:pPr marL="742950" marR="0" lvl="1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-"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IM3/IM5 of wanted signal and interfering signal falls into 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[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kumimoji="0" lang="en-US" altLang="zh-CN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1+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lvl="1" indent="-285750">
                  <a:buFontTx/>
                  <a:buChar char="-"/>
                  <a:defRPr/>
                </a:pP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2−3∗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  <m:r>
                      <a:rPr lang="zh-CN" alt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，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2−5∗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2−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∗</m:t>
                    </m:r>
                    <m:r>
                      <a:rPr kumimoji="0" lang="zh-CN" altLang="en-US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𝜔</m:t>
                    </m:r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 fall into [</a:t>
                </a:r>
                <a14:m>
                  <m:oMath xmlns:m="http://schemas.openxmlformats.org/officeDocument/2006/math">
                    <m:r>
                      <a:rPr kumimoji="0" lang="en-US" altLang="zh-CN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−</m:t>
                    </m:r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uLnTx/>
                    <a:uFillTx/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kumimoji="0" lang="en-US" altLang="zh-CN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𝐶𝐻𝐵𝑊</m:t>
                        </m:r>
                      </m:num>
                      <m:den>
                        <m:r>
                          <a:rPr kumimoji="0" lang="en-US" altLang="zh-CN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highlight>
                              <a:srgbClr val="00FFFF"/>
                            </a:highlight>
                            <a:uLnTx/>
                            <a:uFillTx/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kumimoji="0" lang="en-US" altLang="zh-CN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]</m:t>
                    </m:r>
                  </m:oMath>
                </a14:m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742950" lvl="1" indent="-285750">
                  <a:buFontTx/>
                  <a:buChar char="-"/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ea typeface="等线" panose="02010600030101010101" pitchFamily="2" charset="-122"/>
                    <a:cs typeface="Arial" panose="020B0604020202020204" pitchFamily="34" charset="0"/>
                  </a:rPr>
                  <a:t>FFS how to confirm the location of LO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00FFFF"/>
                  </a:highlight>
                  <a:uLnTx/>
                  <a:uFillTx/>
                  <a:latin typeface="Arial" panose="020B0604020202020204" pitchFamily="34" charset="0"/>
                  <a:ea typeface="等线" panose="02010600030101010101" pitchFamily="2" charset="-122"/>
                  <a:cs typeface="Arial" panose="020B0604020202020204" pitchFamily="34" charset="0"/>
                </a:endParaRPr>
              </a:p>
              <a:p>
                <a:pPr marL="0" lvl="1">
                  <a:defRPr/>
                </a:pPr>
                <a:r>
                  <a:rPr lang="en-US" altLang="zh-CN" sz="1400" b="1" dirty="0">
                    <a:solidFill>
                      <a:srgbClr val="0000FF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Proposal 3:</a:t>
                </a:r>
                <a:endParaRPr lang="en-US" altLang="zh-CN" sz="1400" dirty="0">
                  <a:solidFill>
                    <a:prstClr val="black"/>
                  </a:solidFill>
                  <a:highlight>
                    <a:srgbClr val="00FFFF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Create an action point to identify a way to handle regulatory frequency ranges and additional test points (ex: 2xLO) that must be added for testing</a:t>
                </a:r>
              </a:p>
              <a:p>
                <a:pPr marL="0" lvl="1">
                  <a:defRPr/>
                </a:pPr>
                <a:r>
                  <a:rPr lang="en-US" altLang="zh-CN" sz="1400" b="1" dirty="0">
                    <a:solidFill>
                      <a:srgbClr val="0000FF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Proposal 4:</a:t>
                </a:r>
                <a:endParaRPr lang="en-US" altLang="zh-CN" sz="1400" dirty="0">
                  <a:solidFill>
                    <a:prstClr val="black"/>
                  </a:solidFill>
                  <a:highlight>
                    <a:srgbClr val="00FFFF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r>
                  <a:rPr lang="en-US" altLang="zh-CN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Create an action point to study the way of optimizing the testing of OOBB in CA/DC configurations,</a:t>
                </a:r>
                <a:r>
                  <a:rPr lang="zh-CN" altLang="en-US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and</a:t>
                </a:r>
                <a:r>
                  <a:rPr lang="zh-CN" altLang="en-US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potential</a:t>
                </a:r>
                <a:r>
                  <a:rPr lang="zh-CN" altLang="en-US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zh-CN" sz="1200" dirty="0">
                    <a:solidFill>
                      <a:srgbClr val="FF0000"/>
                    </a:solidFill>
                    <a:highlight>
                      <a:srgbClr val="00FFFF"/>
                    </a:highlight>
                    <a:latin typeface="Arial" panose="020B0604020202020204" pitchFamily="34" charset="0"/>
                    <a:cs typeface="Arial" panose="020B0604020202020204" pitchFamily="34" charset="0"/>
                  </a:rPr>
                  <a:t>extension to in-band blocking.</a:t>
                </a:r>
                <a:endParaRPr lang="en-US" altLang="zh-CN" sz="1400" dirty="0">
                  <a:solidFill>
                    <a:srgbClr val="FF0000"/>
                  </a:solidFill>
                  <a:highlight>
                    <a:srgbClr val="00FFFF"/>
                  </a:highlight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defRPr/>
                </a:pPr>
                <a:endParaRPr lang="en-US" altLang="zh-CN" sz="14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0BB21FD-7B53-4108-9EC1-76ADFB8F20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345" y="668308"/>
                <a:ext cx="10777310" cy="5675272"/>
              </a:xfrm>
              <a:prstGeom prst="rect">
                <a:avLst/>
              </a:prstGeom>
              <a:blipFill>
                <a:blip r:embed="rId3"/>
                <a:stretch>
                  <a:fillRect l="-170" t="-537" r="-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id="{C44C8599-C5A0-434F-AF3D-F4A99502A450}"/>
              </a:ext>
            </a:extLst>
          </p:cNvPr>
          <p:cNvSpPr/>
          <p:nvPr/>
        </p:nvSpPr>
        <p:spPr>
          <a:xfrm rot="20709219">
            <a:off x="9492612" y="4381178"/>
            <a:ext cx="1828800" cy="4910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Proposal 3 and 4 added in r3</a:t>
            </a:r>
          </a:p>
        </p:txBody>
      </p:sp>
    </p:spTree>
    <p:extLst>
      <p:ext uri="{BB962C8B-B14F-4D97-AF65-F5344CB8AC3E}">
        <p14:creationId xmlns:p14="http://schemas.microsoft.com/office/powerpoint/2010/main" val="34696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F0507-7C50-4AB0-B701-35E1C3661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2467" y="2766218"/>
            <a:ext cx="3787066" cy="1325563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4D74E4-E5E8-41F2-BE00-4CE04CA34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E79B4-DB8B-439B-8129-65FA861E23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71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13334</TotalTime>
  <Words>2497</Words>
  <Application>Microsoft Office PowerPoint</Application>
  <PresentationFormat>宽屏</PresentationFormat>
  <Paragraphs>219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MS Mincho</vt:lpstr>
      <vt:lpstr>等线</vt:lpstr>
      <vt:lpstr>等线 Light</vt:lpstr>
      <vt:lpstr>宋体</vt:lpstr>
      <vt:lpstr>Microsoft YaHei</vt:lpstr>
      <vt:lpstr>Arial</vt:lpstr>
      <vt:lpstr>Calibri</vt:lpstr>
      <vt:lpstr>Cambria Math</vt:lpstr>
      <vt:lpstr>Times New Roman</vt:lpstr>
      <vt:lpstr>Wingdings</vt:lpstr>
      <vt:lpstr>Office Theme</vt:lpstr>
      <vt:lpstr>Discussion on how to reduce the measurement complexity of Out-of-Band Blocking in RAN5</vt:lpstr>
      <vt:lpstr>Out-of-band blocking</vt:lpstr>
      <vt:lpstr>PowerPoint 演示文稿</vt:lpstr>
      <vt:lpstr>Impact analysis of band filter for Out-of-band blocking test</vt:lpstr>
      <vt:lpstr>Impact analysis of non-linearity of Rx Chain for Out-of-band blocking</vt:lpstr>
      <vt:lpstr>Intermodulation and harmonic products of interfering signal and wanted signal</vt:lpstr>
      <vt:lpstr>The beneficial effect</vt:lpstr>
      <vt:lpstr>Conclusion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Huawei-Chunying Gu</cp:lastModifiedBy>
  <cp:revision>267</cp:revision>
  <dcterms:created xsi:type="dcterms:W3CDTF">2024-08-02T01:51:59Z</dcterms:created>
  <dcterms:modified xsi:type="dcterms:W3CDTF">2025-05-22T10:31:06Z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(3)9W6R/PNhY/U9fUIPm2PLqkggBLoXOUiBX1AGSPhr6FY75gBcsiY4ErW5VBXek0JRQ/U1dgEC
eNNfbRWZGOn4Ah2VsU/2VC9BeMaT5y81fCW8wbqRE/ZFVDvPq2IKj52Y+OjSYZ+sXcvtZpZC
C+guvEu9tnZTz8kLUghujSg3Caf3ZsKA7ts3dMmMQScfMBvcYfB5mirEZv9uH7xAfpWNbd5f
qkun2tI7Lqs7RKhbVT</vt:lpwstr>
  </property>
  <property fmtid="{D5CDD505-2E9C-101B-9397-08002B2CF9AE}" pid="3" name="_2015_ms_pID_7253431">
    <vt:lpwstr>6GbkvR2VmUAV6eD20nHtunO3APr0KrefWTgk3CZylHuxOpAcTgzT8u
yHqnWtR3XJkkAp1pbi8FSRwtWIBm5+1WAqQtLUsADHJuUxm2B8ChhtXoska81HfFRx/bOpi2
T3hJzeICewRBNw3cX82KMJ9XRHAAUFZzjJ52mFR/Ma1XfbQkSkWa3GDa/Qw5K8RgtUtrhLPo
bigv5RN85no/YS4JSpS3iA5rzMmYpaxOG4ud</vt:lpwstr>
  </property>
  <property fmtid="{D5CDD505-2E9C-101B-9397-08002B2CF9AE}" pid="4" name="_2015_ms_pID_7253432">
    <vt:lpwstr>ulbFXedR02tS8wGOC7KvuVg=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1747810935</vt:lpwstr>
  </property>
</Properties>
</file>