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7">
  <p:sldMasterIdLst>
    <p:sldMasterId id="2147483648" r:id="rId1"/>
  </p:sldMasterIdLst>
  <p:notesMasterIdLst>
    <p:notesMasterId r:id="rId7"/>
  </p:notesMasterIdLst>
  <p:sldIdLst>
    <p:sldId id="290" r:id="rId2"/>
    <p:sldId id="355" r:id="rId3"/>
    <p:sldId id="356" r:id="rId4"/>
    <p:sldId id="357" r:id="rId5"/>
    <p:sldId id="293" r:id="rId6"/>
  </p:sldIdLst>
  <p:sldSz cx="12190413" cy="6859588"/>
  <p:notesSz cx="6858000" cy="9144000"/>
  <p:custDataLst>
    <p:tags r:id="rId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381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15" autoAdjust="0"/>
    <p:restoredTop sz="94080" autoAdjust="0"/>
  </p:normalViewPr>
  <p:slideViewPr>
    <p:cSldViewPr snapToGrid="0">
      <p:cViewPr varScale="1">
        <p:scale>
          <a:sx n="44" d="100"/>
          <a:sy n="44" d="100"/>
        </p:scale>
        <p:origin x="852" y="32"/>
      </p:cViewPr>
      <p:guideLst>
        <p:guide orient="horz" pos="2186"/>
        <p:guide pos="38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t>2025/5/10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51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148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5660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7291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880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5/10/2025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5/10/2025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5/10/2025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5/10/2025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5/10/2025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5/10/2025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5/10/2025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5/10/2025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5/10/2025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5/10/2025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5/10/2025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5/10/2025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04968" y="1885950"/>
            <a:ext cx="10904396" cy="2337134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 smtClean="0">
                <a:latin typeface="+mn-lt"/>
              </a:rPr>
              <a:t>Discussion </a:t>
            </a:r>
            <a:r>
              <a:rPr lang="en-US" altLang="zh-CN" sz="2800" dirty="0">
                <a:latin typeface="+mn-lt"/>
              </a:rPr>
              <a:t>on </a:t>
            </a:r>
            <a:r>
              <a:rPr lang="en-US" altLang="zh-CN" sz="2800" dirty="0" smtClean="0">
                <a:latin typeface="+mn-lt"/>
              </a:rPr>
              <a:t>TT denotation for EN-DC </a:t>
            </a:r>
            <a:r>
              <a:rPr lang="en-US" altLang="zh-CN" sz="2800" dirty="0" err="1" smtClean="0">
                <a:latin typeface="+mn-lt"/>
              </a:rPr>
              <a:t>Refsens</a:t>
            </a:r>
            <a:r>
              <a:rPr lang="en-US" altLang="zh-CN" sz="2800" dirty="0" smtClean="0">
                <a:latin typeface="+mn-lt"/>
              </a:rPr>
              <a:t> test requirements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ZTE Corporation</a:t>
            </a:r>
            <a:endParaRPr lang="en-US" altLang="zh-CN" sz="28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#107</a:t>
            </a:r>
            <a:r>
              <a:rPr lang="en-US" altLang="en-GB" sz="2400" b="1" dirty="0" smtClean="0"/>
              <a:t>   </a:t>
            </a:r>
            <a:r>
              <a:rPr lang="en-US" sz="2400" kern="0" dirty="0" smtClean="0"/>
              <a:t> 						            </a:t>
            </a:r>
            <a:r>
              <a:rPr lang="en-US" sz="2400" b="1" dirty="0" smtClean="0"/>
              <a:t>R5-252835</a:t>
            </a:r>
            <a:endParaRPr lang="en-US" sz="2400" b="1" dirty="0" smtClean="0"/>
          </a:p>
          <a:p>
            <a:pPr>
              <a:lnSpc>
                <a:spcPct val="100000"/>
              </a:lnSpc>
              <a:defRPr/>
            </a:pPr>
            <a:r>
              <a:rPr lang="en-US" altLang="zh-CN" sz="2400" b="1" dirty="0" smtClean="0"/>
              <a:t>St Julian’s</a:t>
            </a:r>
            <a:r>
              <a:rPr lang="en-GB" altLang="zh-CN" sz="2400" b="1" dirty="0" smtClean="0"/>
              <a:t>, Malta, May </a:t>
            </a:r>
            <a:r>
              <a:rPr lang="en-US" altLang="en-GB" sz="2400" b="1" dirty="0" smtClean="0"/>
              <a:t>19 </a:t>
            </a:r>
            <a:r>
              <a:rPr lang="en-GB" altLang="zh-CN" sz="2400" b="1" dirty="0" smtClean="0"/>
              <a:t>– 23</a:t>
            </a:r>
            <a:r>
              <a:rPr lang="en-US" altLang="en-GB" sz="2400" b="1" dirty="0" smtClean="0"/>
              <a:t>,</a:t>
            </a:r>
            <a:r>
              <a:rPr lang="en-GB" altLang="zh-CN" sz="2400" b="1" dirty="0" smtClean="0"/>
              <a:t> 2025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Overview on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test requirements for EN-DC </a:t>
            </a:r>
            <a:r>
              <a:rPr lang="en-US" altLang="zh-CN" sz="3200" b="1" dirty="0" err="1" smtClean="0"/>
              <a:t>Refsens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673" y="595108"/>
            <a:ext cx="11889740" cy="20928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In last RAN5 meeting, a discussion paper on EN-DC </a:t>
            </a:r>
            <a:r>
              <a:rPr lang="en-US" altLang="zh-CN" sz="2000" dirty="0" err="1" smtClean="0">
                <a:solidFill>
                  <a:prstClr val="black"/>
                </a:solidFill>
                <a:latin typeface="Calibri"/>
                <a:sym typeface="+mn-ea"/>
              </a:rPr>
              <a:t>Refsens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test requirements handling was raised in [1]. The formats of “</a:t>
            </a:r>
            <a:r>
              <a:rPr lang="en-US" altLang="zh-CN" sz="2000" dirty="0" err="1" smtClean="0">
                <a:solidFill>
                  <a:prstClr val="black"/>
                </a:solidFill>
                <a:latin typeface="Calibri"/>
                <a:sym typeface="+mn-ea"/>
              </a:rPr>
              <a:t>xx+TT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” or “xx” in test requirement table were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discussed. For EN-DC </a:t>
            </a:r>
            <a:r>
              <a:rPr lang="en-US" altLang="zh-CN" sz="2000" dirty="0" err="1">
                <a:solidFill>
                  <a:prstClr val="black"/>
                </a:solidFill>
                <a:latin typeface="Calibri"/>
                <a:sym typeface="+mn-ea"/>
              </a:rPr>
              <a:t>Refsens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 test requirements in Table 7.3B.2.3.5-0 and </a:t>
            </a:r>
            <a:r>
              <a:rPr lang="en-GB" altLang="zh-CN" sz="2000" dirty="0">
                <a:solidFill>
                  <a:prstClr val="black"/>
                </a:solidFill>
                <a:latin typeface="Calibri"/>
              </a:rPr>
              <a:t>Table 7.3B.2.3.5-4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, it is observed that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for dual uplink operation the </a:t>
            </a:r>
            <a:r>
              <a:rPr lang="en-US" altLang="zh-CN" sz="2000" dirty="0" err="1" smtClean="0">
                <a:solidFill>
                  <a:prstClr val="black"/>
                </a:solidFill>
                <a:latin typeface="Calibri"/>
                <a:sym typeface="+mn-ea"/>
              </a:rPr>
              <a:t>Refsens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values are using different formats , some of which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with “xx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” while some others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with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“</a:t>
            </a:r>
            <a:r>
              <a:rPr lang="en-US" altLang="zh-CN" sz="2000" dirty="0" err="1">
                <a:solidFill>
                  <a:prstClr val="black"/>
                </a:solidFill>
                <a:latin typeface="Calibri"/>
                <a:sym typeface="+mn-ea"/>
              </a:rPr>
              <a:t>xx+TT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”.</a:t>
            </a:r>
          </a:p>
          <a:p>
            <a:pPr>
              <a:spcBef>
                <a:spcPts val="0"/>
              </a:spcBef>
            </a:pPr>
            <a:endParaRPr lang="en-US" altLang="zh-CN" sz="1000" dirty="0">
              <a:solidFill>
                <a:prstClr val="black"/>
              </a:solidFill>
              <a:latin typeface="Calibri"/>
              <a:sym typeface="+mn-ea"/>
            </a:endParaRPr>
          </a:p>
          <a:p>
            <a:pPr>
              <a:spcBef>
                <a:spcPts val="0"/>
              </a:spcBef>
            </a:pP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Observation 1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For EN-DC </a:t>
            </a:r>
            <a:r>
              <a:rPr lang="en-US" altLang="zh-CN" sz="2000" dirty="0" err="1">
                <a:solidFill>
                  <a:prstClr val="black"/>
                </a:solidFill>
                <a:latin typeface="Calibri"/>
                <a:sym typeface="+mn-ea"/>
              </a:rPr>
              <a:t>Refsens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 test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requirements, the NR band part uses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“</a:t>
            </a:r>
            <a:r>
              <a:rPr lang="en-US" altLang="zh-CN" sz="2000" dirty="0" err="1">
                <a:solidFill>
                  <a:prstClr val="black"/>
                </a:solidFill>
                <a:latin typeface="Calibri"/>
                <a:sym typeface="+mn-ea"/>
              </a:rPr>
              <a:t>xx+TT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” format where TT is defined in Table 7.3B.2.3.5-1a; the E-UTRA band part uses “xx” format where TT is implicitly included in “xx”. 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17540" y="5177359"/>
            <a:ext cx="473519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GB" altLang="zh-CN" sz="1000" b="1" dirty="0" smtClean="0">
                <a:solidFill>
                  <a:prstClr val="black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lang="en-GB" altLang="zh-CN" sz="1000" b="1" dirty="0" smtClean="0" bmk="">
                <a:solidFill>
                  <a:prstClr val="black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able </a:t>
            </a:r>
            <a:r>
              <a:rPr lang="en-GB" altLang="zh-CN" sz="1000" b="1" dirty="0" smtClean="0">
                <a:solidFill>
                  <a:prstClr val="black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7.3B.2.3.5-1a: Test Tolerance (TT) for RX sensitivity level</a:t>
            </a:r>
            <a:endParaRPr lang="en-GB" altLang="zh-CN" sz="700" dirty="0" smtClean="0">
              <a:solidFill>
                <a:prstClr val="black"/>
              </a:solidFill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07018"/>
              </p:ext>
            </p:extLst>
          </p:nvPr>
        </p:nvGraphicFramePr>
        <p:xfrm>
          <a:off x="224855" y="3270345"/>
          <a:ext cx="6455727" cy="1674411"/>
        </p:xfrm>
        <a:graphic>
          <a:graphicData uri="http://schemas.openxmlformats.org/drawingml/2006/table">
            <a:tbl>
              <a:tblPr firstRow="1" firstCol="1" bandRow="1"/>
              <a:tblGrid>
                <a:gridCol w="755224"/>
                <a:gridCol w="590023"/>
                <a:gridCol w="538480"/>
                <a:gridCol w="599440"/>
                <a:gridCol w="640080"/>
                <a:gridCol w="568960"/>
                <a:gridCol w="640080"/>
                <a:gridCol w="660400"/>
                <a:gridCol w="721360"/>
                <a:gridCol w="741680"/>
              </a:tblGrid>
              <a:tr h="232475"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or E-UTRA Band / Channel bandwidth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2500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EN-DC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Configuration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EUTRA or NR band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(kHz)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 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GB" sz="8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IMD order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Duplex mode</a:t>
                      </a:r>
                      <a:endParaRPr lang="zh-CN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169"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919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DC_3A_n7A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08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-84.6 +TT</a:t>
                      </a:r>
                      <a:r>
                        <a:rPr lang="en-GB" sz="8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321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DC_3A_n8A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5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n8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GB" sz="8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Times New Roman" panose="02020603050405020304" pitchFamily="18" charset="0"/>
                        </a:rPr>
                        <a:t>88.3</a:t>
                      </a: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IMD4</a:t>
                      </a:r>
                      <a:r>
                        <a:rPr lang="en-GB" sz="8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5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-86.9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IMD5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5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n8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84239" y="2821404"/>
            <a:ext cx="6092825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>
              <a:spcBef>
                <a:spcPts val="300"/>
              </a:spcBef>
              <a:spcAft>
                <a:spcPts val="900"/>
              </a:spcAft>
            </a:pPr>
            <a:r>
              <a:rPr lang="en-GB" altLang="zh-CN" sz="1000" b="1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Table 7.3B.2.3.5-4: Reference sensitivity exceptions due to dual uplink operation for PC3 EN-DC in NR FR1 (two bands)</a:t>
            </a:r>
            <a:endParaRPr lang="zh-CN" altLang="zh-CN" sz="1000" b="1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5171441" y="5051129"/>
            <a:ext cx="1892638" cy="579233"/>
          </a:xfrm>
          <a:prstGeom prst="wedgeRoundRectCallout">
            <a:avLst>
              <a:gd name="adj1" fmla="val -149226"/>
              <a:gd name="adj2" fmla="val -17035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“</a:t>
            </a:r>
            <a:r>
              <a:rPr lang="en-US" altLang="zh-CN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xx+TT</a:t>
            </a: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” where TT is defined in Table 7.3B.2.3.5-1a for NR part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0673" y="6110204"/>
            <a:ext cx="11386023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000" dirty="0" smtClean="0">
                <a:latin typeface="+mn-lt"/>
                <a:sym typeface="+mn-ea"/>
              </a:rPr>
              <a:t>References</a:t>
            </a:r>
          </a:p>
          <a:p>
            <a:pPr>
              <a:spcBef>
                <a:spcPts val="0"/>
              </a:spcBef>
            </a:pPr>
            <a:r>
              <a:rPr lang="en-US" altLang="zh-CN" sz="2000" dirty="0">
                <a:latin typeface="+mn-lt"/>
                <a:sym typeface="+mn-ea"/>
              </a:rPr>
              <a:t>[1]  </a:t>
            </a:r>
            <a:r>
              <a:rPr lang="en-US" altLang="zh-CN" sz="2000" dirty="0" smtClean="0">
                <a:latin typeface="+mn-lt"/>
                <a:sym typeface="+mn-ea"/>
              </a:rPr>
              <a:t>R5-251699, Further discussion on EN-DC </a:t>
            </a:r>
            <a:r>
              <a:rPr lang="en-US" altLang="zh-CN" sz="2000" dirty="0" err="1" smtClean="0">
                <a:latin typeface="+mn-lt"/>
                <a:sym typeface="+mn-ea"/>
              </a:rPr>
              <a:t>Refsens</a:t>
            </a:r>
            <a:r>
              <a:rPr lang="en-US" altLang="zh-CN" sz="2000" dirty="0" smtClean="0">
                <a:latin typeface="+mn-lt"/>
                <a:sym typeface="+mn-ea"/>
              </a:rPr>
              <a:t> test requirements handling, ZTE, RAN5#106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4078" y="2821808"/>
            <a:ext cx="4849322" cy="2481712"/>
          </a:xfrm>
          <a:prstGeom prst="rect">
            <a:avLst/>
          </a:prstGeom>
        </p:spPr>
      </p:pic>
      <p:sp>
        <p:nvSpPr>
          <p:cNvPr id="14" name="圆角矩形标注 13"/>
          <p:cNvSpPr/>
          <p:nvPr/>
        </p:nvSpPr>
        <p:spPr>
          <a:xfrm flipH="1">
            <a:off x="4528499" y="5837145"/>
            <a:ext cx="2756220" cy="412369"/>
          </a:xfrm>
          <a:prstGeom prst="wedgeRoundRectCallout">
            <a:avLst>
              <a:gd name="adj1" fmla="val 95831"/>
              <a:gd name="adj2" fmla="val -306798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 smtClean="0">
                <a:solidFill>
                  <a:srgbClr val="C00000"/>
                </a:solidFill>
              </a:rPr>
              <a:t>“xx” where TT is not explicitly denoted for E-UTRA part due to  TT already included in Table 7.3.5-1 of TS 36.521-1</a:t>
            </a:r>
            <a:endParaRPr lang="zh-CN" altLang="en-US" sz="1000" dirty="0">
              <a:solidFill>
                <a:srgbClr val="C00000"/>
              </a:solidFill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9286240" y="5469308"/>
            <a:ext cx="2516570" cy="660146"/>
          </a:xfrm>
          <a:prstGeom prst="wedgeEllipseCallout">
            <a:avLst>
              <a:gd name="adj1" fmla="val -20580"/>
              <a:gd name="adj2" fmla="val -212435"/>
            </a:avLst>
          </a:prstGeom>
          <a:solidFill>
            <a:schemeClr val="accent2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 smtClean="0">
                <a:solidFill>
                  <a:srgbClr val="C00000"/>
                </a:solidFill>
              </a:rPr>
              <a:t>TT for E-UTRA band </a:t>
            </a:r>
            <a:r>
              <a:rPr lang="en-US" altLang="zh-CN" sz="1000" dirty="0" err="1" smtClean="0">
                <a:solidFill>
                  <a:srgbClr val="C00000"/>
                </a:solidFill>
              </a:rPr>
              <a:t>Refsens</a:t>
            </a:r>
            <a:r>
              <a:rPr lang="en-US" altLang="zh-CN" sz="1000" dirty="0" smtClean="0">
                <a:solidFill>
                  <a:srgbClr val="C00000"/>
                </a:solidFill>
              </a:rPr>
              <a:t> implicitly included in the test requirements for single band</a:t>
            </a:r>
            <a:endParaRPr lang="zh-CN" altLang="en-US" sz="1000" dirty="0">
              <a:solidFill>
                <a:srgbClr val="C00000"/>
              </a:solidFill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095230"/>
              </p:ext>
            </p:extLst>
          </p:nvPr>
        </p:nvGraphicFramePr>
        <p:xfrm>
          <a:off x="840881" y="5438172"/>
          <a:ext cx="2519680" cy="27432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259840"/>
                <a:gridCol w="1259840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f ≤ 3.0GHz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3.0GHz &lt; f ≤ 6.0 GHz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0.7 dB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bg1"/>
                          </a:solidFill>
                          <a:effectLst/>
                        </a:rPr>
                        <a:t>1.0 </a:t>
                      </a:r>
                      <a:r>
                        <a:rPr lang="en-GB" sz="900" b="1" dirty="0">
                          <a:solidFill>
                            <a:schemeClr val="bg1"/>
                          </a:solidFill>
                          <a:effectLst/>
                        </a:rPr>
                        <a:t>dB</a:t>
                      </a:r>
                      <a:endParaRPr lang="zh-CN" sz="9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91643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T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est requirements for EN-DC </a:t>
            </a:r>
            <a:r>
              <a:rPr lang="en-US" altLang="zh-CN" sz="3200" b="1" dirty="0" err="1" smtClean="0"/>
              <a:t>Refsens</a:t>
            </a:r>
            <a:r>
              <a:rPr lang="en-US" altLang="zh-CN" sz="3200" b="1" dirty="0" smtClean="0"/>
              <a:t> for NR part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3575" y="595108"/>
            <a:ext cx="11965558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However, in the following examples for dual uplink operation for two bands and three bands EN-DC configurations have different formats for NR part, some in “xx” and the others in “</a:t>
            </a:r>
            <a:r>
              <a:rPr lang="en-US" altLang="zh-CN" sz="2000" dirty="0" err="1" smtClean="0">
                <a:solidFill>
                  <a:prstClr val="black"/>
                </a:solidFill>
                <a:latin typeface="Calibri"/>
                <a:sym typeface="+mn-ea"/>
              </a:rPr>
              <a:t>xx+TT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”.  Some values for EN-DC </a:t>
            </a:r>
            <a:r>
              <a:rPr lang="en-US" altLang="zh-CN" sz="2000" dirty="0" err="1" smtClean="0">
                <a:solidFill>
                  <a:prstClr val="black"/>
                </a:solidFill>
                <a:latin typeface="Calibri"/>
                <a:sym typeface="+mn-ea"/>
              </a:rPr>
              <a:t>Refsens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test requirements are not correct and it makes people confusion whether TT is missing by accident or already included in “xx” due to different TT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denotation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used.</a:t>
            </a:r>
          </a:p>
          <a:p>
            <a:pPr>
              <a:spcBef>
                <a:spcPts val="0"/>
              </a:spcBef>
            </a:pPr>
            <a:endParaRPr lang="en-US" altLang="zh-CN" sz="1000" dirty="0">
              <a:solidFill>
                <a:prstClr val="black"/>
              </a:solidFill>
              <a:latin typeface="Calibri"/>
              <a:sym typeface="+mn-ea"/>
            </a:endParaRPr>
          </a:p>
          <a:p>
            <a:pPr>
              <a:spcBef>
                <a:spcPts val="0"/>
              </a:spcBef>
            </a:pP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Observation </a:t>
            </a:r>
            <a:r>
              <a:rPr lang="en-US" altLang="zh-CN" sz="2000" b="1" dirty="0">
                <a:solidFill>
                  <a:prstClr val="black"/>
                </a:solidFill>
                <a:latin typeface="Calibri"/>
                <a:sym typeface="+mn-ea"/>
              </a:rPr>
              <a:t>2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 For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EN-DC </a:t>
            </a:r>
            <a:r>
              <a:rPr lang="en-US" altLang="zh-CN" sz="2000" dirty="0" err="1">
                <a:solidFill>
                  <a:prstClr val="black"/>
                </a:solidFill>
                <a:latin typeface="Calibri"/>
                <a:sym typeface="+mn-ea"/>
              </a:rPr>
              <a:t>Refsens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 test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requirements, different formats of “xx” and “</a:t>
            </a:r>
            <a:r>
              <a:rPr lang="en-US" altLang="zh-CN" sz="2000" dirty="0" err="1" smtClean="0">
                <a:solidFill>
                  <a:prstClr val="black"/>
                </a:solidFill>
                <a:latin typeface="Calibri"/>
                <a:sym typeface="+mn-ea"/>
              </a:rPr>
              <a:t>xx+TT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” have been used for NR band part.</a:t>
            </a:r>
          </a:p>
          <a:p>
            <a:pPr>
              <a:spcBef>
                <a:spcPts val="0"/>
              </a:spcBef>
            </a:pPr>
            <a:endParaRPr lang="en-US" altLang="zh-CN" sz="1000" dirty="0">
              <a:solidFill>
                <a:prstClr val="black"/>
              </a:solidFill>
              <a:latin typeface="Calibri"/>
              <a:sym typeface="+mn-ea"/>
            </a:endParaRPr>
          </a:p>
          <a:p>
            <a:pPr>
              <a:spcBef>
                <a:spcPts val="0"/>
              </a:spcBef>
            </a:pPr>
            <a:r>
              <a:rPr lang="en-US" altLang="zh-CN" sz="2000" b="1" dirty="0">
                <a:solidFill>
                  <a:prstClr val="black"/>
                </a:solidFill>
                <a:latin typeface="Calibri"/>
                <a:sym typeface="+mn-ea"/>
              </a:rPr>
              <a:t>Observation </a:t>
            </a: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3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 The TT defined in Table 7.3B.2.3.5-1a for some NR bands has not been referenced by EN-DC </a:t>
            </a:r>
            <a:r>
              <a:rPr lang="en-US" altLang="zh-CN" sz="2000" dirty="0" err="1" smtClean="0">
                <a:solidFill>
                  <a:prstClr val="black"/>
                </a:solidFill>
                <a:latin typeface="Calibri"/>
                <a:sym typeface="+mn-ea"/>
              </a:rPr>
              <a:t>Refsens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test requirements. It makes people confusion whether TT is missing by accident or already included in “xx”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485959"/>
              </p:ext>
            </p:extLst>
          </p:nvPr>
        </p:nvGraphicFramePr>
        <p:xfrm>
          <a:off x="840881" y="6188933"/>
          <a:ext cx="2519680" cy="27432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259840"/>
                <a:gridCol w="1259840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f ≤ 3.0GHz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3.0GHz &lt; f ≤ 6.0 GHz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0.7 dB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bg1"/>
                          </a:solidFill>
                          <a:effectLst/>
                        </a:rPr>
                        <a:t>1.0 </a:t>
                      </a:r>
                      <a:r>
                        <a:rPr lang="en-GB" sz="900" b="1" dirty="0">
                          <a:solidFill>
                            <a:schemeClr val="bg1"/>
                          </a:solidFill>
                          <a:effectLst/>
                        </a:rPr>
                        <a:t>dB</a:t>
                      </a:r>
                      <a:endParaRPr lang="zh-CN" sz="9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9040" y="5918502"/>
            <a:ext cx="473519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GB" altLang="zh-CN" sz="1000" b="1" dirty="0" smtClean="0">
                <a:solidFill>
                  <a:prstClr val="black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lang="en-GB" altLang="zh-CN" sz="1000" b="1" dirty="0" smtClean="0" bmk="">
                <a:solidFill>
                  <a:prstClr val="black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able </a:t>
            </a:r>
            <a:r>
              <a:rPr lang="en-GB" altLang="zh-CN" sz="1000" b="1" dirty="0" smtClean="0">
                <a:solidFill>
                  <a:prstClr val="black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7.3B.2.3.5-1a: Test Tolerance (TT) for RX sensitivity level</a:t>
            </a:r>
            <a:endParaRPr lang="en-GB" altLang="zh-CN" sz="700" dirty="0" smtClean="0">
              <a:solidFill>
                <a:prstClr val="black"/>
              </a:solidFill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310324"/>
              </p:ext>
            </p:extLst>
          </p:nvPr>
        </p:nvGraphicFramePr>
        <p:xfrm>
          <a:off x="300673" y="3914532"/>
          <a:ext cx="5309672" cy="1849677"/>
        </p:xfrm>
        <a:graphic>
          <a:graphicData uri="http://schemas.openxmlformats.org/drawingml/2006/table">
            <a:tbl>
              <a:tblPr firstRow="1" firstCol="1" bandRow="1"/>
              <a:tblGrid>
                <a:gridCol w="685335"/>
                <a:gridCol w="535422"/>
                <a:gridCol w="488649"/>
                <a:gridCol w="543967"/>
                <a:gridCol w="580847"/>
                <a:gridCol w="516309"/>
                <a:gridCol w="457602"/>
                <a:gridCol w="500514"/>
                <a:gridCol w="471638"/>
                <a:gridCol w="529389"/>
              </a:tblGrid>
              <a:tr h="209019"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or E-UTRA Band / Channel bandwidth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564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EN-DC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Configuration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EUTRA or NR band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(kHz)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 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GB" sz="8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IMD order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Duplex mode</a:t>
                      </a:r>
                      <a:endParaRPr lang="zh-CN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765"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765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DC_3A_n7A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-84.6 +TT</a:t>
                      </a:r>
                      <a:r>
                        <a:rPr lang="en-GB" sz="8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33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DC_3A_n8A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8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n8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GB" sz="8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Times New Roman" panose="02020603050405020304" pitchFamily="18" charset="0"/>
                        </a:rPr>
                        <a:t>88.3</a:t>
                      </a: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IMD4</a:t>
                      </a:r>
                      <a:r>
                        <a:rPr lang="en-GB" sz="8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8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-86.9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IMD5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7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n8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443809" y="3452829"/>
            <a:ext cx="51292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300"/>
              </a:spcBef>
              <a:spcAft>
                <a:spcPts val="900"/>
              </a:spcAft>
            </a:pPr>
            <a:r>
              <a:rPr lang="en-GB" altLang="zh-CN" sz="1000" b="1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Table 7.3B.2.3.5-4: Reference sensitivity exceptions due to dual uplink operation for PC3 EN-DC in NR FR1 (two bands)</a:t>
            </a:r>
            <a:endParaRPr lang="zh-CN" altLang="zh-CN" sz="1000" b="1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5262003" y="6041612"/>
            <a:ext cx="1673543" cy="579233"/>
          </a:xfrm>
          <a:prstGeom prst="wedgeRoundRectCallout">
            <a:avLst>
              <a:gd name="adj1" fmla="val -178262"/>
              <a:gd name="adj2" fmla="val -220163"/>
              <a:gd name="adj3" fmla="val 16667"/>
            </a:avLst>
          </a:prstGeom>
          <a:solidFill>
            <a:schemeClr val="accent6">
              <a:lumMod val="60000"/>
              <a:lumOff val="4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“</a:t>
            </a:r>
            <a:r>
              <a:rPr lang="en-US" altLang="zh-CN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xx+TT</a:t>
            </a: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” where </a:t>
            </a:r>
          </a:p>
          <a:p>
            <a:pPr algn="ctr"/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xx = -94.8+10.2(MSD) </a:t>
            </a:r>
          </a:p>
          <a:p>
            <a:pPr algn="ctr"/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= -84.6 </a:t>
            </a:r>
            <a:r>
              <a:rPr lang="en-US" altLang="zh-CN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dBm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3393452" y="6196608"/>
            <a:ext cx="1673543" cy="579233"/>
          </a:xfrm>
          <a:prstGeom prst="wedgeRoundRectCallout">
            <a:avLst>
              <a:gd name="adj1" fmla="val -104468"/>
              <a:gd name="adj2" fmla="val -193760"/>
              <a:gd name="adj3" fmla="val 16667"/>
            </a:avLst>
          </a:prstGeom>
          <a:solidFill>
            <a:schemeClr val="accent1">
              <a:lumMod val="60000"/>
              <a:lumOff val="4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“xx” where </a:t>
            </a:r>
          </a:p>
          <a:p>
            <a:pPr algn="ctr"/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xx = -97.0+8.0(MSD)+0.7(TT) = -88.3 </a:t>
            </a:r>
            <a:r>
              <a:rPr lang="en-US" altLang="zh-CN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dBm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902194"/>
              </p:ext>
            </p:extLst>
          </p:nvPr>
        </p:nvGraphicFramePr>
        <p:xfrm>
          <a:off x="6021776" y="3956138"/>
          <a:ext cx="5875049" cy="1853470"/>
        </p:xfrm>
        <a:graphic>
          <a:graphicData uri="http://schemas.openxmlformats.org/drawingml/2006/table">
            <a:tbl>
              <a:tblPr firstRow="1" firstCol="1" bandRow="1"/>
              <a:tblGrid>
                <a:gridCol w="1044416"/>
                <a:gridCol w="375214"/>
                <a:gridCol w="524043"/>
                <a:gridCol w="451200"/>
                <a:gridCol w="596884"/>
                <a:gridCol w="595312"/>
                <a:gridCol w="449629"/>
                <a:gridCol w="451724"/>
                <a:gridCol w="525090"/>
                <a:gridCol w="375214"/>
                <a:gridCol w="486323"/>
              </a:tblGrid>
              <a:tr h="52444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EN-DC Configuration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ID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EUTRA/ NR band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</a:t>
                      </a:r>
                      <a:b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(kHz)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MHz </a:t>
                      </a:r>
                      <a:b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MHz </a:t>
                      </a:r>
                      <a:b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 MHz </a:t>
                      </a:r>
                      <a:b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 MHz </a:t>
                      </a:r>
                      <a:b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Duplex mode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IMD order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Single UL allowed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80">
                <a:tc gridSpan="1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微软雅黑" panose="020B0503020204020204" pitchFamily="34" charset="-122"/>
                          <a:ea typeface="Times New Roman" panose="02020603050405020304" pitchFamily="18" charset="0"/>
                        </a:rPr>
                        <a:t>…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22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DC_1A_n28A-n78A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-79.1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IMD3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-94.5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IMD5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80">
                <a:tc gridSpan="1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Times New Roman" panose="02020603050405020304" pitchFamily="18" charset="0"/>
                        </a:rPr>
                        <a:t>…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806141" y="3440566"/>
            <a:ext cx="47634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kumimoji="0" lang="en-GB" altLang="zh-CN" sz="10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able 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7.3B.2.3_1.1.5-1: Reference sensitivity exceptions for </a:t>
            </a:r>
            <a:r>
              <a:rPr kumimoji="0" lang="en-GB" altLang="zh-CN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Scell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due to dual uplink operation for PC3 EN-DC in NR FR1 (three bands)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10222030" y="6041611"/>
            <a:ext cx="1812052" cy="579233"/>
          </a:xfrm>
          <a:prstGeom prst="wedgeRoundRectCallout">
            <a:avLst>
              <a:gd name="adj1" fmla="val -90657"/>
              <a:gd name="adj2" fmla="val -210377"/>
              <a:gd name="adj3" fmla="val 16667"/>
            </a:avLst>
          </a:prstGeom>
          <a:solidFill>
            <a:schemeClr val="accent1">
              <a:lumMod val="60000"/>
              <a:lumOff val="4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“xx” where </a:t>
            </a:r>
          </a:p>
          <a:p>
            <a:pPr algn="ctr"/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xx = -95.8+15.7(MSD)+1.0(TT) = -79.1 </a:t>
            </a:r>
            <a:r>
              <a:rPr lang="en-US" altLang="zh-CN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dBm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8191100" y="6152902"/>
            <a:ext cx="1848949" cy="579233"/>
          </a:xfrm>
          <a:prstGeom prst="wedgeRoundRectCallout">
            <a:avLst>
              <a:gd name="adj1" fmla="val -9365"/>
              <a:gd name="adj2" fmla="val -148894"/>
              <a:gd name="adj3" fmla="val 16667"/>
            </a:avLst>
          </a:prstGeom>
          <a:solidFill>
            <a:srgbClr val="FF00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“xx” where </a:t>
            </a:r>
          </a:p>
          <a:p>
            <a:pPr algn="ctr"/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xx = -98.5+4.2(MSD)+0.7(TT) </a:t>
            </a:r>
          </a:p>
          <a:p>
            <a:pPr algn="ctr"/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= -93.6 </a:t>
            </a:r>
            <a:r>
              <a:rPr lang="en-US" altLang="zh-CN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dBm</a:t>
            </a: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which is incorrect!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891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R</a:t>
            </a:r>
            <a:r>
              <a:rPr lang="en-US" altLang="zh-CN" sz="3200" b="1" dirty="0" smtClean="0"/>
              <a:t>ules for TT denotation in EN-DC </a:t>
            </a:r>
            <a:r>
              <a:rPr lang="en-US" altLang="zh-CN" sz="3200" b="1" dirty="0" err="1" smtClean="0"/>
              <a:t>Refsens</a:t>
            </a:r>
            <a:r>
              <a:rPr lang="en-US" altLang="zh-CN" sz="3200" b="1" dirty="0" smtClean="0"/>
              <a:t> t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est requirements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3575" y="554468"/>
            <a:ext cx="11965558" cy="32316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To avoiding the above mentioned confusion on TT denotation in EN-DC </a:t>
            </a:r>
            <a:r>
              <a:rPr lang="en-US" altLang="zh-CN" sz="2000" dirty="0" err="1" smtClean="0">
                <a:solidFill>
                  <a:prstClr val="black"/>
                </a:solidFill>
                <a:latin typeface="Calibri"/>
                <a:sym typeface="+mn-ea"/>
              </a:rPr>
              <a:t>Refsens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test requirements, it is suggested to have the following rules on TT denotation for E-UTRA band and NR band respectively.</a:t>
            </a:r>
          </a:p>
          <a:p>
            <a:pPr>
              <a:spcBef>
                <a:spcPts val="0"/>
              </a:spcBef>
            </a:pPr>
            <a:endParaRPr lang="en-US" altLang="zh-CN" sz="800" dirty="0">
              <a:solidFill>
                <a:prstClr val="black"/>
              </a:solidFill>
              <a:latin typeface="Calibri"/>
              <a:sym typeface="+mn-ea"/>
            </a:endParaRPr>
          </a:p>
          <a:p>
            <a:pPr>
              <a:spcBef>
                <a:spcPts val="0"/>
              </a:spcBef>
            </a:pP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Proposal 1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 For E-UTRA band </a:t>
            </a:r>
            <a:r>
              <a:rPr lang="en-US" altLang="zh-CN" sz="2000" dirty="0" err="1" smtClean="0">
                <a:solidFill>
                  <a:prstClr val="black"/>
                </a:solidFill>
                <a:latin typeface="Calibri"/>
                <a:sym typeface="+mn-ea"/>
              </a:rPr>
              <a:t>Refsens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test requirements in EN-DC configuration, it is suggested to use “xx” format, where xx is the direct value in which TT implicitly included in Table 7.3.5-1 in TS 36.521-1.</a:t>
            </a:r>
          </a:p>
          <a:p>
            <a:pPr>
              <a:spcBef>
                <a:spcPts val="0"/>
              </a:spcBef>
            </a:pPr>
            <a:endParaRPr lang="en-US" altLang="zh-CN" sz="800" dirty="0">
              <a:solidFill>
                <a:prstClr val="black"/>
              </a:solidFill>
              <a:latin typeface="Calibri"/>
              <a:sym typeface="+mn-ea"/>
            </a:endParaRPr>
          </a:p>
          <a:p>
            <a:pPr>
              <a:spcBef>
                <a:spcPts val="0"/>
              </a:spcBef>
            </a:pP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Proposal 2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 For NR band </a:t>
            </a:r>
            <a:r>
              <a:rPr lang="en-US" altLang="zh-CN" sz="2000" dirty="0" err="1" smtClean="0">
                <a:solidFill>
                  <a:prstClr val="black"/>
                </a:solidFill>
                <a:latin typeface="Calibri"/>
                <a:sym typeface="+mn-ea"/>
              </a:rPr>
              <a:t>Refsens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test requirements in EN-DC configuration, it is suggested to use “</a:t>
            </a:r>
            <a:r>
              <a:rPr lang="en-US" altLang="zh-CN" sz="2000" dirty="0" err="1" smtClean="0">
                <a:solidFill>
                  <a:prstClr val="black"/>
                </a:solidFill>
                <a:latin typeface="Calibri"/>
                <a:sym typeface="+mn-ea"/>
              </a:rPr>
              <a:t>xx+TT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” format, where TT is referenced to Table 7.3B.2.3.5-1a explicitly.</a:t>
            </a:r>
          </a:p>
          <a:p>
            <a:pPr>
              <a:spcBef>
                <a:spcPts val="0"/>
              </a:spcBef>
            </a:pPr>
            <a:endParaRPr lang="en-US" altLang="zh-CN" sz="800" dirty="0">
              <a:solidFill>
                <a:prstClr val="black"/>
              </a:solidFill>
              <a:latin typeface="Calibri"/>
              <a:sym typeface="+mn-ea"/>
            </a:endParaRPr>
          </a:p>
          <a:p>
            <a:pPr>
              <a:spcBef>
                <a:spcPts val="0"/>
              </a:spcBef>
            </a:pPr>
            <a:r>
              <a:rPr lang="en-US" altLang="zh-CN" sz="2000" b="1" dirty="0">
                <a:solidFill>
                  <a:prstClr val="black"/>
                </a:solidFill>
                <a:latin typeface="Calibri"/>
                <a:sym typeface="+mn-ea"/>
              </a:rPr>
              <a:t>Proposal </a:t>
            </a: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3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 Check the current NR band </a:t>
            </a:r>
            <a:r>
              <a:rPr lang="en-US" altLang="zh-CN" sz="2000" dirty="0" err="1" smtClean="0">
                <a:solidFill>
                  <a:prstClr val="black"/>
                </a:solidFill>
                <a:latin typeface="Calibri"/>
                <a:sym typeface="+mn-ea"/>
              </a:rPr>
              <a:t>Refsens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test requirements in EN-DC configuration,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if “xx” format is used, change it to “</a:t>
            </a:r>
            <a:r>
              <a:rPr lang="en-US" altLang="zh-CN" sz="2000" dirty="0" err="1">
                <a:solidFill>
                  <a:prstClr val="black"/>
                </a:solidFill>
                <a:latin typeface="Calibri"/>
                <a:sym typeface="+mn-ea"/>
              </a:rPr>
              <a:t>xx+TT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”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format. If the values in “xx” and “</a:t>
            </a:r>
            <a:r>
              <a:rPr lang="en-US" altLang="zh-CN" sz="2000" dirty="0" err="1" smtClean="0">
                <a:solidFill>
                  <a:prstClr val="black"/>
                </a:solidFill>
                <a:latin typeface="Calibri"/>
                <a:sym typeface="+mn-ea"/>
              </a:rPr>
              <a:t>xx+TT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” are different, </a:t>
            </a:r>
            <a:r>
              <a:rPr lang="en-US" altLang="zh-CN" sz="2000" smtClean="0">
                <a:solidFill>
                  <a:prstClr val="black"/>
                </a:solidFill>
                <a:latin typeface="Calibri"/>
                <a:sym typeface="+mn-ea"/>
              </a:rPr>
              <a:t>change it in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separate CR case by case.</a:t>
            </a:r>
            <a:endParaRPr lang="en-US" altLang="zh-CN" sz="2000" dirty="0">
              <a:solidFill>
                <a:prstClr val="black"/>
              </a:solidFill>
              <a:latin typeface="Calibri"/>
              <a:sym typeface="+mn-ea"/>
            </a:endParaRPr>
          </a:p>
          <a:p>
            <a:pPr>
              <a:spcBef>
                <a:spcPts val="0"/>
              </a:spcBef>
            </a:pPr>
            <a:endParaRPr lang="en-US" altLang="zh-CN" sz="2000" dirty="0" smtClean="0">
              <a:solidFill>
                <a:prstClr val="black"/>
              </a:solidFill>
              <a:latin typeface="Calibri"/>
              <a:sym typeface="+mn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900695"/>
              </p:ext>
            </p:extLst>
          </p:nvPr>
        </p:nvGraphicFramePr>
        <p:xfrm>
          <a:off x="4732161" y="6443651"/>
          <a:ext cx="2519680" cy="27432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259840"/>
                <a:gridCol w="1259840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f ≤ 3.0GHz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3.0GHz &lt; f ≤ 6.0 GHz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0.7 dB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bg1"/>
                          </a:solidFill>
                          <a:effectLst/>
                        </a:rPr>
                        <a:t>1.0 </a:t>
                      </a:r>
                      <a:r>
                        <a:rPr lang="en-GB" sz="900" b="1" dirty="0">
                          <a:solidFill>
                            <a:schemeClr val="bg1"/>
                          </a:solidFill>
                          <a:effectLst/>
                        </a:rPr>
                        <a:t>dB</a:t>
                      </a:r>
                      <a:endParaRPr lang="zh-CN" sz="9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970320" y="6173220"/>
            <a:ext cx="473519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GB" altLang="zh-CN" sz="1000" b="1" dirty="0" smtClean="0">
                <a:solidFill>
                  <a:prstClr val="black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lang="en-GB" altLang="zh-CN" sz="1000" b="1" dirty="0" smtClean="0" bmk="">
                <a:solidFill>
                  <a:prstClr val="black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able </a:t>
            </a:r>
            <a:r>
              <a:rPr lang="en-GB" altLang="zh-CN" sz="1000" b="1" dirty="0" smtClean="0">
                <a:solidFill>
                  <a:prstClr val="black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7.3B.2.3.5-1a: Test Tolerance (TT) for RX sensitivity level</a:t>
            </a:r>
            <a:endParaRPr lang="en-GB" altLang="zh-CN" sz="700" dirty="0" smtClean="0">
              <a:solidFill>
                <a:prstClr val="black"/>
              </a:solidFill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397600"/>
              </p:ext>
            </p:extLst>
          </p:nvPr>
        </p:nvGraphicFramePr>
        <p:xfrm>
          <a:off x="300673" y="3934852"/>
          <a:ext cx="5309672" cy="1849677"/>
        </p:xfrm>
        <a:graphic>
          <a:graphicData uri="http://schemas.openxmlformats.org/drawingml/2006/table">
            <a:tbl>
              <a:tblPr firstRow="1" firstCol="1" bandRow="1"/>
              <a:tblGrid>
                <a:gridCol w="685335"/>
                <a:gridCol w="535422"/>
                <a:gridCol w="488649"/>
                <a:gridCol w="543967"/>
                <a:gridCol w="580847"/>
                <a:gridCol w="516309"/>
                <a:gridCol w="457602"/>
                <a:gridCol w="500514"/>
                <a:gridCol w="471638"/>
                <a:gridCol w="529389"/>
              </a:tblGrid>
              <a:tr h="209019"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or E-UTRA Band / Channel bandwidth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564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EN-DC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Configuration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EUTRA or NR band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(kHz)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 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GB" sz="8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b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8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IMD order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Duplex mode</a:t>
                      </a:r>
                      <a:endParaRPr lang="zh-CN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765"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19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zh-CN" sz="8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765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DC_3A_n7A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4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-84.6 +TT</a:t>
                      </a:r>
                      <a:r>
                        <a:rPr lang="en-GB" sz="8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33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DC_3A_n8A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8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n8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GB" sz="8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PMingLiU"/>
                          <a:cs typeface="Times New Roman" panose="02020603050405020304" pitchFamily="18" charset="0"/>
                        </a:rPr>
                        <a:t>88.3</a:t>
                      </a: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IMD4</a:t>
                      </a:r>
                      <a:r>
                        <a:rPr lang="en-GB" sz="8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8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-86.9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IMD5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7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n8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75" marR="19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443809" y="3473149"/>
            <a:ext cx="51292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300"/>
              </a:spcBef>
              <a:spcAft>
                <a:spcPts val="900"/>
              </a:spcAft>
            </a:pPr>
            <a:r>
              <a:rPr lang="en-GB" altLang="zh-CN" sz="1000" b="1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Table 7.3B.2.3.5-4: Reference sensitivity exceptions due to dual uplink operation for PC3 EN-DC in NR FR1 (two bands)</a:t>
            </a:r>
            <a:endParaRPr lang="zh-CN" altLang="zh-CN" sz="1000" b="1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443809" y="6179320"/>
            <a:ext cx="1673543" cy="579233"/>
          </a:xfrm>
          <a:prstGeom prst="wedgeRoundRectCallout">
            <a:avLst>
              <a:gd name="adj1" fmla="val 49127"/>
              <a:gd name="adj2" fmla="val -193760"/>
              <a:gd name="adj3" fmla="val 16667"/>
            </a:avLst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Change to “</a:t>
            </a:r>
            <a:r>
              <a:rPr lang="en-US" altLang="zh-CN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xx+TT</a:t>
            </a: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” format as </a:t>
            </a:r>
          </a:p>
          <a:p>
            <a:pPr algn="ctr"/>
            <a:r>
              <a:rPr lang="en-GB" altLang="zh-CN" sz="1000" dirty="0" smtClean="0">
                <a:solidFill>
                  <a:srgbClr val="FF0000"/>
                </a:solidFill>
                <a:latin typeface="Arial" panose="020B0604020202020204" pitchFamily="34" charset="0"/>
                <a:ea typeface="PMingLiU"/>
                <a:cs typeface="Times New Roman" panose="02020603050405020304" pitchFamily="18" charset="0"/>
              </a:rPr>
              <a:t>“-89.0+TT”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721568"/>
              </p:ext>
            </p:extLst>
          </p:nvPr>
        </p:nvGraphicFramePr>
        <p:xfrm>
          <a:off x="6021776" y="3976458"/>
          <a:ext cx="5875049" cy="1853470"/>
        </p:xfrm>
        <a:graphic>
          <a:graphicData uri="http://schemas.openxmlformats.org/drawingml/2006/table">
            <a:tbl>
              <a:tblPr firstRow="1" firstCol="1" bandRow="1"/>
              <a:tblGrid>
                <a:gridCol w="1044416"/>
                <a:gridCol w="375214"/>
                <a:gridCol w="524043"/>
                <a:gridCol w="451200"/>
                <a:gridCol w="596884"/>
                <a:gridCol w="595312"/>
                <a:gridCol w="449629"/>
                <a:gridCol w="451724"/>
                <a:gridCol w="525090"/>
                <a:gridCol w="375214"/>
                <a:gridCol w="486323"/>
              </a:tblGrid>
              <a:tr h="52444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EN-DC Configuration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ID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EUTRA/ NR band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</a:t>
                      </a:r>
                      <a:b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(kHz)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MHz </a:t>
                      </a:r>
                      <a:b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MHz </a:t>
                      </a:r>
                      <a:b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 MHz </a:t>
                      </a:r>
                      <a:b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 MHz </a:t>
                      </a:r>
                      <a:b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Duplex mode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IMD order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Single UL allowed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80">
                <a:tc gridSpan="1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Times New Roman" panose="02020603050405020304" pitchFamily="18" charset="0"/>
                        </a:rPr>
                        <a:t>…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222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DC_1A_n28A-n78A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-79.1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IMD3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REFSENS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-94.5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IMD5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680">
                <a:tc gridSpan="1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微软雅黑" panose="020B0503020204020204" pitchFamily="34" charset="-122"/>
                          <a:ea typeface="Times New Roman" panose="02020603050405020304" pitchFamily="18" charset="0"/>
                        </a:rPr>
                        <a:t>…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806141" y="3460886"/>
            <a:ext cx="47634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kumimoji="0" lang="en-GB" altLang="zh-CN" sz="10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able 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7.3B.2.3_1.1.5-1: Reference sensitivity exceptions for </a:t>
            </a:r>
            <a:r>
              <a:rPr kumimoji="0" lang="en-GB" altLang="zh-CN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Scell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due to dual uplink operation for PC3 EN-DC in NR FR1 (three bands)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8191100" y="6173222"/>
            <a:ext cx="1848949" cy="579233"/>
          </a:xfrm>
          <a:prstGeom prst="wedgeRoundRectCallout">
            <a:avLst>
              <a:gd name="adj1" fmla="val -9365"/>
              <a:gd name="adj2" fmla="val -148894"/>
              <a:gd name="adj3" fmla="val 16667"/>
            </a:avLst>
          </a:prstGeom>
          <a:solidFill>
            <a:srgbClr val="FF00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Wrong value in “xx” format should be corrected by using “</a:t>
            </a:r>
            <a:r>
              <a:rPr lang="en-US" altLang="zh-CN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xx+TT</a:t>
            </a: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” format!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10435590" y="6173220"/>
            <a:ext cx="1673543" cy="579233"/>
          </a:xfrm>
          <a:prstGeom prst="wedgeRoundRectCallout">
            <a:avLst>
              <a:gd name="adj1" fmla="val -102647"/>
              <a:gd name="adj2" fmla="val -220071"/>
              <a:gd name="adj3" fmla="val 16667"/>
            </a:avLst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Change to “</a:t>
            </a:r>
            <a:r>
              <a:rPr lang="en-US" altLang="zh-CN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xx+TT</a:t>
            </a: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” format as </a:t>
            </a:r>
          </a:p>
          <a:p>
            <a:pPr algn="ctr"/>
            <a:r>
              <a:rPr lang="en-GB" altLang="zh-CN" sz="1000" dirty="0" smtClean="0">
                <a:solidFill>
                  <a:srgbClr val="FF0000"/>
                </a:solidFill>
                <a:latin typeface="Arial" panose="020B0604020202020204" pitchFamily="34" charset="0"/>
                <a:ea typeface="PMingLiU"/>
                <a:cs typeface="Times New Roman" panose="02020603050405020304" pitchFamily="18" charset="0"/>
              </a:rPr>
              <a:t>“-80.1+TT”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677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9239</TotalTime>
  <Words>1274</Words>
  <Application>Microsoft Office PowerPoint</Application>
  <PresentationFormat>自定义</PresentationFormat>
  <Paragraphs>459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Malgun Gothic</vt:lpstr>
      <vt:lpstr>MS Mincho</vt:lpstr>
      <vt:lpstr>PMingLiU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Discussion on TT denotation for EN-DC Refsens test requirements</vt:lpstr>
      <vt:lpstr>Overview on test requirements for EN-DC Refsens</vt:lpstr>
      <vt:lpstr>Test requirements for EN-DC Refsens for NR part</vt:lpstr>
      <vt:lpstr>Rules for TT denotation in EN-DC Refsens test requirements</vt:lpstr>
      <vt:lpstr>Thank you!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ZTE-Ma Zhifeng</cp:lastModifiedBy>
  <cp:revision>1412</cp:revision>
  <dcterms:created xsi:type="dcterms:W3CDTF">2018-09-20T03:53:00Z</dcterms:created>
  <dcterms:modified xsi:type="dcterms:W3CDTF">2025-05-09T19:13:16Z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r8>0</vt:r8>
  </property>
  <property fmtid="{D5CDD505-2E9C-101B-9397-08002B2CF9AE}" pid="4" name="ContentTypeId">
    <vt:lpwstr>0x010100EB28163D68FE8E4D9361964FDD814FC4</vt:lpwstr>
  </property>
  <property fmtid="{D5CDD505-2E9C-101B-9397-08002B2CF9AE}" pid="5" name="KSOProductBuildVer">
    <vt:lpwstr>2052-11.8.2.10912</vt:lpwstr>
  </property>
  <property fmtid="{D5CDD505-2E9C-101B-9397-08002B2CF9AE}" pid="6" name="ICV">
    <vt:lpwstr>06475E1BD0F54B2FAD5D6ECC63AF02E6</vt:lpwstr>
  </property>
  <property fmtid="{D5CDD505-2E9C-101B-9397-08002B2CF9AE}" pid="7" name="_2015_ms_pID_725343">
    <vt:lpwstr>(3)J/MPgEPbLUU9asqodSJn268g9h1zd4pIkfjbMbsQkrPzctEG1RCWgOkkB2Wd7rlnWID++S3F
CJE748F8df94YqdhYz+Syu+C9dTMibKZ0UV5cAHaxUA0f/Att1BC9n4gLElsKrBw0yxnE6EI
DEMXfSz4U3SfPXr6B0xhvozpkjQNT31hwj1Tzq6U6MPqPipvtE0h9oaQo3Gpw/LLyikAYKe8
MdIelv6FA4Lo2F4xYM</vt:lpwstr>
  </property>
  <property fmtid="{D5CDD505-2E9C-101B-9397-08002B2CF9AE}" pid="8" name="_2015_ms_pID_7253431">
    <vt:lpwstr>J1rJkSYtb8CKwlLgCQysvFtttm5Ms1eQKua3HMSGPUmT4NxEq5pf/6
fr6bS16svFJsM7ZYVnjYyUnkja4GtMWTgvKBKQFTeqYXwoIpI/xgU+OyH46MjeOQRfmpVr3G
r0q7cifawlEwP/9ri4LszftW6BESyCZ8tsJKE+elVp/y1oWMUjJ7xOfBw0/2D0Vvng+o8xu9
QPeHw91/O7f7HX5PbfsZjsHzQibMp54hWFty</vt:lpwstr>
  </property>
  <property fmtid="{D5CDD505-2E9C-101B-9397-08002B2CF9AE}" pid="9" name="_2015_ms_pID_7253432">
    <vt:lpwstr>6g==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1652861720</vt:lpwstr>
  </property>
</Properties>
</file>