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Lst>
  <p:notesMasterIdLst>
    <p:notesMasterId r:id="rId7"/>
  </p:notesMasterIdLst>
  <p:sldIdLst>
    <p:sldId id="290" r:id="rId2"/>
    <p:sldId id="342" r:id="rId3"/>
    <p:sldId id="354" r:id="rId4"/>
    <p:sldId id="347"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988" y="44"/>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2025/2/13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755842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840654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409188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2/13/2025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2/13/2025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On </a:t>
            </a:r>
            <a:r>
              <a:rPr lang="en-US" altLang="zh-CN" sz="2800" dirty="0" err="1" smtClean="0">
                <a:latin typeface="+mn-lt"/>
              </a:rPr>
              <a:t>Refsens</a:t>
            </a:r>
            <a:r>
              <a:rPr lang="en-US" altLang="zh-CN" sz="2800" dirty="0" smtClean="0">
                <a:latin typeface="+mn-lt"/>
              </a:rPr>
              <a:t> symbol for degradation from PC3 to PC2 on FDD bands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#106</a:t>
            </a:r>
            <a:r>
              <a:rPr lang="en-US" altLang="en-GB" sz="2400" b="1" dirty="0" smtClean="0"/>
              <a:t>   </a:t>
            </a:r>
            <a:r>
              <a:rPr lang="en-US" sz="2400" kern="0" dirty="0" smtClean="0"/>
              <a:t> 						            </a:t>
            </a:r>
            <a:r>
              <a:rPr lang="en-US" sz="2400" b="1" dirty="0" smtClean="0"/>
              <a:t>R5-251075</a:t>
            </a:r>
            <a:r>
              <a:rPr lang="en-US" altLang="zh-CN" sz="2400" b="1" dirty="0" smtClean="0">
                <a:solidFill>
                  <a:srgbClr val="FF0000"/>
                </a:solidFill>
              </a:rPr>
              <a:t>r1</a:t>
            </a:r>
            <a:r>
              <a:rPr lang="en-US" altLang="zh-CN" sz="2400" b="1" dirty="0" smtClean="0"/>
              <a:t> </a:t>
            </a:r>
            <a:r>
              <a:rPr lang="en-US" altLang="zh-CN" sz="2400" b="1" dirty="0" smtClean="0"/>
              <a:t>Athens</a:t>
            </a:r>
            <a:r>
              <a:rPr lang="en-GB" altLang="zh-CN" sz="2400" b="1" dirty="0" smtClean="0"/>
              <a:t>, Greece, February </a:t>
            </a:r>
            <a:r>
              <a:rPr lang="en-US" altLang="en-GB" sz="2400" b="1" dirty="0" smtClean="0"/>
              <a:t>17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Minimum requirements for PC2 FDD band </a:t>
            </a:r>
            <a:r>
              <a:rPr lang="en-US" altLang="zh-CN" sz="3200" b="1" dirty="0" err="1" smtClean="0">
                <a:solidFill>
                  <a:schemeClr val="tx1"/>
                </a:solidFill>
              </a:rPr>
              <a:t>Refsens</a:t>
            </a:r>
            <a:endParaRPr lang="en-US" altLang="zh-CN" sz="3200" b="1" dirty="0" smtClean="0">
              <a:solidFill>
                <a:schemeClr val="tx1"/>
              </a:solidFill>
            </a:endParaRPr>
          </a:p>
        </p:txBody>
      </p:sp>
      <p:sp>
        <p:nvSpPr>
          <p:cNvPr id="2" name="文本框 1"/>
          <p:cNvSpPr txBox="1"/>
          <p:nvPr/>
        </p:nvSpPr>
        <p:spPr>
          <a:xfrm>
            <a:off x="344216" y="763191"/>
            <a:ext cx="11630070" cy="738664"/>
          </a:xfrm>
          <a:prstGeom prst="rect">
            <a:avLst/>
          </a:prstGeom>
          <a:noFill/>
        </p:spPr>
        <p:txBody>
          <a:bodyPr wrap="square" rtlCol="0" anchor="t">
            <a:spAutoFit/>
          </a:bodyPr>
          <a:lstStyle/>
          <a:p>
            <a:pPr>
              <a:spcBef>
                <a:spcPts val="0"/>
              </a:spcBef>
            </a:pPr>
            <a:r>
              <a:rPr lang="en-GB" altLang="zh-CN" sz="1400" dirty="0"/>
              <a:t>For power class 2 UEs, certain degradation of the reference sensitivity in Table 7.3.2.3-1a is allowed. The maximum amount of degradation is specified in Table 7.3.2.3-1c, and in Table 7.3.2.3-1d for a UE that indicates </a:t>
            </a:r>
            <a:r>
              <a:rPr lang="en-GB" altLang="zh-CN" sz="1400" i="1" dirty="0"/>
              <a:t>txDiversity-r16</a:t>
            </a:r>
            <a:r>
              <a:rPr lang="en-GB" altLang="zh-CN" sz="1400" dirty="0"/>
              <a:t> [26</a:t>
            </a:r>
            <a:r>
              <a:rPr lang="en-GB" altLang="zh-CN" sz="1400" dirty="0" smtClean="0"/>
              <a:t>]</a:t>
            </a:r>
            <a:r>
              <a:rPr lang="en-US" altLang="zh-CN" sz="1400" dirty="0" smtClean="0">
                <a:latin typeface="+mn-lt"/>
                <a:sym typeface="+mn-ea"/>
              </a:rPr>
              <a:t>. </a:t>
            </a:r>
            <a:endParaRPr lang="en-US" altLang="zh-CN" sz="1400" dirty="0">
              <a:latin typeface="+mn-lt"/>
              <a:sym typeface="+mn-ea"/>
            </a:endParaRPr>
          </a:p>
          <a:p>
            <a:pPr algn="l" eaLnBrk="1" latinLnBrk="0" hangingPunct="1">
              <a:spcBef>
                <a:spcPts val="0"/>
              </a:spcBef>
              <a:buClrTx/>
              <a:buSzTx/>
            </a:pPr>
            <a:endParaRPr lang="en-US" altLang="zh-CN" sz="1400" dirty="0" smtClean="0">
              <a:latin typeface="+mn-lt"/>
              <a:sym typeface="+mn-ea"/>
            </a:endParaRPr>
          </a:p>
        </p:txBody>
      </p:sp>
      <p:graphicFrame>
        <p:nvGraphicFramePr>
          <p:cNvPr id="7" name="表格 6"/>
          <p:cNvGraphicFramePr>
            <a:graphicFrameLocks noGrp="1"/>
          </p:cNvGraphicFramePr>
          <p:nvPr>
            <p:extLst>
              <p:ext uri="{D42A27DB-BD31-4B8C-83A1-F6EECF244321}">
                <p14:modId xmlns:p14="http://schemas.microsoft.com/office/powerpoint/2010/main" val="2832667903"/>
              </p:ext>
            </p:extLst>
          </p:nvPr>
        </p:nvGraphicFramePr>
        <p:xfrm>
          <a:off x="1769896" y="1748076"/>
          <a:ext cx="7597623" cy="1553149"/>
        </p:xfrm>
        <a:graphic>
          <a:graphicData uri="http://schemas.openxmlformats.org/drawingml/2006/table">
            <a:tbl>
              <a:tblPr firstRow="1" firstCol="1" bandRow="1">
                <a:tableStyleId>{5C22544A-7EE6-4342-B048-85BDC9FD1C3A}</a:tableStyleId>
              </a:tblPr>
              <a:tblGrid>
                <a:gridCol w="974054"/>
                <a:gridCol w="656158"/>
                <a:gridCol w="655274"/>
                <a:gridCol w="656158"/>
                <a:gridCol w="656158"/>
                <a:gridCol w="655274"/>
                <a:gridCol w="656158"/>
                <a:gridCol w="656158"/>
                <a:gridCol w="655274"/>
                <a:gridCol w="656158"/>
                <a:gridCol w="720799"/>
              </a:tblGrid>
              <a:tr h="582429">
                <a:tc>
                  <a:txBody>
                    <a:bodyPr/>
                    <a:lstStyle/>
                    <a:p>
                      <a:pPr algn="ctr" hangingPunct="0">
                        <a:lnSpc>
                          <a:spcPct val="107000"/>
                        </a:lnSpc>
                        <a:spcAft>
                          <a:spcPts val="0"/>
                        </a:spcAft>
                      </a:pPr>
                      <a:r>
                        <a:rPr lang="en-GB" sz="900">
                          <a:effectLst/>
                        </a:rPr>
                        <a:t>Operating Band</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30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94144">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gridSpan="11">
                  <a:txBody>
                    <a:bodyPr/>
                    <a:lstStyle/>
                    <a:p>
                      <a:pPr marL="540385" indent="-540385" hangingPunct="0">
                        <a:lnSpc>
                          <a:spcPct val="107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273137154"/>
              </p:ext>
            </p:extLst>
          </p:nvPr>
        </p:nvGraphicFramePr>
        <p:xfrm>
          <a:off x="1780949" y="3906569"/>
          <a:ext cx="7553851" cy="1698174"/>
        </p:xfrm>
        <a:graphic>
          <a:graphicData uri="http://schemas.openxmlformats.org/drawingml/2006/table">
            <a:tbl>
              <a:tblPr firstRow="1" firstCol="1" bandRow="1">
                <a:tableStyleId>{5C22544A-7EE6-4342-B048-85BDC9FD1C3A}</a:tableStyleId>
              </a:tblPr>
              <a:tblGrid>
                <a:gridCol w="968442"/>
                <a:gridCol w="652378"/>
                <a:gridCol w="651498"/>
                <a:gridCol w="652378"/>
                <a:gridCol w="652378"/>
                <a:gridCol w="651498"/>
                <a:gridCol w="652378"/>
                <a:gridCol w="652378"/>
                <a:gridCol w="651498"/>
                <a:gridCol w="652378"/>
                <a:gridCol w="716647"/>
              </a:tblGrid>
              <a:tr h="888090">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30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45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50</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61709">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0.9</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324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Rectangle 1"/>
          <p:cNvSpPr>
            <a:spLocks noChangeArrowheads="1"/>
          </p:cNvSpPr>
          <p:nvPr/>
        </p:nvSpPr>
        <p:spPr bwMode="auto">
          <a:xfrm>
            <a:off x="1862229" y="1501855"/>
            <a:ext cx="78057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7.3.2.3-1c   Reference Sensitivity Degradation from PC3 to PC2 for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
        <p:nvSpPr>
          <p:cNvPr id="10" name="Rectangle 1"/>
          <p:cNvSpPr>
            <a:spLocks noChangeArrowheads="1"/>
          </p:cNvSpPr>
          <p:nvPr/>
        </p:nvSpPr>
        <p:spPr bwMode="auto">
          <a:xfrm>
            <a:off x="2008823" y="3565402"/>
            <a:ext cx="71593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7.3.2.3-1d   Reference Sensitivity Degradation from PC3 to PC2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Tree>
    <p:custDataLst>
      <p:tags r:id="rId1"/>
    </p:custDataLst>
    <p:extLst>
      <p:ext uri="{BB962C8B-B14F-4D97-AF65-F5344CB8AC3E}">
        <p14:creationId xmlns:p14="http://schemas.microsoft.com/office/powerpoint/2010/main" val="3303584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Test requirements for </a:t>
            </a:r>
            <a:r>
              <a:rPr lang="en-US" altLang="zh-CN" sz="3200" b="1" dirty="0"/>
              <a:t>PC2 FDD band </a:t>
            </a:r>
            <a:r>
              <a:rPr lang="en-US" altLang="zh-CN" sz="3200" b="1" dirty="0" err="1"/>
              <a:t>Refsens</a:t>
            </a:r>
            <a:endParaRPr lang="en-US" altLang="zh-CN" sz="3200" b="1" dirty="0" smtClean="0">
              <a:solidFill>
                <a:schemeClr val="tx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502950330"/>
              </p:ext>
            </p:extLst>
          </p:nvPr>
        </p:nvGraphicFramePr>
        <p:xfrm>
          <a:off x="865343" y="2049383"/>
          <a:ext cx="9589295" cy="2212083"/>
        </p:xfrm>
        <a:graphic>
          <a:graphicData uri="http://schemas.openxmlformats.org/drawingml/2006/table">
            <a:tbl>
              <a:tblPr firstRow="1" firstCol="1" bandRow="1">
                <a:tableStyleId>{5C22544A-7EE6-4342-B048-85BDC9FD1C3A}</a:tableStyleId>
              </a:tblPr>
              <a:tblGrid>
                <a:gridCol w="901249"/>
                <a:gridCol w="868477"/>
                <a:gridCol w="868477"/>
                <a:gridCol w="869296"/>
                <a:gridCol w="868477"/>
                <a:gridCol w="869296"/>
                <a:gridCol w="868477"/>
                <a:gridCol w="868477"/>
                <a:gridCol w="869296"/>
                <a:gridCol w="868477"/>
                <a:gridCol w="869296"/>
              </a:tblGrid>
              <a:tr h="295668">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20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295668">
                <a:tc>
                  <a:txBody>
                    <a:bodyPr/>
                    <a:lstStyle/>
                    <a:p>
                      <a:pPr algn="ctr" hangingPunct="0">
                        <a:lnSpc>
                          <a:spcPct val="107000"/>
                        </a:lnSpc>
                        <a:spcAft>
                          <a:spcPts val="0"/>
                        </a:spcAft>
                      </a:pPr>
                      <a:r>
                        <a:rPr lang="en-GB" sz="1000">
                          <a:effectLst/>
                        </a:rPr>
                        <a:t>n1</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REFSENS_n3 +0.5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640811">
                <a:tc gridSpan="11">
                  <a:txBody>
                    <a:bodyPr/>
                    <a:lstStyle/>
                    <a:p>
                      <a:pPr marL="540385" indent="-540385" hangingPunct="0">
                        <a:lnSpc>
                          <a:spcPct val="107000"/>
                        </a:lnSpc>
                        <a:spcAft>
                          <a:spcPts val="0"/>
                        </a:spcAft>
                      </a:pPr>
                      <a:r>
                        <a:rPr lang="en-GB" sz="900" dirty="0">
                          <a:effectLst/>
                        </a:rPr>
                        <a:t>NOTE 1:	The transmitter shall be set to PUMAX as defined in clause 6.2.4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endParaRPr>
                    </a:p>
                    <a:p>
                      <a:pPr marL="540385" indent="-540385" hangingPunct="0">
                        <a:lnSpc>
                          <a:spcPct val="107000"/>
                        </a:lnSpc>
                        <a:spcAft>
                          <a:spcPts val="0"/>
                        </a:spcAft>
                      </a:pPr>
                      <a:r>
                        <a:rPr lang="en-GB" sz="900" dirty="0">
                          <a:effectLst/>
                        </a:rPr>
                        <a:t>NOTE 5:	REFSENS_n7 refers to the two antenna port and four antenna port Reference Sensitivity of n7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123619732"/>
              </p:ext>
            </p:extLst>
          </p:nvPr>
        </p:nvGraphicFramePr>
        <p:xfrm>
          <a:off x="833124" y="4658995"/>
          <a:ext cx="9651996" cy="1859372"/>
        </p:xfrm>
        <a:graphic>
          <a:graphicData uri="http://schemas.openxmlformats.org/drawingml/2006/table">
            <a:tbl>
              <a:tblPr firstRow="1" firstCol="1" bandRow="1">
                <a:tableStyleId>{5C22544A-7EE6-4342-B048-85BDC9FD1C3A}</a:tableStyleId>
              </a:tblPr>
              <a:tblGrid>
                <a:gridCol w="918405"/>
                <a:gridCol w="882503"/>
                <a:gridCol w="882503"/>
                <a:gridCol w="882503"/>
                <a:gridCol w="882503"/>
                <a:gridCol w="882503"/>
                <a:gridCol w="882503"/>
                <a:gridCol w="882503"/>
                <a:gridCol w="882503"/>
                <a:gridCol w="882503"/>
                <a:gridCol w="791064"/>
              </a:tblGrid>
              <a:tr h="260451">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15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126873">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REFSENS_n3+ 1.4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REFSENS_n3+ 1.5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+0.9</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+5.3</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43741">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+1.4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+6.1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52887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3" name="Rectangle 1"/>
          <p:cNvSpPr>
            <a:spLocks noChangeArrowheads="1"/>
          </p:cNvSpPr>
          <p:nvPr/>
        </p:nvSpPr>
        <p:spPr bwMode="auto">
          <a:xfrm>
            <a:off x="2450148" y="180316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7.3.2.5-2c: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r>
              <a:rPr kumimoji="0" lang="en-GB" altLang="zh-CN" sz="1000" b="1" i="0" u="none" strike="noStrike" cap="none" normalizeH="0" baseline="-3000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GB" altLang="zh-CN" sz="700" b="0" i="0" u="none" strike="noStrike" cap="none" normalizeH="0" baseline="0" dirty="0" smtClean="0">
              <a:ln>
                <a:noFill/>
              </a:ln>
              <a:solidFill>
                <a:schemeClr val="tx1"/>
              </a:solidFill>
              <a:effectLst/>
            </a:endParaRPr>
          </a:p>
        </p:txBody>
      </p:sp>
      <p:sp>
        <p:nvSpPr>
          <p:cNvPr id="6" name="Rectangle 1"/>
          <p:cNvSpPr>
            <a:spLocks noChangeArrowheads="1"/>
          </p:cNvSpPr>
          <p:nvPr/>
        </p:nvSpPr>
        <p:spPr bwMode="auto">
          <a:xfrm>
            <a:off x="2226628" y="433300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7.3.2.5-2d: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 operation bands</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2" name="矩形 1"/>
          <p:cNvSpPr/>
          <p:nvPr/>
        </p:nvSpPr>
        <p:spPr>
          <a:xfrm>
            <a:off x="335280" y="695166"/>
            <a:ext cx="11145520" cy="954107"/>
          </a:xfrm>
          <a:prstGeom prst="rect">
            <a:avLst/>
          </a:prstGeom>
        </p:spPr>
        <p:txBody>
          <a:bodyPr wrap="square">
            <a:spAutoFit/>
          </a:bodyPr>
          <a:lstStyle/>
          <a:p>
            <a:r>
              <a:rPr lang="en-GB" altLang="zh-CN" sz="1400" dirty="0">
                <a:ea typeface="Arial Unicode MS" panose="020B0604020202020204" pitchFamily="34" charset="-122"/>
                <a:cs typeface="Arial" panose="020B0604020202020204" pitchFamily="34" charset="0"/>
              </a:rPr>
              <a:t>The throughput shall be ≥ 95% of the maximum throughput of the reference measurement channels as specified in Annex A3.2 with reference receive power level specified in Tables 7.3.2.5-1a and Tables 7.3.2.5-1b for </a:t>
            </a:r>
            <a:r>
              <a:rPr lang="en-GB" altLang="zh-CN" sz="1400" dirty="0" smtClean="0">
                <a:ea typeface="Arial Unicode MS" panose="020B0604020202020204" pitchFamily="34" charset="-122"/>
                <a:cs typeface="Arial" panose="020B0604020202020204" pitchFamily="34" charset="0"/>
              </a:rPr>
              <a:t>2Rx </a:t>
            </a:r>
            <a:r>
              <a:rPr lang="en-GB" altLang="zh-CN" sz="1400" dirty="0">
                <a:ea typeface="Arial Unicode MS" panose="020B0604020202020204" pitchFamily="34" charset="-122"/>
                <a:cs typeface="Arial" panose="020B0604020202020204" pitchFamily="34" charset="0"/>
              </a:rPr>
              <a:t>antenna port, Tables 7.3.2.5-2 a and Tables 7.3.2.5-2b for </a:t>
            </a:r>
            <a:r>
              <a:rPr lang="en-GB" altLang="zh-CN" sz="1400" dirty="0" smtClean="0">
                <a:ea typeface="Arial Unicode MS" panose="020B0604020202020204" pitchFamily="34" charset="-122"/>
                <a:cs typeface="Arial" panose="020B0604020202020204" pitchFamily="34" charset="0"/>
              </a:rPr>
              <a:t>4Rx </a:t>
            </a:r>
            <a:r>
              <a:rPr lang="en-GB" altLang="zh-CN" sz="1400" dirty="0">
                <a:ea typeface="Arial Unicode MS" panose="020B0604020202020204" pitchFamily="34" charset="-122"/>
                <a:cs typeface="Arial" panose="020B0604020202020204" pitchFamily="34" charset="0"/>
              </a:rPr>
              <a:t>antenna port, Table 7.3.2.5-2c and Table 7.3.2.5-2d for PC2 UE on FDD bands, </a:t>
            </a:r>
            <a:r>
              <a:rPr lang="en-GB" altLang="zh-CN" sz="1400" dirty="0" smtClean="0">
                <a:ea typeface="Arial Unicode MS" panose="020B0604020202020204" pitchFamily="34" charset="-122"/>
                <a:cs typeface="Arial" panose="020B0604020202020204" pitchFamily="34" charset="0"/>
              </a:rPr>
              <a:t>and </a:t>
            </a:r>
            <a:r>
              <a:rPr lang="en-GB" altLang="zh-CN" sz="1400" dirty="0">
                <a:ea typeface="Arial Unicode MS" panose="020B0604020202020204" pitchFamily="34" charset="-122"/>
                <a:cs typeface="Arial" panose="020B0604020202020204" pitchFamily="34" charset="0"/>
              </a:rPr>
              <a:t>parameters specified Table 7.3.2.4.1-1, Table 7.3.2.4.1-2 and Table 7.3.2.4.1-3.</a:t>
            </a:r>
            <a:endParaRPr lang="zh-CN" altLang="en-US" sz="1400" dirty="0">
              <a:ea typeface="Arial Unicode MS" panose="020B0604020202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6708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Discussion on symbols for </a:t>
            </a:r>
            <a:r>
              <a:rPr lang="en-US" altLang="zh-CN" sz="3200" b="1" dirty="0"/>
              <a:t>PC2 FDD band </a:t>
            </a:r>
            <a:r>
              <a:rPr lang="en-US" altLang="zh-CN" sz="3200" b="1" dirty="0" err="1" smtClean="0"/>
              <a:t>Refsens</a:t>
            </a:r>
            <a:r>
              <a:rPr lang="en-US" altLang="zh-CN" sz="3200" b="1" dirty="0" smtClean="0"/>
              <a:t> test</a:t>
            </a:r>
            <a:endParaRPr lang="en-US" altLang="zh-CN" sz="3200" b="1" dirty="0" smtClean="0">
              <a:solidFill>
                <a:schemeClr val="tx1"/>
              </a:solidFill>
            </a:endParaRPr>
          </a:p>
        </p:txBody>
      </p:sp>
      <p:sp>
        <p:nvSpPr>
          <p:cNvPr id="8" name="文本框 7"/>
          <p:cNvSpPr txBox="1"/>
          <p:nvPr/>
        </p:nvSpPr>
        <p:spPr>
          <a:xfrm>
            <a:off x="331153" y="787499"/>
            <a:ext cx="11627167" cy="5940088"/>
          </a:xfrm>
          <a:prstGeom prst="rect">
            <a:avLst/>
          </a:prstGeom>
          <a:noFill/>
        </p:spPr>
        <p:txBody>
          <a:bodyPr wrap="square" rtlCol="0" anchor="t">
            <a:spAutoFit/>
          </a:bodyPr>
          <a:lstStyle/>
          <a:p>
            <a:pPr>
              <a:spcBef>
                <a:spcPts val="0"/>
              </a:spcBef>
            </a:pPr>
            <a:r>
              <a:rPr lang="en-US" altLang="zh-CN" sz="2000" b="1" dirty="0" smtClean="0">
                <a:latin typeface="+mn-lt"/>
                <a:sym typeface="+mn-ea"/>
              </a:rPr>
              <a:t>Observation </a:t>
            </a:r>
            <a:r>
              <a:rPr lang="en-US" altLang="zh-CN" sz="2000" b="1" dirty="0">
                <a:latin typeface="+mn-lt"/>
                <a:sym typeface="+mn-ea"/>
              </a:rPr>
              <a:t>1</a:t>
            </a:r>
            <a:r>
              <a:rPr lang="en-US" altLang="zh-CN" sz="2000" dirty="0" smtClean="0">
                <a:latin typeface="+mn-lt"/>
                <a:sym typeface="+mn-ea"/>
              </a:rPr>
              <a:t>:  For the </a:t>
            </a:r>
            <a:r>
              <a:rPr lang="en-US" altLang="zh-CN" sz="2000" dirty="0" err="1" smtClean="0">
                <a:latin typeface="+mn-lt"/>
                <a:sym typeface="+mn-ea"/>
              </a:rPr>
              <a:t>Refsens</a:t>
            </a:r>
            <a:r>
              <a:rPr lang="en-US" altLang="zh-CN" sz="2000" dirty="0" smtClean="0">
                <a:latin typeface="+mn-lt"/>
                <a:sym typeface="+mn-ea"/>
              </a:rPr>
              <a:t> test requirements when UE supporting </a:t>
            </a:r>
            <a:r>
              <a:rPr lang="en-US" altLang="zh-CN" sz="2000" dirty="0" err="1" smtClean="0">
                <a:latin typeface="+mn-lt"/>
                <a:sym typeface="+mn-ea"/>
              </a:rPr>
              <a:t>Tx</a:t>
            </a:r>
            <a:r>
              <a:rPr lang="en-US" altLang="zh-CN" sz="2000" dirty="0" smtClean="0">
                <a:latin typeface="+mn-lt"/>
                <a:sym typeface="+mn-ea"/>
              </a:rPr>
              <a:t> Diversity or not supporting </a:t>
            </a:r>
            <a:r>
              <a:rPr lang="en-US" altLang="zh-CN" sz="2000" dirty="0" err="1" smtClean="0">
                <a:latin typeface="+mn-lt"/>
                <a:sym typeface="+mn-ea"/>
              </a:rPr>
              <a:t>Tx</a:t>
            </a:r>
            <a:r>
              <a:rPr lang="en-US" altLang="zh-CN" sz="2000" dirty="0" smtClean="0">
                <a:latin typeface="+mn-lt"/>
                <a:sym typeface="+mn-ea"/>
              </a:rPr>
              <a:t> Diversity, </a:t>
            </a:r>
            <a:r>
              <a:rPr lang="en-US" altLang="zh-CN" sz="2000" dirty="0">
                <a:latin typeface="+mn-lt"/>
                <a:sym typeface="+mn-ea"/>
              </a:rPr>
              <a:t>symbols in Table 7.3.2.5-2c and 7.3.2.5-2d have been specified respectively for each band, such as REFENS_n1 for band n1.</a:t>
            </a:r>
          </a:p>
          <a:p>
            <a:pPr algn="l" eaLnBrk="1" latinLnBrk="0" hangingPunct="1">
              <a:spcBef>
                <a:spcPts val="0"/>
              </a:spcBef>
              <a:buClrTx/>
              <a:buSzTx/>
            </a:pPr>
            <a:endParaRPr lang="en-US" altLang="zh-CN" sz="2000" dirty="0">
              <a:latin typeface="+mn-lt"/>
              <a:sym typeface="+mn-ea"/>
            </a:endParaRPr>
          </a:p>
          <a:p>
            <a:pPr>
              <a:spcBef>
                <a:spcPts val="0"/>
              </a:spcBef>
            </a:pPr>
            <a:r>
              <a:rPr lang="en-US" altLang="zh-CN" sz="2000" b="1" dirty="0">
                <a:latin typeface="+mn-lt"/>
                <a:sym typeface="+mn-ea"/>
              </a:rPr>
              <a:t>Observation 2:  </a:t>
            </a:r>
            <a:r>
              <a:rPr lang="en-US" altLang="zh-CN" sz="2000" dirty="0" smtClean="0">
                <a:latin typeface="+mn-lt"/>
                <a:sym typeface="+mn-ea"/>
              </a:rPr>
              <a:t>A </a:t>
            </a:r>
            <a:r>
              <a:rPr lang="en-US" altLang="zh-CN" sz="2000" dirty="0">
                <a:latin typeface="+mn-lt"/>
                <a:sym typeface="+mn-ea"/>
              </a:rPr>
              <a:t>new Note with the symbol </a:t>
            </a:r>
            <a:r>
              <a:rPr lang="en-US" altLang="zh-CN" sz="2000" dirty="0" err="1">
                <a:latin typeface="+mn-lt"/>
                <a:sym typeface="+mn-ea"/>
              </a:rPr>
              <a:t>REFENS_nX</a:t>
            </a:r>
            <a:r>
              <a:rPr lang="en-US" altLang="zh-CN" sz="2000" dirty="0">
                <a:latin typeface="+mn-lt"/>
                <a:sym typeface="+mn-ea"/>
              </a:rPr>
              <a:t> should be added whenever a new band </a:t>
            </a:r>
            <a:r>
              <a:rPr lang="en-US" altLang="zh-CN" sz="2000" dirty="0" err="1">
                <a:latin typeface="+mn-lt"/>
                <a:sym typeface="+mn-ea"/>
              </a:rPr>
              <a:t>nX</a:t>
            </a:r>
            <a:r>
              <a:rPr lang="en-US" altLang="zh-CN" sz="2000" dirty="0">
                <a:latin typeface="+mn-lt"/>
                <a:sym typeface="+mn-ea"/>
              </a:rPr>
              <a:t> is introduced into Table 7.3.2.5-2c and 7.3.2.5-2d. It will increase the potential risk of missing Notes. For example, in Table 7.3.2.5-2d symbol REFENS_n7 is missing for band n7.</a:t>
            </a:r>
          </a:p>
          <a:p>
            <a:pPr>
              <a:spcBef>
                <a:spcPts val="0"/>
              </a:spcBef>
            </a:pPr>
            <a:endParaRPr lang="en-US" altLang="zh-CN" sz="2000" dirty="0">
              <a:latin typeface="+mn-lt"/>
              <a:sym typeface="+mn-ea"/>
            </a:endParaRPr>
          </a:p>
          <a:p>
            <a:pPr>
              <a:spcBef>
                <a:spcPts val="0"/>
              </a:spcBef>
            </a:pPr>
            <a:r>
              <a:rPr lang="en-US" altLang="zh-CN" sz="2000" b="1" dirty="0">
                <a:latin typeface="+mn-lt"/>
                <a:sym typeface="+mn-ea"/>
              </a:rPr>
              <a:t>Observation </a:t>
            </a:r>
            <a:r>
              <a:rPr lang="en-US" altLang="zh-CN" sz="2000" b="1" dirty="0" smtClean="0">
                <a:latin typeface="+mn-lt"/>
                <a:sym typeface="+mn-ea"/>
              </a:rPr>
              <a:t>3:  </a:t>
            </a:r>
            <a:r>
              <a:rPr lang="en-US" altLang="zh-CN" sz="2000" dirty="0" smtClean="0">
                <a:latin typeface="+mn-lt"/>
                <a:sym typeface="+mn-ea"/>
              </a:rPr>
              <a:t>The symbol specified in current table refers to both two antenna port and four antenna port reference sensitivity. If later more antenna ports are to be introduced, the notes for each symbol for each band may be adjusted to apply to more antenna ports in future releases.</a:t>
            </a:r>
          </a:p>
          <a:p>
            <a:pPr>
              <a:spcBef>
                <a:spcPts val="0"/>
              </a:spcBef>
            </a:pPr>
            <a:endParaRPr lang="en-US" altLang="zh-CN" sz="2000" dirty="0">
              <a:latin typeface="+mn-lt"/>
              <a:sym typeface="+mn-ea"/>
            </a:endParaRPr>
          </a:p>
          <a:p>
            <a:pPr>
              <a:spcBef>
                <a:spcPts val="0"/>
              </a:spcBef>
            </a:pPr>
            <a:r>
              <a:rPr lang="en-US" altLang="zh-CN" sz="2000" b="1" dirty="0" smtClean="0">
                <a:latin typeface="+mn-lt"/>
                <a:sym typeface="+mn-ea"/>
              </a:rPr>
              <a:t>Proposal 1:  </a:t>
            </a:r>
            <a:r>
              <a:rPr lang="en-US" altLang="zh-CN" sz="2000" dirty="0" smtClean="0">
                <a:solidFill>
                  <a:srgbClr val="FF0000"/>
                </a:solidFill>
                <a:latin typeface="+mn-lt"/>
                <a:sym typeface="+mn-ea"/>
              </a:rPr>
              <a:t>Two</a:t>
            </a:r>
            <a:r>
              <a:rPr lang="en-US" altLang="zh-CN" sz="2000" dirty="0" smtClean="0">
                <a:latin typeface="+mn-lt"/>
                <a:sym typeface="+mn-ea"/>
              </a:rPr>
              <a:t> </a:t>
            </a:r>
            <a:r>
              <a:rPr lang="en-US" altLang="zh-CN" sz="2000" dirty="0" smtClean="0">
                <a:latin typeface="+mn-lt"/>
                <a:sym typeface="+mn-ea"/>
              </a:rPr>
              <a:t>general </a:t>
            </a:r>
            <a:r>
              <a:rPr lang="en-US" altLang="zh-CN" sz="2000" dirty="0" smtClean="0">
                <a:latin typeface="+mn-lt"/>
                <a:sym typeface="+mn-ea"/>
              </a:rPr>
              <a:t>symbol</a:t>
            </a:r>
            <a:r>
              <a:rPr lang="en-US" altLang="zh-CN" sz="2000" dirty="0" smtClean="0">
                <a:solidFill>
                  <a:srgbClr val="FF0000"/>
                </a:solidFill>
                <a:latin typeface="+mn-lt"/>
                <a:sym typeface="+mn-ea"/>
              </a:rPr>
              <a:t>s</a:t>
            </a:r>
            <a:r>
              <a:rPr lang="en-US" altLang="zh-CN" sz="2000" dirty="0" smtClean="0">
                <a:latin typeface="+mn-lt"/>
                <a:sym typeface="+mn-ea"/>
              </a:rPr>
              <a:t> </a:t>
            </a:r>
            <a:r>
              <a:rPr lang="en-US" altLang="zh-CN" sz="2000" dirty="0" smtClean="0">
                <a:latin typeface="+mn-lt"/>
                <a:sym typeface="+mn-ea"/>
              </a:rPr>
              <a:t>“REFSENS” </a:t>
            </a:r>
            <a:r>
              <a:rPr lang="en-US" altLang="zh-CN" sz="2000" dirty="0" smtClean="0">
                <a:solidFill>
                  <a:srgbClr val="FF0000"/>
                </a:solidFill>
                <a:latin typeface="+mn-lt"/>
                <a:sym typeface="+mn-ea"/>
              </a:rPr>
              <a:t>and “REFENS_2Rx” </a:t>
            </a:r>
            <a:r>
              <a:rPr lang="en-US" altLang="zh-CN" sz="2000" dirty="0" smtClean="0">
                <a:latin typeface="+mn-lt"/>
                <a:sym typeface="+mn-ea"/>
              </a:rPr>
              <a:t>for </a:t>
            </a:r>
            <a:r>
              <a:rPr lang="en-US" altLang="zh-CN" sz="2000" dirty="0" smtClean="0">
                <a:latin typeface="+mn-lt"/>
                <a:sym typeface="+mn-ea"/>
              </a:rPr>
              <a:t>all bands </a:t>
            </a:r>
            <a:r>
              <a:rPr lang="en-US" altLang="zh-CN" sz="2000" dirty="0" smtClean="0">
                <a:solidFill>
                  <a:srgbClr val="FF0000"/>
                </a:solidFill>
                <a:latin typeface="+mn-lt"/>
                <a:sym typeface="+mn-ea"/>
              </a:rPr>
              <a:t>are</a:t>
            </a:r>
            <a:r>
              <a:rPr lang="en-US" altLang="zh-CN" sz="2000" dirty="0" smtClean="0">
                <a:latin typeface="+mn-lt"/>
                <a:sym typeface="+mn-ea"/>
              </a:rPr>
              <a:t> </a:t>
            </a:r>
            <a:r>
              <a:rPr lang="en-US" altLang="zh-CN" sz="2000" dirty="0" smtClean="0">
                <a:latin typeface="+mn-lt"/>
                <a:sym typeface="+mn-ea"/>
              </a:rPr>
              <a:t>suggested to be specified as below.</a:t>
            </a:r>
          </a:p>
          <a:p>
            <a:pPr marL="342900" indent="-342900">
              <a:spcBef>
                <a:spcPts val="0"/>
              </a:spcBef>
              <a:buFont typeface="Wingdings" panose="05000000000000000000" pitchFamily="2" charset="2"/>
              <a:buChar char="l"/>
            </a:pPr>
            <a:r>
              <a:rPr lang="en-GB" altLang="zh-CN" sz="2000" dirty="0" smtClean="0">
                <a:latin typeface="+mn-lt"/>
              </a:rPr>
              <a:t>The symbol “REFSENS” </a:t>
            </a:r>
            <a:r>
              <a:rPr lang="en-GB" altLang="zh-CN" sz="2000" dirty="0">
                <a:latin typeface="+mn-lt"/>
              </a:rPr>
              <a:t>refers to the two antenna port and four antenna port Reference Sensitivity of </a:t>
            </a:r>
            <a:r>
              <a:rPr lang="en-GB" altLang="zh-CN" sz="2000" dirty="0" smtClean="0">
                <a:latin typeface="+mn-lt"/>
              </a:rPr>
              <a:t>the corresponding band </a:t>
            </a:r>
            <a:r>
              <a:rPr lang="en-GB" altLang="zh-CN" sz="2000" dirty="0">
                <a:latin typeface="+mn-lt"/>
              </a:rPr>
              <a:t>in Table 7.3.2.5-1a and Table 7.3.2.5-2a</a:t>
            </a:r>
            <a:r>
              <a:rPr lang="en-GB" altLang="zh-CN" sz="2000" dirty="0" smtClean="0">
                <a:latin typeface="+mn-lt"/>
              </a:rPr>
              <a:t>.</a:t>
            </a:r>
          </a:p>
          <a:p>
            <a:pPr marL="342900" indent="-342900">
              <a:spcBef>
                <a:spcPts val="0"/>
              </a:spcBef>
              <a:buFont typeface="Wingdings" panose="05000000000000000000" pitchFamily="2" charset="2"/>
              <a:buChar char="l"/>
            </a:pPr>
            <a:r>
              <a:rPr lang="en-GB" altLang="zh-CN" sz="2000" dirty="0">
                <a:solidFill>
                  <a:srgbClr val="FF0000"/>
                </a:solidFill>
                <a:latin typeface="+mn-lt"/>
              </a:rPr>
              <a:t>The symbol “</a:t>
            </a:r>
            <a:r>
              <a:rPr lang="en-GB" altLang="zh-CN" sz="2000" dirty="0">
                <a:solidFill>
                  <a:srgbClr val="FF0000"/>
                </a:solidFill>
                <a:latin typeface="+mn-lt"/>
              </a:rPr>
              <a:t>REFSENS_2Rx” </a:t>
            </a:r>
            <a:r>
              <a:rPr lang="en-GB" altLang="zh-CN" sz="2000" dirty="0">
                <a:solidFill>
                  <a:srgbClr val="FF0000"/>
                </a:solidFill>
                <a:latin typeface="+mn-lt"/>
              </a:rPr>
              <a:t>refers to the two antenna port </a:t>
            </a:r>
            <a:r>
              <a:rPr lang="en-GB" altLang="zh-CN" sz="2000" dirty="0" smtClean="0">
                <a:solidFill>
                  <a:srgbClr val="FF0000"/>
                </a:solidFill>
                <a:latin typeface="+mn-lt"/>
              </a:rPr>
              <a:t>Reference </a:t>
            </a:r>
            <a:r>
              <a:rPr lang="en-GB" altLang="zh-CN" sz="2000" dirty="0">
                <a:solidFill>
                  <a:srgbClr val="FF0000"/>
                </a:solidFill>
                <a:latin typeface="+mn-lt"/>
              </a:rPr>
              <a:t>Sensitivity of the corresponding band in Table </a:t>
            </a:r>
            <a:r>
              <a:rPr lang="en-GB" altLang="zh-CN" sz="2000" dirty="0" smtClean="0">
                <a:solidFill>
                  <a:srgbClr val="FF0000"/>
                </a:solidFill>
                <a:latin typeface="+mn-lt"/>
              </a:rPr>
              <a:t>7.3.2.5-1a.</a:t>
            </a:r>
            <a:endParaRPr lang="zh-CN" altLang="zh-CN" sz="2000" dirty="0">
              <a:solidFill>
                <a:srgbClr val="FF0000"/>
              </a:solidFill>
              <a:latin typeface="+mn-lt"/>
            </a:endParaRPr>
          </a:p>
          <a:p>
            <a:pPr>
              <a:spcBef>
                <a:spcPts val="0"/>
              </a:spcBef>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290845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8504</TotalTime>
  <Words>836</Words>
  <Application>Microsoft Office PowerPoint</Application>
  <PresentationFormat>自定义</PresentationFormat>
  <Paragraphs>271</Paragraphs>
  <Slides>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Unicode MS</vt:lpstr>
      <vt:lpstr>PMingLiU</vt:lpstr>
      <vt:lpstr>宋体</vt:lpstr>
      <vt:lpstr>Arial</vt:lpstr>
      <vt:lpstr>Calibri</vt:lpstr>
      <vt:lpstr>Calibri Light</vt:lpstr>
      <vt:lpstr>Times New Roman</vt:lpstr>
      <vt:lpstr>Wingdings</vt:lpstr>
      <vt:lpstr>Office 主题</vt:lpstr>
      <vt:lpstr>On Refsens symbol for degradation from PC3 to PC2 on FDD bands</vt:lpstr>
      <vt:lpstr>Minimum requirements for PC2 FDD band Refsens</vt:lpstr>
      <vt:lpstr>Test requirements for PC2 FDD band Refsens</vt:lpstr>
      <vt:lpstr>Discussion on symbols for PC2 FDD band Refsens test</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1382</cp:revision>
  <dcterms:created xsi:type="dcterms:W3CDTF">2018-09-20T03:53:00Z</dcterms:created>
  <dcterms:modified xsi:type="dcterms:W3CDTF">2025-02-13T03:04:15Z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