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9"/>
  </p:notesMasterIdLst>
  <p:sldIdLst>
    <p:sldId id="290" r:id="rId2"/>
    <p:sldId id="342" r:id="rId3"/>
    <p:sldId id="347" r:id="rId4"/>
    <p:sldId id="348" r:id="rId5"/>
    <p:sldId id="349" r:id="rId6"/>
    <p:sldId id="350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988" y="44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42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83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88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52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3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2/18/2025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Further discussion </a:t>
            </a:r>
            <a:r>
              <a:rPr lang="en-US" altLang="zh-CN" sz="2800" dirty="0">
                <a:latin typeface="+mn-lt"/>
              </a:rPr>
              <a:t>on </a:t>
            </a:r>
            <a:r>
              <a:rPr lang="en-US" altLang="zh-CN" sz="2800" dirty="0" smtClean="0">
                <a:latin typeface="+mn-lt"/>
              </a:rPr>
              <a:t>EN-DC </a:t>
            </a:r>
            <a:r>
              <a:rPr lang="en-US" altLang="zh-CN" sz="2800" dirty="0" err="1" smtClean="0">
                <a:latin typeface="+mn-lt"/>
              </a:rPr>
              <a:t>Refsens</a:t>
            </a:r>
            <a:r>
              <a:rPr lang="en-US" altLang="zh-CN" sz="2800" dirty="0" smtClean="0">
                <a:latin typeface="+mn-lt"/>
              </a:rPr>
              <a:t> test requirements handling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#106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</a:t>
            </a:r>
            <a:r>
              <a:rPr lang="en-US" sz="2400" kern="0" dirty="0" smtClean="0"/>
              <a:t> </a:t>
            </a:r>
            <a:r>
              <a:rPr lang="en-US" sz="2400" b="1" dirty="0" smtClean="0"/>
              <a:t>R5-251074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r1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Athens</a:t>
            </a:r>
            <a:r>
              <a:rPr lang="en-GB" altLang="zh-CN" sz="2400" b="1" dirty="0" smtClean="0"/>
              <a:t>, Greece, February </a:t>
            </a:r>
            <a:r>
              <a:rPr lang="en-US" altLang="en-GB" sz="2400" b="1" dirty="0" smtClean="0"/>
              <a:t>17 </a:t>
            </a:r>
            <a:r>
              <a:rPr lang="en-GB" altLang="zh-CN" sz="2400" b="1" dirty="0" smtClean="0"/>
              <a:t>– 21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Minimum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763031"/>
            <a:ext cx="11630070" cy="21544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In the latest TS 38.101-3, the minimum requirements for </a:t>
            </a:r>
            <a:r>
              <a:rPr lang="en-US" altLang="zh-CN" sz="2000" dirty="0" smtClean="0">
                <a:latin typeface="+mn-lt"/>
                <a:sym typeface="+mn-ea"/>
              </a:rPr>
              <a:t>reference sensitivity of inter-band EN-DC have been updated to use the new table template. In the new table, the uplink allocation are merged into the MSD table. For each type of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exception, only up to two downlink channel bandwidths are chosen instead of using all the possible downlink channel bandwidths. The corresponding changes for test specification in TS 38.521-3 were approved in [1] with a small number of combinations of UL configurations and DL channel bandwidths for minimum requirements shown as below.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767841" y="2872248"/>
            <a:ext cx="8260080" cy="30641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Bef>
                <a:spcPts val="1400"/>
              </a:spcBef>
              <a:spcAft>
                <a:spcPts val="180"/>
              </a:spcAft>
            </a:pP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416787" y="6038004"/>
            <a:ext cx="1138602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>
                <a:latin typeface="+mn-lt"/>
                <a:sym typeface="+mn-ea"/>
              </a:rPr>
              <a:t>[1]  </a:t>
            </a:r>
            <a:r>
              <a:rPr lang="en-US" altLang="zh-CN" sz="2000" dirty="0" smtClean="0">
                <a:latin typeface="+mn-lt"/>
                <a:sym typeface="+mn-ea"/>
              </a:rPr>
              <a:t>R5-243672, Update of 7.3B.2 reference sensitivity of inter-band EN-DC,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RAN5#103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397848"/>
              </p:ext>
            </p:extLst>
          </p:nvPr>
        </p:nvGraphicFramePr>
        <p:xfrm>
          <a:off x="2511342" y="3349952"/>
          <a:ext cx="6748776" cy="2423160"/>
        </p:xfrm>
        <a:graphic>
          <a:graphicData uri="http://schemas.openxmlformats.org/drawingml/2006/table">
            <a:tbl>
              <a:tblPr firstRow="1" firstCol="1" bandRow="1"/>
              <a:tblGrid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</a:tblGrid>
              <a:tr h="46482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BW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of UL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RB Allocation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BW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fc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harmonic order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near-miss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near-miss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62628" y="2990037"/>
            <a:ext cx="732971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7.3B.2.0.3.1-1: Reference sensitivity exceptions (MSD) due to UL harmonic for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35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Test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96708"/>
            <a:ext cx="1188974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For the test requirements for EN-DC </a:t>
            </a:r>
            <a:r>
              <a:rPr lang="en-US" altLang="zh-CN" sz="2000" dirty="0" err="1" smtClean="0">
                <a:solidFill>
                  <a:schemeClr val="tx1"/>
                </a:solidFill>
                <a:latin typeface="+mn-lt"/>
                <a:sym typeface="+mn-ea"/>
              </a:rPr>
              <a:t>Refsense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, a new table template was introduced in [2] to merge the different exception types. An action </a:t>
            </a:r>
            <a:r>
              <a:rPr lang="en-US" altLang="zh-CN" sz="2000" dirty="0">
                <a:latin typeface="+mn-lt"/>
                <a:sym typeface="+mn-ea"/>
              </a:rPr>
              <a:t>point </a:t>
            </a:r>
            <a:r>
              <a:rPr lang="en-GB" altLang="zh-CN" sz="2000" dirty="0">
                <a:latin typeface="+mn-lt"/>
              </a:rPr>
              <a:t>AP#104.22 </a:t>
            </a:r>
            <a:r>
              <a:rPr lang="en-GB" altLang="zh-CN" sz="2000" dirty="0" smtClean="0">
                <a:latin typeface="+mn-lt"/>
              </a:rPr>
              <a:t>was set for companies to check the latest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requirements and update the test points per EN-DC configuration with exception type.</a:t>
            </a:r>
            <a:r>
              <a:rPr lang="en-US" altLang="zh-CN" sz="2000" dirty="0" smtClean="0">
                <a:latin typeface="+mn-lt"/>
                <a:sym typeface="+mn-ea"/>
              </a:rPr>
              <a:t> As a transition phase, the new table template as shown in Table 7.3B.2.3.5-0 will co-exist with the old table templates in the spec for the time being.</a:t>
            </a: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18524" y="2103120"/>
            <a:ext cx="11960062" cy="38546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Bef>
                <a:spcPts val="1400"/>
              </a:spcBef>
              <a:spcAft>
                <a:spcPts val="180"/>
              </a:spcAft>
            </a:pP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300673" y="6014591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[2]  R5-246013, </a:t>
            </a:r>
            <a:r>
              <a:rPr lang="en-GB" altLang="zh-CN" sz="2000" dirty="0" smtClean="0">
                <a:latin typeface="+mn-lt"/>
              </a:rPr>
              <a:t>Discussion on reference sensitivity of inter-band EN-DC, </a:t>
            </a:r>
            <a:r>
              <a:rPr lang="en-US" altLang="zh-CN" sz="2000" dirty="0">
                <a:latin typeface="+mn-lt"/>
                <a:sym typeface="+mn-ea"/>
              </a:rPr>
              <a:t>Huawei, </a:t>
            </a:r>
            <a:r>
              <a:rPr lang="en-US" altLang="zh-CN" sz="2000" dirty="0" err="1">
                <a:latin typeface="+mn-lt"/>
                <a:sym typeface="+mn-ea"/>
              </a:rPr>
              <a:t>HiSilicon</a:t>
            </a:r>
            <a:r>
              <a:rPr lang="en-US" altLang="zh-CN" sz="2000" dirty="0">
                <a:latin typeface="+mn-lt"/>
                <a:sym typeface="+mn-ea"/>
              </a:rPr>
              <a:t>, </a:t>
            </a:r>
            <a:r>
              <a:rPr lang="en-US" altLang="zh-CN" sz="2000" dirty="0" smtClean="0">
                <a:latin typeface="+mn-lt"/>
                <a:sym typeface="+mn-ea"/>
              </a:rPr>
              <a:t>RAN5#104</a:t>
            </a:r>
            <a:r>
              <a:rPr lang="en-GB" altLang="zh-CN" sz="2000" dirty="0" smtClean="0">
                <a:latin typeface="+mn-lt"/>
              </a:rPr>
              <a:t>.</a:t>
            </a:r>
            <a:endParaRPr lang="en-GB" altLang="zh-CN" sz="2000" dirty="0">
              <a:latin typeface="+mn-lt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322808"/>
              </p:ext>
            </p:extLst>
          </p:nvPr>
        </p:nvGraphicFramePr>
        <p:xfrm>
          <a:off x="204976" y="2571727"/>
          <a:ext cx="4578435" cy="3133422"/>
        </p:xfrm>
        <a:graphic>
          <a:graphicData uri="http://schemas.openxmlformats.org/drawingml/2006/table">
            <a:tbl>
              <a:tblPr firstRow="1" firstCol="1" bandRow="1"/>
              <a:tblGrid>
                <a:gridCol w="802746"/>
                <a:gridCol w="334103"/>
                <a:gridCol w="379982"/>
                <a:gridCol w="447534"/>
                <a:gridCol w="979507"/>
                <a:gridCol w="1634563"/>
              </a:tblGrid>
              <a:tr h="4347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 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CBW 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test requirement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DC_39A_n41A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-91.5+TT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DC_40A_n41A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DC_26A_n41A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-81.8+TT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interference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-81.1+TT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exception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avoided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dual uplink operation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harmonic mixing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-69.5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harmonic mixing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9158" y="2225214"/>
            <a:ext cx="4932003" cy="25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7.3B.2.3.5-0: Reference sensitivity requirement for PC3 EN-DC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14114"/>
              </p:ext>
            </p:extLst>
          </p:nvPr>
        </p:nvGraphicFramePr>
        <p:xfrm>
          <a:off x="4919036" y="2503495"/>
          <a:ext cx="6547347" cy="1737360"/>
        </p:xfrm>
        <a:graphic>
          <a:graphicData uri="http://schemas.openxmlformats.org/drawingml/2006/table">
            <a:tbl>
              <a:tblPr firstRow="1" firstCol="1" bandRow="1"/>
              <a:tblGrid>
                <a:gridCol w="451347"/>
                <a:gridCol w="447040"/>
                <a:gridCol w="447040"/>
                <a:gridCol w="365760"/>
                <a:gridCol w="457055"/>
                <a:gridCol w="439269"/>
                <a:gridCol w="432144"/>
                <a:gridCol w="401276"/>
                <a:gridCol w="493878"/>
                <a:gridCol w="411565"/>
                <a:gridCol w="421854"/>
                <a:gridCol w="401276"/>
                <a:gridCol w="421854"/>
                <a:gridCol w="432144"/>
                <a:gridCol w="523845"/>
              </a:tblGrid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1, 3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-71.2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-71.7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-72.1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-71.8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-71.7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-94.2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-92.7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-91.9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-94.5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-92.8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-92.1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-94.9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-93.1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8135" y="2200574"/>
            <a:ext cx="525414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7.3B.2.3.5-1: Reference sensitivity due to UL harmonic for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527499"/>
              </p:ext>
            </p:extLst>
          </p:nvPr>
        </p:nvGraphicFramePr>
        <p:xfrm>
          <a:off x="4858498" y="4557239"/>
          <a:ext cx="7113758" cy="1217295"/>
        </p:xfrm>
        <a:graphic>
          <a:graphicData uri="http://schemas.openxmlformats.org/drawingml/2006/table">
            <a:tbl>
              <a:tblPr firstRow="1" firstCol="1" bandRow="1"/>
              <a:tblGrid>
                <a:gridCol w="447144"/>
                <a:gridCol w="414670"/>
                <a:gridCol w="435935"/>
                <a:gridCol w="489098"/>
                <a:gridCol w="510363"/>
                <a:gridCol w="520995"/>
                <a:gridCol w="574158"/>
                <a:gridCol w="520995"/>
                <a:gridCol w="499731"/>
                <a:gridCol w="510362"/>
                <a:gridCol w="510363"/>
                <a:gridCol w="520996"/>
                <a:gridCol w="531627"/>
                <a:gridCol w="627321"/>
              </a:tblGrid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n71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-71.8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-77.0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-69.7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-69.9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-70.1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359799" y="4276131"/>
            <a:ext cx="63324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7.3B.2.3.5-2: Reference sensitivity due to receiver harmonic mixing for PC3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45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(</a:t>
            </a:r>
            <a:r>
              <a:rPr lang="en-US" altLang="zh-CN" sz="3200" b="1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Ⅰ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676388"/>
            <a:ext cx="1188974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In the new MSD table template in </a:t>
            </a:r>
            <a:r>
              <a:rPr lang="en-US" altLang="zh-CN" sz="2000" dirty="0" smtClean="0">
                <a:latin typeface="+mn-lt"/>
                <a:sym typeface="+mn-ea"/>
              </a:rPr>
              <a:t>Table </a:t>
            </a:r>
            <a:r>
              <a:rPr lang="en-US" altLang="zh-CN" sz="2000" dirty="0">
                <a:latin typeface="+mn-lt"/>
                <a:sym typeface="+mn-ea"/>
              </a:rPr>
              <a:t>7.3B.2.3.5-0, </a:t>
            </a:r>
            <a:r>
              <a:rPr lang="en-US" altLang="zh-CN" sz="2000" dirty="0" smtClean="0">
                <a:latin typeface="+mn-lt"/>
                <a:sym typeface="+mn-ea"/>
              </a:rPr>
              <a:t>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is identified by Test ID which is defined in </a:t>
            </a:r>
            <a:r>
              <a:rPr lang="en-GB" altLang="zh-CN" sz="2000" dirty="0">
                <a:latin typeface="+mn-lt"/>
              </a:rPr>
              <a:t>Table 7.3B.2.3.4.2.1-6 </a:t>
            </a:r>
            <a:r>
              <a:rPr lang="en-GB" altLang="zh-CN" sz="2000" dirty="0" smtClean="0">
                <a:latin typeface="+mn-lt"/>
              </a:rPr>
              <a:t>for DC configuration test setting. The test requirements include DL band, CBW, exception type and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requirements. However, </a:t>
            </a:r>
            <a:r>
              <a:rPr lang="en-US" altLang="zh-CN" sz="2000" dirty="0" smtClean="0">
                <a:latin typeface="+mn-lt"/>
                <a:sym typeface="+mn-ea"/>
              </a:rPr>
              <a:t>it </a:t>
            </a:r>
            <a:r>
              <a:rPr lang="en-US" altLang="zh-CN" sz="2000" dirty="0">
                <a:latin typeface="+mn-lt"/>
                <a:sym typeface="+mn-ea"/>
              </a:rPr>
              <a:t>is noted </a:t>
            </a:r>
            <a:r>
              <a:rPr lang="en-US" altLang="zh-CN" sz="2000" dirty="0" smtClean="0">
                <a:latin typeface="+mn-lt"/>
                <a:sym typeface="+mn-ea"/>
              </a:rPr>
              <a:t>that in the minimum </a:t>
            </a:r>
            <a:r>
              <a:rPr lang="en-US" altLang="zh-CN" sz="2000" dirty="0">
                <a:latin typeface="+mn-lt"/>
                <a:sym typeface="+mn-ea"/>
              </a:rPr>
              <a:t>requirements, </a:t>
            </a:r>
            <a:r>
              <a:rPr lang="en-US" altLang="zh-CN" sz="2000" dirty="0" smtClean="0">
                <a:latin typeface="+mn-lt"/>
                <a:sym typeface="+mn-ea"/>
              </a:rPr>
              <a:t>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is specified by the combination </a:t>
            </a:r>
            <a:r>
              <a:rPr lang="en-US" altLang="zh-CN" sz="2000" dirty="0">
                <a:latin typeface="+mn-lt"/>
                <a:sym typeface="+mn-ea"/>
              </a:rPr>
              <a:t>of UL </a:t>
            </a:r>
            <a:r>
              <a:rPr lang="en-US" altLang="zh-CN" sz="2000" dirty="0" smtClean="0">
                <a:latin typeface="+mn-lt"/>
                <a:sym typeface="+mn-ea"/>
              </a:rPr>
              <a:t>configuration </a:t>
            </a:r>
            <a:r>
              <a:rPr lang="en-US" altLang="zh-CN" sz="2000" dirty="0">
                <a:latin typeface="+mn-lt"/>
                <a:sym typeface="+mn-ea"/>
              </a:rPr>
              <a:t>and DL channel </a:t>
            </a:r>
            <a:r>
              <a:rPr lang="en-US" altLang="zh-CN" sz="2000" dirty="0" smtClean="0">
                <a:latin typeface="+mn-lt"/>
                <a:sym typeface="+mn-ea"/>
              </a:rPr>
              <a:t>bandwidths. It is inaccurate </a:t>
            </a:r>
            <a:r>
              <a:rPr lang="en-US" altLang="zh-CN" sz="2000" dirty="0">
                <a:latin typeface="+mn-lt"/>
                <a:sym typeface="+mn-ea"/>
              </a:rPr>
              <a:t>for Table 7.3B.2.3.5-0 </a:t>
            </a:r>
            <a:r>
              <a:rPr lang="en-US" altLang="zh-CN" sz="2000" dirty="0" smtClean="0">
                <a:latin typeface="+mn-lt"/>
                <a:sym typeface="+mn-ea"/>
              </a:rPr>
              <a:t>if only </a:t>
            </a:r>
            <a:r>
              <a:rPr lang="en-US" altLang="zh-CN" sz="2000" dirty="0">
                <a:latin typeface="+mn-lt"/>
                <a:sym typeface="+mn-ea"/>
              </a:rPr>
              <a:t>DL band and CBW are mentioned, for example for DC_39A_n41A Test ID=1</a:t>
            </a:r>
            <a:r>
              <a:rPr lang="en-US" altLang="zh-CN" sz="2000" dirty="0" smtClean="0">
                <a:latin typeface="+mn-lt"/>
                <a:sym typeface="+mn-ea"/>
              </a:rPr>
              <a:t>,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is calculated based on UL band=39, UL BW=20MHz, and DL band=n41, DL BW=10MHz. The exception type is Cross band isolation and the interference source is “&gt;ACLR2”.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987580"/>
              </p:ext>
            </p:extLst>
          </p:nvPr>
        </p:nvGraphicFramePr>
        <p:xfrm>
          <a:off x="363130" y="3042996"/>
          <a:ext cx="10480784" cy="919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6212"/>
                <a:gridCol w="898577"/>
                <a:gridCol w="724264"/>
                <a:gridCol w="962509"/>
                <a:gridCol w="1450219"/>
                <a:gridCol w="1734459"/>
                <a:gridCol w="786212"/>
                <a:gridCol w="738272"/>
                <a:gridCol w="683619"/>
                <a:gridCol w="1716441"/>
              </a:tblGrid>
              <a:tr h="2943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band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band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F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BW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SCS of UL band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RB Allocation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F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BW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MSD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Cross-band</a:t>
                      </a:r>
                      <a:endParaRPr lang="zh-CN" sz="100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Interference</a:t>
                      </a:r>
                      <a:endParaRPr lang="zh-CN" sz="100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source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</a:tr>
              <a:tr h="2780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(kHz)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L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CRB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(dB)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39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</a:t>
                      </a: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41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1910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15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100 (RB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START</a:t>
                      </a: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=0)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2501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3.3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&gt;ACLR2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</a:tr>
              <a:tr h="1542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41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39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2546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270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 (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RB</a:t>
                      </a:r>
                      <a:r>
                        <a:rPr lang="en-GB" altLang="zh-CN" sz="1000" baseline="-25000" dirty="0" smtClean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START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=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)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1917.5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&gt;ACLR2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00673" y="4509697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b="1" dirty="0" smtClean="0"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1</a:t>
            </a:r>
            <a:r>
              <a:rPr lang="en-US" altLang="zh-CN" sz="2000" dirty="0" smtClean="0">
                <a:latin typeface="+mn-lt"/>
                <a:sym typeface="+mn-ea"/>
              </a:rPr>
              <a:t>: 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requirements for EN-DC configuration is specified by the combination of UL configuration and DL channel bandwidths.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62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Ⅱ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Based on the above discussion, it is noted that for the </a:t>
            </a:r>
            <a:r>
              <a:rPr lang="en-US" altLang="zh-CN" sz="2000" dirty="0" err="1" smtClean="0">
                <a:solidFill>
                  <a:schemeClr val="tx1"/>
                </a:solidFill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test requirements for EN-DC, both UL configuration </a:t>
            </a:r>
            <a:r>
              <a:rPr lang="en-US" altLang="zh-CN" sz="2000" dirty="0">
                <a:latin typeface="+mn-lt"/>
                <a:sym typeface="+mn-ea"/>
              </a:rPr>
              <a:t>and DL channel bandwidths should be </a:t>
            </a:r>
            <a:r>
              <a:rPr lang="en-US" altLang="zh-CN" sz="2000" dirty="0" smtClean="0">
                <a:latin typeface="+mn-lt"/>
                <a:sym typeface="+mn-ea"/>
              </a:rPr>
              <a:t>considered </a:t>
            </a:r>
            <a:r>
              <a:rPr lang="en-US" altLang="zh-CN" sz="2000" dirty="0">
                <a:latin typeface="+mn-lt"/>
                <a:sym typeface="+mn-ea"/>
              </a:rPr>
              <a:t>in Table 7.3B.2.3.5-0. 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14095"/>
              </p:ext>
            </p:extLst>
          </p:nvPr>
        </p:nvGraphicFramePr>
        <p:xfrm>
          <a:off x="1443388" y="1811491"/>
          <a:ext cx="7698018" cy="3177455"/>
        </p:xfrm>
        <a:graphic>
          <a:graphicData uri="http://schemas.openxmlformats.org/drawingml/2006/table">
            <a:tbl>
              <a:tblPr firstRow="1" firstCol="1" bandRow="1"/>
              <a:tblGrid>
                <a:gridCol w="1702241"/>
                <a:gridCol w="708473"/>
                <a:gridCol w="805760"/>
                <a:gridCol w="949006"/>
                <a:gridCol w="2077065"/>
                <a:gridCol w="1455473"/>
              </a:tblGrid>
              <a:tr h="4430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</a:t>
                      </a:r>
                      <a:r>
                        <a:rPr lang="en-GB" sz="900" b="1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</a:t>
                      </a:r>
                      <a:r>
                        <a:rPr lang="en-US" altLang="zh-CN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E-UTRA/NR</a:t>
                      </a: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CBW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test requirement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DC_39A_n41A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-91.5+TT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DC_40A_n41A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DC_26A_n41A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-81.8+TT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interference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-81.1+TT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exception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avoided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dual uplink operation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harmonic mixing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-69.5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harmonic mixing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30712" y="1486199"/>
            <a:ext cx="4932003" cy="25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7.3B.2.3.5-0: Reference sensitivity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test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 for PC3 EN-DC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246" y="5036934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1</a:t>
            </a:r>
            <a:r>
              <a:rPr lang="en-US" altLang="zh-CN" sz="2000" dirty="0" smtClean="0">
                <a:latin typeface="+mn-lt"/>
                <a:sym typeface="+mn-ea"/>
              </a:rPr>
              <a:t>:  It is suggested to correct the “CA configuration” to “EN-DC configuration”, “DL </a:t>
            </a:r>
            <a:r>
              <a:rPr lang="en-US" altLang="zh-CN" sz="2000" dirty="0">
                <a:latin typeface="+mn-lt"/>
                <a:sym typeface="+mn-ea"/>
              </a:rPr>
              <a:t>band” to </a:t>
            </a:r>
            <a:r>
              <a:rPr lang="en-US" altLang="zh-CN" sz="2000" dirty="0" smtClean="0">
                <a:latin typeface="+mn-lt"/>
                <a:sym typeface="+mn-ea"/>
              </a:rPr>
              <a:t>“E-UTRA/NR </a:t>
            </a:r>
            <a:r>
              <a:rPr lang="en-US" altLang="zh-CN" sz="2000" dirty="0">
                <a:latin typeface="+mn-lt"/>
                <a:sym typeface="+mn-ea"/>
              </a:rPr>
              <a:t>band”, “CBW” to “UL/DL </a:t>
            </a:r>
            <a:r>
              <a:rPr lang="en-US" altLang="zh-CN" sz="2000" dirty="0" smtClean="0">
                <a:latin typeface="+mn-lt"/>
                <a:sym typeface="+mn-ea"/>
              </a:rPr>
              <a:t>CBW”.</a:t>
            </a:r>
            <a:endParaRPr lang="en-US" altLang="zh-CN" sz="2000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590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Ⅲ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Based </a:t>
            </a:r>
            <a:r>
              <a:rPr lang="en-US" altLang="zh-CN" sz="2000" dirty="0">
                <a:latin typeface="+mn-lt"/>
                <a:sym typeface="+mn-ea"/>
              </a:rPr>
              <a:t>on the conclusion of action point </a:t>
            </a:r>
            <a:r>
              <a:rPr lang="en-GB" altLang="zh-CN" sz="2000" dirty="0">
                <a:latin typeface="+mn-lt"/>
              </a:rPr>
              <a:t>AP#104.22, the test requirements in old table </a:t>
            </a:r>
            <a:r>
              <a:rPr lang="en-GB" altLang="zh-CN" sz="2000" dirty="0" smtClean="0">
                <a:latin typeface="+mn-lt"/>
              </a:rPr>
              <a:t>template </a:t>
            </a:r>
            <a:r>
              <a:rPr lang="en-GB" altLang="zh-CN" sz="2000" dirty="0">
                <a:latin typeface="+mn-lt"/>
              </a:rPr>
              <a:t>will eventually </a:t>
            </a:r>
            <a:r>
              <a:rPr lang="en-GB" altLang="zh-CN" sz="2000" dirty="0" smtClean="0">
                <a:latin typeface="+mn-lt"/>
              </a:rPr>
              <a:t>be merged </a:t>
            </a:r>
            <a:r>
              <a:rPr lang="en-GB" altLang="zh-CN" sz="2000" dirty="0">
                <a:latin typeface="+mn-lt"/>
              </a:rPr>
              <a:t>into Table </a:t>
            </a:r>
            <a:r>
              <a:rPr lang="en-US" altLang="zh-CN" sz="2000" dirty="0">
                <a:latin typeface="+mn-lt"/>
                <a:sym typeface="+mn-ea"/>
              </a:rPr>
              <a:t>7.3B.2.3.5-0. However, the </a:t>
            </a:r>
            <a:r>
              <a:rPr lang="en-US" altLang="zh-CN" sz="2000" dirty="0" err="1">
                <a:latin typeface="+mn-lt"/>
                <a:sym typeface="+mn-ea"/>
              </a:rPr>
              <a:t>Refsens</a:t>
            </a:r>
            <a:r>
              <a:rPr lang="en-US" altLang="zh-CN" sz="2000" dirty="0">
                <a:latin typeface="+mn-lt"/>
                <a:sym typeface="+mn-ea"/>
              </a:rPr>
              <a:t> test requirements in </a:t>
            </a:r>
            <a:r>
              <a:rPr lang="en-GB" altLang="zh-CN" sz="2000" dirty="0">
                <a:latin typeface="+mn-lt"/>
              </a:rPr>
              <a:t>Table </a:t>
            </a:r>
            <a:r>
              <a:rPr lang="en-US" altLang="zh-CN" sz="2000" dirty="0">
                <a:latin typeface="+mn-lt"/>
                <a:sym typeface="+mn-ea"/>
              </a:rPr>
              <a:t>7.3B.2.3.5-0 are only for PC3 EN-DC configurations. To make the test requirements more </a:t>
            </a:r>
            <a:r>
              <a:rPr lang="en-US" altLang="zh-CN" sz="2000" dirty="0" smtClean="0">
                <a:latin typeface="+mn-lt"/>
                <a:sym typeface="+mn-ea"/>
              </a:rPr>
              <a:t>clear on PC2 EN-DC configurations, </a:t>
            </a:r>
            <a:r>
              <a:rPr lang="en-US" altLang="zh-CN" sz="2000" dirty="0">
                <a:latin typeface="+mn-lt"/>
                <a:sym typeface="+mn-ea"/>
              </a:rPr>
              <a:t>it is suggested to create a new </a:t>
            </a:r>
            <a:r>
              <a:rPr lang="en-GB" altLang="zh-CN" sz="2000" dirty="0">
                <a:latin typeface="+mn-lt"/>
              </a:rPr>
              <a:t>Table 7.3B.2.3.5-0a to collect the test requirements for PC2 exception types, such as </a:t>
            </a:r>
            <a:r>
              <a:rPr lang="en-GB" altLang="zh-CN" sz="2000" dirty="0" smtClean="0">
                <a:latin typeface="+mn-lt"/>
              </a:rPr>
              <a:t>to collect the requirements in Table </a:t>
            </a:r>
            <a:r>
              <a:rPr lang="en-GB" altLang="zh-CN" sz="2000" dirty="0">
                <a:latin typeface="+mn-lt"/>
              </a:rPr>
              <a:t>7.3B.2.3.5-2a for PC2 harmonic mixing, Table 7.3B.2.3.5-3a for PC2 cross band isolation, and Table 7.3B.2.3.5-5 for PC2 dual uplink. </a:t>
            </a:r>
            <a:r>
              <a:rPr lang="en-GB" altLang="zh-CN" sz="2000" dirty="0" smtClean="0">
                <a:latin typeface="+mn-lt"/>
              </a:rPr>
              <a:t>An example of PC2 DC_2A_n41A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test requirements is given as below.</a:t>
            </a:r>
            <a:endParaRPr lang="en-US" altLang="zh-CN" sz="2000" dirty="0">
              <a:latin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959" y="5088817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</a:t>
            </a:r>
            <a:r>
              <a:rPr lang="en-US" altLang="zh-CN" sz="2000" b="1" dirty="0"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:  It is </a:t>
            </a:r>
            <a:r>
              <a:rPr lang="en-US" altLang="zh-CN" sz="2000" dirty="0">
                <a:latin typeface="+mn-lt"/>
                <a:sym typeface="+mn-ea"/>
              </a:rPr>
              <a:t>suggested to create a new </a:t>
            </a:r>
            <a:r>
              <a:rPr lang="en-GB" altLang="zh-CN" sz="2000" dirty="0">
                <a:latin typeface="+mn-lt"/>
              </a:rPr>
              <a:t>Table 7.3B.2.3.5-0a to collect the test requirements for PC2 exception types shown as an example as above.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339877"/>
              </p:ext>
            </p:extLst>
          </p:nvPr>
        </p:nvGraphicFramePr>
        <p:xfrm>
          <a:off x="2123440" y="3400538"/>
          <a:ext cx="837184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422400"/>
                <a:gridCol w="670560"/>
                <a:gridCol w="777581"/>
                <a:gridCol w="819542"/>
                <a:gridCol w="2982725"/>
                <a:gridCol w="169903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EN-DC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E-UTRA/NR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UL/DL CBW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REFSENS test requirement</a:t>
                      </a: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DC_2A_n41A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-95.7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	The symbol "REFSENS" in this table refers to the reference sensitivity values for single carrier specified in Table 7.3.5-1 of TS 36.521-1 [10] for 2 antenna port E-UTRA band, Table 7.3_1.5-1 of TS 36.521-1 [10] for 4 antenna port E-UTRA band, Table 7.3.2.5-1a and Table 7.3.2.5-1b of TS 38.521-1 [8] for 2 antenna port NR band, Table 7.3.2.5-2a and Table 7.3.2.5-2b of TS 38.521-1 [8] for 4 antenna port NR band, Table 7.3.2.5-2c and Table 7.3.2.5-2d of TS 38.521-1 [8] for PC2 UE on NR FDD bands.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22931" y="3018417"/>
            <a:ext cx="51473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Table 7.3B.2.3.5-0a: Reference sensitivity test requirement for PC2 EN-DC</a:t>
            </a:r>
            <a:endParaRPr kumimoji="0" lang="en-GB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24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8234</TotalTime>
  <Words>1523</Words>
  <Application>Microsoft Office PowerPoint</Application>
  <PresentationFormat>自定义</PresentationFormat>
  <Paragraphs>602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Unicode MS</vt:lpstr>
      <vt:lpstr>MS Mincho</vt:lpstr>
      <vt:lpstr>Yu Gothic</vt:lpstr>
      <vt:lpstr>等线</vt:lpstr>
      <vt:lpstr>宋体</vt:lpstr>
      <vt:lpstr>Arial</vt:lpstr>
      <vt:lpstr>Calibri</vt:lpstr>
      <vt:lpstr>Calibri Light</vt:lpstr>
      <vt:lpstr>Times New Roman</vt:lpstr>
      <vt:lpstr>Office 主题</vt:lpstr>
      <vt:lpstr>Further discussion on EN-DC Refsens test requirements handling</vt:lpstr>
      <vt:lpstr>Minimum requirements for EN-DC Refsens</vt:lpstr>
      <vt:lpstr>Test requirements for EN-DC Refsens</vt:lpstr>
      <vt:lpstr>Further considerations on test requirements for EN-DC Refsens (Ⅰ)</vt:lpstr>
      <vt:lpstr>Further considerations on test requirements for EN-DC Refsens (Ⅱ)</vt:lpstr>
      <vt:lpstr>Further considerations on test requirements for EN-DC Refsens (Ⅲ)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1367</cp:revision>
  <dcterms:created xsi:type="dcterms:W3CDTF">2018-09-20T03:53:00Z</dcterms:created>
  <dcterms:modified xsi:type="dcterms:W3CDTF">2025-02-18T15:21:12Z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