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0" r:id="rId6"/>
    <p:sldId id="297" r:id="rId7"/>
    <p:sldId id="298" r:id="rId8"/>
    <p:sldId id="291" r:id="rId9"/>
    <p:sldId id="294" r:id="rId10"/>
    <p:sldId id="300" r:id="rId11"/>
    <p:sldId id="302" r:id="rId12"/>
    <p:sldId id="301" r:id="rId13"/>
    <p:sldId id="295" r:id="rId14"/>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B1871C-46DA-4ECA-BFC5-1572A65BA116}" v="1" dt="2025-02-17T15:42:34.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03" y="31"/>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las Weiler" userId="15f39c7b-d9a9-4905-9221-26f26c51fae5" providerId="ADAL" clId="{1CB1871C-46DA-4ECA-BFC5-1572A65BA116}"/>
    <pc:docChg chg="undo custSel addSld delSld modSld sldOrd">
      <pc:chgData name="Niclas Weiler" userId="15f39c7b-d9a9-4905-9221-26f26c51fae5" providerId="ADAL" clId="{1CB1871C-46DA-4ECA-BFC5-1572A65BA116}" dt="2025-02-18T13:35:12.394" v="3467" actId="13926"/>
      <pc:docMkLst>
        <pc:docMk/>
      </pc:docMkLst>
      <pc:sldChg chg="modSp mod">
        <pc:chgData name="Niclas Weiler" userId="15f39c7b-d9a9-4905-9221-26f26c51fae5" providerId="ADAL" clId="{1CB1871C-46DA-4ECA-BFC5-1572A65BA116}" dt="2025-02-18T13:35:12.394" v="3467" actId="13926"/>
        <pc:sldMkLst>
          <pc:docMk/>
          <pc:sldMk cId="697815256" sldId="256"/>
        </pc:sldMkLst>
        <pc:spChg chg="mod">
          <ac:chgData name="Niclas Weiler" userId="15f39c7b-d9a9-4905-9221-26f26c51fae5" providerId="ADAL" clId="{1CB1871C-46DA-4ECA-BFC5-1572A65BA116}" dt="2025-02-18T13:35:12.394" v="3467" actId="13926"/>
          <ac:spMkLst>
            <pc:docMk/>
            <pc:sldMk cId="697815256" sldId="256"/>
            <ac:spMk id="10" creationId="{57F3AE33-4323-781C-CCBF-00BD3CF4EF00}"/>
          </ac:spMkLst>
        </pc:spChg>
      </pc:sldChg>
      <pc:sldChg chg="modSp del mod ord">
        <pc:chgData name="Niclas Weiler" userId="15f39c7b-d9a9-4905-9221-26f26c51fae5" providerId="ADAL" clId="{1CB1871C-46DA-4ECA-BFC5-1572A65BA116}" dt="2025-02-17T14:05:27.426" v="343" actId="2696"/>
        <pc:sldMkLst>
          <pc:docMk/>
          <pc:sldMk cId="2197608168" sldId="292"/>
        </pc:sldMkLst>
        <pc:spChg chg="mod">
          <ac:chgData name="Niclas Weiler" userId="15f39c7b-d9a9-4905-9221-26f26c51fae5" providerId="ADAL" clId="{1CB1871C-46DA-4ECA-BFC5-1572A65BA116}" dt="2025-02-17T14:04:55.592" v="342" actId="5793"/>
          <ac:spMkLst>
            <pc:docMk/>
            <pc:sldMk cId="2197608168" sldId="292"/>
            <ac:spMk id="4" creationId="{17996C5C-02BF-E986-30F9-7B309430C55E}"/>
          </ac:spMkLst>
        </pc:spChg>
        <pc:spChg chg="mod">
          <ac:chgData name="Niclas Weiler" userId="15f39c7b-d9a9-4905-9221-26f26c51fae5" providerId="ADAL" clId="{1CB1871C-46DA-4ECA-BFC5-1572A65BA116}" dt="2025-02-17T13:59:33.005" v="195" actId="20577"/>
          <ac:spMkLst>
            <pc:docMk/>
            <pc:sldMk cId="2197608168" sldId="292"/>
            <ac:spMk id="27" creationId="{10F778E8-905F-25E3-826F-8CFB329D406D}"/>
          </ac:spMkLst>
        </pc:spChg>
      </pc:sldChg>
      <pc:sldChg chg="modSp mod">
        <pc:chgData name="Niclas Weiler" userId="15f39c7b-d9a9-4905-9221-26f26c51fae5" providerId="ADAL" clId="{1CB1871C-46DA-4ECA-BFC5-1572A65BA116}" dt="2025-02-17T13:38:44.546" v="182" actId="20577"/>
        <pc:sldMkLst>
          <pc:docMk/>
          <pc:sldMk cId="1489420717" sldId="295"/>
        </pc:sldMkLst>
        <pc:spChg chg="mod">
          <ac:chgData name="Niclas Weiler" userId="15f39c7b-d9a9-4905-9221-26f26c51fae5" providerId="ADAL" clId="{1CB1871C-46DA-4ECA-BFC5-1572A65BA116}" dt="2025-02-17T13:38:44.546" v="182" actId="20577"/>
          <ac:spMkLst>
            <pc:docMk/>
            <pc:sldMk cId="1489420717" sldId="295"/>
            <ac:spMk id="3" creationId="{9B266F63-91AC-735E-9086-D1057EBD9290}"/>
          </ac:spMkLst>
        </pc:spChg>
      </pc:sldChg>
      <pc:sldChg chg="add del">
        <pc:chgData name="Niclas Weiler" userId="15f39c7b-d9a9-4905-9221-26f26c51fae5" providerId="ADAL" clId="{1CB1871C-46DA-4ECA-BFC5-1572A65BA116}" dt="2025-02-17T14:01:17.944" v="197" actId="2696"/>
        <pc:sldMkLst>
          <pc:docMk/>
          <pc:sldMk cId="888948054" sldId="299"/>
        </pc:sldMkLst>
      </pc:sldChg>
      <pc:sldChg chg="modSp add mod">
        <pc:chgData name="Niclas Weiler" userId="15f39c7b-d9a9-4905-9221-26f26c51fae5" providerId="ADAL" clId="{1CB1871C-46DA-4ECA-BFC5-1572A65BA116}" dt="2025-02-18T13:15:09.349" v="3427" actId="20577"/>
        <pc:sldMkLst>
          <pc:docMk/>
          <pc:sldMk cId="381644579" sldId="300"/>
        </pc:sldMkLst>
        <pc:spChg chg="mod">
          <ac:chgData name="Niclas Weiler" userId="15f39c7b-d9a9-4905-9221-26f26c51fae5" providerId="ADAL" clId="{1CB1871C-46DA-4ECA-BFC5-1572A65BA116}" dt="2025-02-18T13:15:09.349" v="3427" actId="20577"/>
          <ac:spMkLst>
            <pc:docMk/>
            <pc:sldMk cId="381644579" sldId="300"/>
            <ac:spMk id="4" creationId="{17996C5C-02BF-E986-30F9-7B309430C55E}"/>
          </ac:spMkLst>
        </pc:spChg>
        <pc:spChg chg="mod">
          <ac:chgData name="Niclas Weiler" userId="15f39c7b-d9a9-4905-9221-26f26c51fae5" providerId="ADAL" clId="{1CB1871C-46DA-4ECA-BFC5-1572A65BA116}" dt="2025-02-17T16:02:10.866" v="2266" actId="20577"/>
          <ac:spMkLst>
            <pc:docMk/>
            <pc:sldMk cId="381644579" sldId="300"/>
            <ac:spMk id="27" creationId="{10F778E8-905F-25E3-826F-8CFB329D406D}"/>
          </ac:spMkLst>
        </pc:spChg>
      </pc:sldChg>
      <pc:sldChg chg="modSp add mod">
        <pc:chgData name="Niclas Weiler" userId="15f39c7b-d9a9-4905-9221-26f26c51fae5" providerId="ADAL" clId="{1CB1871C-46DA-4ECA-BFC5-1572A65BA116}" dt="2025-02-18T13:33:44.216" v="3463" actId="20577"/>
        <pc:sldMkLst>
          <pc:docMk/>
          <pc:sldMk cId="1243778661" sldId="301"/>
        </pc:sldMkLst>
        <pc:spChg chg="mod">
          <ac:chgData name="Niclas Weiler" userId="15f39c7b-d9a9-4905-9221-26f26c51fae5" providerId="ADAL" clId="{1CB1871C-46DA-4ECA-BFC5-1572A65BA116}" dt="2025-02-18T13:33:44.216" v="3463" actId="20577"/>
          <ac:spMkLst>
            <pc:docMk/>
            <pc:sldMk cId="1243778661" sldId="301"/>
            <ac:spMk id="4" creationId="{17996C5C-02BF-E986-30F9-7B309430C55E}"/>
          </ac:spMkLst>
        </pc:spChg>
        <pc:spChg chg="mod">
          <ac:chgData name="Niclas Weiler" userId="15f39c7b-d9a9-4905-9221-26f26c51fae5" providerId="ADAL" clId="{1CB1871C-46DA-4ECA-BFC5-1572A65BA116}" dt="2025-02-17T15:27:02.556" v="1475" actId="20577"/>
          <ac:spMkLst>
            <pc:docMk/>
            <pc:sldMk cId="1243778661" sldId="301"/>
            <ac:spMk id="27" creationId="{10F778E8-905F-25E3-826F-8CFB329D406D}"/>
          </ac:spMkLst>
        </pc:spChg>
      </pc:sldChg>
      <pc:sldChg chg="modSp add mod">
        <pc:chgData name="Niclas Weiler" userId="15f39c7b-d9a9-4905-9221-26f26c51fae5" providerId="ADAL" clId="{1CB1871C-46DA-4ECA-BFC5-1572A65BA116}" dt="2025-02-18T13:30:30.407" v="3461" actId="20577"/>
        <pc:sldMkLst>
          <pc:docMk/>
          <pc:sldMk cId="2274474126" sldId="302"/>
        </pc:sldMkLst>
        <pc:spChg chg="mod">
          <ac:chgData name="Niclas Weiler" userId="15f39c7b-d9a9-4905-9221-26f26c51fae5" providerId="ADAL" clId="{1CB1871C-46DA-4ECA-BFC5-1572A65BA116}" dt="2025-02-18T13:30:30.407" v="3461" actId="20577"/>
          <ac:spMkLst>
            <pc:docMk/>
            <pc:sldMk cId="2274474126" sldId="302"/>
            <ac:spMk id="4" creationId="{17996C5C-02BF-E986-30F9-7B309430C55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A9F54B-359C-481A-9E60-37A634D5F3B2}"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6638F1C5-5308-478D-9045-34C4BA86FCC7}">
      <dgm:prSet/>
      <dgm:spPr/>
      <dgm:t>
        <a:bodyPr/>
        <a:lstStyle/>
        <a:p>
          <a:r>
            <a:rPr lang="en-GB" dirty="0"/>
            <a:t>C.2.2: Determination of test frequencies for asymmetric NR bands and symmetric uplink and downlink channel bandwidth combinations</a:t>
          </a:r>
          <a:r>
            <a:rPr lang="en-US" dirty="0"/>
            <a:t>.</a:t>
          </a:r>
        </a:p>
      </dgm:t>
    </dgm:pt>
    <dgm:pt modelId="{92B42B4F-23C0-4D3D-83D9-2079DBBEF1B8}" type="parTrans" cxnId="{7F32552B-E300-4840-9655-87E707A8D82F}">
      <dgm:prSet/>
      <dgm:spPr/>
      <dgm:t>
        <a:bodyPr/>
        <a:lstStyle/>
        <a:p>
          <a:endParaRPr lang="en-US"/>
        </a:p>
      </dgm:t>
    </dgm:pt>
    <dgm:pt modelId="{F566CF0F-862A-4BF5-8C3E-23516ACFB21A}" type="sibTrans" cxnId="{7F32552B-E300-4840-9655-87E707A8D82F}">
      <dgm:prSet/>
      <dgm:spPr/>
      <dgm:t>
        <a:bodyPr/>
        <a:lstStyle/>
        <a:p>
          <a:endParaRPr lang="en-US"/>
        </a:p>
      </dgm:t>
    </dgm:pt>
    <dgm:pt modelId="{813AD461-A793-48D2-9B86-422A0161BE5C}">
      <dgm:prSet/>
      <dgm:spPr/>
      <dgm:t>
        <a:bodyPr/>
        <a:lstStyle/>
        <a:p>
          <a:r>
            <a:rPr lang="en-GB" dirty="0"/>
            <a:t>C.2.3: Determination of test frequencies for asymmetric uplink and downlink channel bandwidth combinations</a:t>
          </a:r>
          <a:r>
            <a:rPr lang="en-US" dirty="0"/>
            <a:t>.</a:t>
          </a:r>
        </a:p>
      </dgm:t>
    </dgm:pt>
    <dgm:pt modelId="{4811CE02-A033-4CB7-9A4B-ECE3270C094F}" type="parTrans" cxnId="{FCB4A77A-F9FD-442B-AD78-859782C86815}">
      <dgm:prSet/>
      <dgm:spPr/>
      <dgm:t>
        <a:bodyPr/>
        <a:lstStyle/>
        <a:p>
          <a:endParaRPr lang="en-US"/>
        </a:p>
      </dgm:t>
    </dgm:pt>
    <dgm:pt modelId="{EF44493B-791B-4555-A15B-B55ACFA62B81}" type="sibTrans" cxnId="{FCB4A77A-F9FD-442B-AD78-859782C86815}">
      <dgm:prSet/>
      <dgm:spPr/>
      <dgm:t>
        <a:bodyPr/>
        <a:lstStyle/>
        <a:p>
          <a:endParaRPr lang="en-US"/>
        </a:p>
      </dgm:t>
    </dgm:pt>
    <dgm:pt modelId="{2CA2B529-6CDF-43E0-8F1B-D976689ECA22}">
      <dgm:prSet/>
      <dgm:spPr/>
      <dgm:t>
        <a:bodyPr/>
        <a:lstStyle/>
        <a:p>
          <a:r>
            <a:rPr lang="en-US" dirty="0"/>
            <a:t>C.2.1.1: </a:t>
          </a:r>
          <a:r>
            <a:rPr lang="en-GB" dirty="0"/>
            <a:t>Determination of test frequencies for Low-, Mid- and High-Range, </a:t>
          </a:r>
          <a:r>
            <a:rPr lang="en-US" dirty="0"/>
            <a:t>for UL </a:t>
          </a:r>
          <a:r>
            <a:rPr lang="en-US" dirty="0" err="1"/>
            <a:t>testfrequencies</a:t>
          </a:r>
          <a:r>
            <a:rPr lang="en-US" dirty="0"/>
            <a:t> (FDD Bands)</a:t>
          </a:r>
        </a:p>
      </dgm:t>
    </dgm:pt>
    <dgm:pt modelId="{42C40B75-3B5B-41DE-884D-984E40E60C3D}" type="sibTrans" cxnId="{D70B0BCF-B2F6-42C3-9D2E-C8A2209208EB}">
      <dgm:prSet/>
      <dgm:spPr/>
      <dgm:t>
        <a:bodyPr/>
        <a:lstStyle/>
        <a:p>
          <a:endParaRPr lang="en-US"/>
        </a:p>
      </dgm:t>
    </dgm:pt>
    <dgm:pt modelId="{D8DFD778-D86F-4C61-BA1B-7B90B45168F0}" type="parTrans" cxnId="{D70B0BCF-B2F6-42C3-9D2E-C8A2209208EB}">
      <dgm:prSet/>
      <dgm:spPr/>
      <dgm:t>
        <a:bodyPr/>
        <a:lstStyle/>
        <a:p>
          <a:endParaRPr lang="en-US"/>
        </a:p>
      </dgm:t>
    </dgm:pt>
    <dgm:pt modelId="{75437BB5-159F-4E5E-AFD7-4A8259852B86}" type="pres">
      <dgm:prSet presAssocID="{6BA9F54B-359C-481A-9E60-37A634D5F3B2}" presName="linear" presStyleCnt="0">
        <dgm:presLayoutVars>
          <dgm:animLvl val="lvl"/>
          <dgm:resizeHandles val="exact"/>
        </dgm:presLayoutVars>
      </dgm:prSet>
      <dgm:spPr/>
    </dgm:pt>
    <dgm:pt modelId="{B8C70928-43AA-44DD-8D4C-A8182E035E92}" type="pres">
      <dgm:prSet presAssocID="{2CA2B529-6CDF-43E0-8F1B-D976689ECA22}" presName="parentText" presStyleLbl="node1" presStyleIdx="0" presStyleCnt="3">
        <dgm:presLayoutVars>
          <dgm:chMax val="0"/>
          <dgm:bulletEnabled val="1"/>
        </dgm:presLayoutVars>
      </dgm:prSet>
      <dgm:spPr/>
    </dgm:pt>
    <dgm:pt modelId="{5D84D22F-2AF7-4E03-9CBB-8BD926853F8C}" type="pres">
      <dgm:prSet presAssocID="{42C40B75-3B5B-41DE-884D-984E40E60C3D}" presName="spacer" presStyleCnt="0"/>
      <dgm:spPr/>
    </dgm:pt>
    <dgm:pt modelId="{2A7FBFCC-A8E4-4702-A090-517C923B2AD8}" type="pres">
      <dgm:prSet presAssocID="{6638F1C5-5308-478D-9045-34C4BA86FCC7}" presName="parentText" presStyleLbl="node1" presStyleIdx="1" presStyleCnt="3">
        <dgm:presLayoutVars>
          <dgm:chMax val="0"/>
          <dgm:bulletEnabled val="1"/>
        </dgm:presLayoutVars>
      </dgm:prSet>
      <dgm:spPr/>
    </dgm:pt>
    <dgm:pt modelId="{E0E7D169-F214-4570-BEC1-13D4BDB27C63}" type="pres">
      <dgm:prSet presAssocID="{F566CF0F-862A-4BF5-8C3E-23516ACFB21A}" presName="spacer" presStyleCnt="0"/>
      <dgm:spPr/>
    </dgm:pt>
    <dgm:pt modelId="{AE9BF616-72FC-40C9-9DB7-35711B2D391B}" type="pres">
      <dgm:prSet presAssocID="{813AD461-A793-48D2-9B86-422A0161BE5C}" presName="parentText" presStyleLbl="node1" presStyleIdx="2" presStyleCnt="3">
        <dgm:presLayoutVars>
          <dgm:chMax val="0"/>
          <dgm:bulletEnabled val="1"/>
        </dgm:presLayoutVars>
      </dgm:prSet>
      <dgm:spPr/>
    </dgm:pt>
  </dgm:ptLst>
  <dgm:cxnLst>
    <dgm:cxn modelId="{7F32552B-E300-4840-9655-87E707A8D82F}" srcId="{6BA9F54B-359C-481A-9E60-37A634D5F3B2}" destId="{6638F1C5-5308-478D-9045-34C4BA86FCC7}" srcOrd="1" destOrd="0" parTransId="{92B42B4F-23C0-4D3D-83D9-2079DBBEF1B8}" sibTransId="{F566CF0F-862A-4BF5-8C3E-23516ACFB21A}"/>
    <dgm:cxn modelId="{FA78B635-C208-4EF7-83BA-59C944A6EE79}" type="presOf" srcId="{813AD461-A793-48D2-9B86-422A0161BE5C}" destId="{AE9BF616-72FC-40C9-9DB7-35711B2D391B}" srcOrd="0" destOrd="0" presId="urn:microsoft.com/office/officeart/2005/8/layout/vList2"/>
    <dgm:cxn modelId="{FCB4A77A-F9FD-442B-AD78-859782C86815}" srcId="{6BA9F54B-359C-481A-9E60-37A634D5F3B2}" destId="{813AD461-A793-48D2-9B86-422A0161BE5C}" srcOrd="2" destOrd="0" parTransId="{4811CE02-A033-4CB7-9A4B-ECE3270C094F}" sibTransId="{EF44493B-791B-4555-A15B-B55ACFA62B81}"/>
    <dgm:cxn modelId="{B0FAB5A4-446D-4272-B211-BFA51B656A1A}" type="presOf" srcId="{6BA9F54B-359C-481A-9E60-37A634D5F3B2}" destId="{75437BB5-159F-4E5E-AFD7-4A8259852B86}" srcOrd="0" destOrd="0" presId="urn:microsoft.com/office/officeart/2005/8/layout/vList2"/>
    <dgm:cxn modelId="{D70B0BCF-B2F6-42C3-9D2E-C8A2209208EB}" srcId="{6BA9F54B-359C-481A-9E60-37A634D5F3B2}" destId="{2CA2B529-6CDF-43E0-8F1B-D976689ECA22}" srcOrd="0" destOrd="0" parTransId="{D8DFD778-D86F-4C61-BA1B-7B90B45168F0}" sibTransId="{42C40B75-3B5B-41DE-884D-984E40E60C3D}"/>
    <dgm:cxn modelId="{2F7397DE-0F5A-4C81-9D67-9CA793917830}" type="presOf" srcId="{6638F1C5-5308-478D-9045-34C4BA86FCC7}" destId="{2A7FBFCC-A8E4-4702-A090-517C923B2AD8}" srcOrd="0" destOrd="0" presId="urn:microsoft.com/office/officeart/2005/8/layout/vList2"/>
    <dgm:cxn modelId="{FCDC7DF0-F8BB-4C12-A138-C27F1A3BEC4B}" type="presOf" srcId="{2CA2B529-6CDF-43E0-8F1B-D976689ECA22}" destId="{B8C70928-43AA-44DD-8D4C-A8182E035E92}" srcOrd="0" destOrd="0" presId="urn:microsoft.com/office/officeart/2005/8/layout/vList2"/>
    <dgm:cxn modelId="{CBB64032-D7D5-4957-ADA7-FEA4321FC0C5}" type="presParOf" srcId="{75437BB5-159F-4E5E-AFD7-4A8259852B86}" destId="{B8C70928-43AA-44DD-8D4C-A8182E035E92}" srcOrd="0" destOrd="0" presId="urn:microsoft.com/office/officeart/2005/8/layout/vList2"/>
    <dgm:cxn modelId="{716471BC-7578-4447-9D7B-BC9FB317E4CD}" type="presParOf" srcId="{75437BB5-159F-4E5E-AFD7-4A8259852B86}" destId="{5D84D22F-2AF7-4E03-9CBB-8BD926853F8C}" srcOrd="1" destOrd="0" presId="urn:microsoft.com/office/officeart/2005/8/layout/vList2"/>
    <dgm:cxn modelId="{B8BEDEC8-72F5-4B27-98DF-C81F3F63319B}" type="presParOf" srcId="{75437BB5-159F-4E5E-AFD7-4A8259852B86}" destId="{2A7FBFCC-A8E4-4702-A090-517C923B2AD8}" srcOrd="2" destOrd="0" presId="urn:microsoft.com/office/officeart/2005/8/layout/vList2"/>
    <dgm:cxn modelId="{8FC49A40-AB52-43C2-B094-EB9ECCF5DBD3}" type="presParOf" srcId="{75437BB5-159F-4E5E-AFD7-4A8259852B86}" destId="{E0E7D169-F214-4570-BEC1-13D4BDB27C63}" srcOrd="3" destOrd="0" presId="urn:microsoft.com/office/officeart/2005/8/layout/vList2"/>
    <dgm:cxn modelId="{4FA9DBE9-30FC-436B-A484-815502DFC08A}" type="presParOf" srcId="{75437BB5-159F-4E5E-AFD7-4A8259852B86}" destId="{AE9BF616-72FC-40C9-9DB7-35711B2D391B}"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A9F54B-359C-481A-9E60-37A634D5F3B2}"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2CA2B529-6CDF-43E0-8F1B-D976689ECA22}">
      <dgm:prSet/>
      <dgm:spPr/>
      <dgm:t>
        <a:bodyPr/>
        <a:lstStyle/>
        <a:p>
          <a:r>
            <a:rPr lang="en-US" dirty="0"/>
            <a:t>38.101-1, table 5.3.5-1</a:t>
          </a:r>
        </a:p>
      </dgm:t>
    </dgm:pt>
    <dgm:pt modelId="{42C40B75-3B5B-41DE-884D-984E40E60C3D}" type="sibTrans" cxnId="{D70B0BCF-B2F6-42C3-9D2E-C8A2209208EB}">
      <dgm:prSet/>
      <dgm:spPr/>
      <dgm:t>
        <a:bodyPr/>
        <a:lstStyle/>
        <a:p>
          <a:endParaRPr lang="en-US"/>
        </a:p>
      </dgm:t>
    </dgm:pt>
    <dgm:pt modelId="{D8DFD778-D86F-4C61-BA1B-7B90B45168F0}" type="parTrans" cxnId="{D70B0BCF-B2F6-42C3-9D2E-C8A2209208EB}">
      <dgm:prSet/>
      <dgm:spPr/>
      <dgm:t>
        <a:bodyPr/>
        <a:lstStyle/>
        <a:p>
          <a:endParaRPr lang="en-US"/>
        </a:p>
      </dgm:t>
    </dgm:pt>
    <dgm:pt modelId="{75437BB5-159F-4E5E-AFD7-4A8259852B86}" type="pres">
      <dgm:prSet presAssocID="{6BA9F54B-359C-481A-9E60-37A634D5F3B2}" presName="linear" presStyleCnt="0">
        <dgm:presLayoutVars>
          <dgm:animLvl val="lvl"/>
          <dgm:resizeHandles val="exact"/>
        </dgm:presLayoutVars>
      </dgm:prSet>
      <dgm:spPr/>
    </dgm:pt>
    <dgm:pt modelId="{B8C70928-43AA-44DD-8D4C-A8182E035E92}" type="pres">
      <dgm:prSet presAssocID="{2CA2B529-6CDF-43E0-8F1B-D976689ECA22}" presName="parentText" presStyleLbl="node1" presStyleIdx="0" presStyleCnt="1" custScaleY="35090">
        <dgm:presLayoutVars>
          <dgm:chMax val="0"/>
          <dgm:bulletEnabled val="1"/>
        </dgm:presLayoutVars>
      </dgm:prSet>
      <dgm:spPr/>
    </dgm:pt>
  </dgm:ptLst>
  <dgm:cxnLst>
    <dgm:cxn modelId="{B0FAB5A4-446D-4272-B211-BFA51B656A1A}" type="presOf" srcId="{6BA9F54B-359C-481A-9E60-37A634D5F3B2}" destId="{75437BB5-159F-4E5E-AFD7-4A8259852B86}" srcOrd="0" destOrd="0" presId="urn:microsoft.com/office/officeart/2005/8/layout/vList2"/>
    <dgm:cxn modelId="{D70B0BCF-B2F6-42C3-9D2E-C8A2209208EB}" srcId="{6BA9F54B-359C-481A-9E60-37A634D5F3B2}" destId="{2CA2B529-6CDF-43E0-8F1B-D976689ECA22}" srcOrd="0" destOrd="0" parTransId="{D8DFD778-D86F-4C61-BA1B-7B90B45168F0}" sibTransId="{42C40B75-3B5B-41DE-884D-984E40E60C3D}"/>
    <dgm:cxn modelId="{FCDC7DF0-F8BB-4C12-A138-C27F1A3BEC4B}" type="presOf" srcId="{2CA2B529-6CDF-43E0-8F1B-D976689ECA22}" destId="{B8C70928-43AA-44DD-8D4C-A8182E035E92}" srcOrd="0" destOrd="0" presId="urn:microsoft.com/office/officeart/2005/8/layout/vList2"/>
    <dgm:cxn modelId="{CBB64032-D7D5-4957-ADA7-FEA4321FC0C5}" type="presParOf" srcId="{75437BB5-159F-4E5E-AFD7-4A8259852B86}" destId="{B8C70928-43AA-44DD-8D4C-A8182E035E9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B392CB-55C1-4F80-9AAF-42C41536D892}"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DD937842-8512-4CA3-8F02-7D50ED30A29F}">
      <dgm:prSet/>
      <dgm:spPr/>
      <dgm:t>
        <a:bodyPr/>
        <a:lstStyle/>
        <a:p>
          <a:r>
            <a:rPr lang="en-GB" dirty="0"/>
            <a:t>C.3: Determination of SSB and CORESET#0</a:t>
          </a:r>
          <a:endParaRPr lang="en-US" dirty="0"/>
        </a:p>
      </dgm:t>
    </dgm:pt>
    <dgm:pt modelId="{298C242F-054A-4825-AE23-8F16DFE24EB0}" type="parTrans" cxnId="{A58D4165-EB44-496C-B5F6-B45C15AFBD9E}">
      <dgm:prSet/>
      <dgm:spPr/>
      <dgm:t>
        <a:bodyPr/>
        <a:lstStyle/>
        <a:p>
          <a:endParaRPr lang="en-US"/>
        </a:p>
      </dgm:t>
    </dgm:pt>
    <dgm:pt modelId="{D6CBCDB4-4F68-470B-9D56-37854220E36C}" type="sibTrans" cxnId="{A58D4165-EB44-496C-B5F6-B45C15AFBD9E}">
      <dgm:prSet/>
      <dgm:spPr/>
      <dgm:t>
        <a:bodyPr/>
        <a:lstStyle/>
        <a:p>
          <a:endParaRPr lang="en-US"/>
        </a:p>
      </dgm:t>
    </dgm:pt>
    <dgm:pt modelId="{7E6B0AC9-8A15-4FBD-8716-11A894B2089D}">
      <dgm:prSet/>
      <dgm:spPr/>
      <dgm:t>
        <a:bodyPr/>
        <a:lstStyle/>
        <a:p>
          <a:r>
            <a:rPr lang="en-GB" dirty="0"/>
            <a:t>C.2.1.1: Determination of test frequencies for Low-, Mid- and High-Range,</a:t>
          </a:r>
          <a:r>
            <a:rPr lang="en-US" dirty="0"/>
            <a:t> (FR1, FR2, FDD, TDD).</a:t>
          </a:r>
        </a:p>
      </dgm:t>
    </dgm:pt>
    <dgm:pt modelId="{B9571620-1557-4440-8A36-63108C78896E}" type="parTrans" cxnId="{4AEC027F-7EA6-467C-BBE6-33FDF247060B}">
      <dgm:prSet/>
      <dgm:spPr/>
      <dgm:t>
        <a:bodyPr/>
        <a:lstStyle/>
        <a:p>
          <a:endParaRPr lang="en-US"/>
        </a:p>
      </dgm:t>
    </dgm:pt>
    <dgm:pt modelId="{CF4DF82C-62F2-43FE-9274-B9E725D425F5}" type="sibTrans" cxnId="{4AEC027F-7EA6-467C-BBE6-33FDF247060B}">
      <dgm:prSet/>
      <dgm:spPr/>
      <dgm:t>
        <a:bodyPr/>
        <a:lstStyle/>
        <a:p>
          <a:endParaRPr lang="en-US"/>
        </a:p>
      </dgm:t>
    </dgm:pt>
    <dgm:pt modelId="{07BA802C-ACC4-49E0-803B-91A6DBC9DBA6}">
      <dgm:prSet/>
      <dgm:spPr/>
      <dgm:t>
        <a:bodyPr/>
        <a:lstStyle/>
        <a:p>
          <a:r>
            <a:rPr lang="en-GB" dirty="0"/>
            <a:t>C.2.4.2.2: Determination of test frequencies for Low-, Mid- and High-Range, for </a:t>
          </a:r>
          <a:r>
            <a:rPr lang="en-GB" b="1" u="sng" dirty="0"/>
            <a:t>NR Intra-band Contiguous CA</a:t>
          </a:r>
          <a:r>
            <a:rPr lang="en-GB" dirty="0"/>
            <a:t>, FR1 and FR2, for 2 carriers only.</a:t>
          </a:r>
          <a:endParaRPr lang="en-US" dirty="0"/>
        </a:p>
      </dgm:t>
    </dgm:pt>
    <dgm:pt modelId="{466817F0-DCAC-4EF7-8E24-DF0D84DBEB92}" type="parTrans" cxnId="{8B200751-6B90-4B17-8EFD-B9691A30765F}">
      <dgm:prSet/>
      <dgm:spPr/>
      <dgm:t>
        <a:bodyPr/>
        <a:lstStyle/>
        <a:p>
          <a:endParaRPr lang="en-US"/>
        </a:p>
      </dgm:t>
    </dgm:pt>
    <dgm:pt modelId="{B5900578-DE48-4A32-ACB9-84C991266E65}" type="sibTrans" cxnId="{8B200751-6B90-4B17-8EFD-B9691A30765F}">
      <dgm:prSet/>
      <dgm:spPr/>
      <dgm:t>
        <a:bodyPr/>
        <a:lstStyle/>
        <a:p>
          <a:endParaRPr lang="en-US"/>
        </a:p>
      </dgm:t>
    </dgm:pt>
    <dgm:pt modelId="{253F67B4-86EA-44B6-B8B0-66D475003DD5}">
      <dgm:prSet/>
      <dgm:spPr/>
      <dgm:t>
        <a:bodyPr/>
        <a:lstStyle/>
        <a:p>
          <a:r>
            <a:rPr lang="en-GB" dirty="0"/>
            <a:t>C.2.4.3: Determination of test frequencies for </a:t>
          </a:r>
          <a:r>
            <a:rPr lang="en-GB" b="1" u="sng" dirty="0"/>
            <a:t>NR Intra-band Non-Contiguous CA </a:t>
          </a:r>
          <a:r>
            <a:rPr lang="en-GB" dirty="0"/>
            <a:t>, only FR1, only 2 carriers.</a:t>
          </a:r>
          <a:endParaRPr lang="en-US" dirty="0"/>
        </a:p>
      </dgm:t>
    </dgm:pt>
    <dgm:pt modelId="{D42E204C-8FEE-4502-9B02-6BBAD2047B7E}" type="parTrans" cxnId="{061BAFB9-A98D-4B71-BB14-95D56B164349}">
      <dgm:prSet/>
      <dgm:spPr/>
      <dgm:t>
        <a:bodyPr/>
        <a:lstStyle/>
        <a:p>
          <a:endParaRPr lang="en-US"/>
        </a:p>
      </dgm:t>
    </dgm:pt>
    <dgm:pt modelId="{4EC2381E-2A78-4322-960B-F3654B66464D}" type="sibTrans" cxnId="{061BAFB9-A98D-4B71-BB14-95D56B164349}">
      <dgm:prSet/>
      <dgm:spPr/>
      <dgm:t>
        <a:bodyPr/>
        <a:lstStyle/>
        <a:p>
          <a:endParaRPr lang="en-US"/>
        </a:p>
      </dgm:t>
    </dgm:pt>
    <dgm:pt modelId="{3EAF5E8B-5BE5-448D-B97C-204C085D355F}">
      <dgm:prSet/>
      <dgm:spPr/>
      <dgm:t>
        <a:bodyPr/>
        <a:lstStyle/>
        <a:p>
          <a:r>
            <a:rPr lang="en-GB" dirty="0"/>
            <a:t>C.2.2: Determination of test frequencies for asymmetric NR bands and symmetric uplink and downlink channel bandwidth combinations</a:t>
          </a:r>
          <a:r>
            <a:rPr lang="en-US" dirty="0"/>
            <a:t>.</a:t>
          </a:r>
        </a:p>
      </dgm:t>
    </dgm:pt>
    <dgm:pt modelId="{EAE27649-1CDF-481C-8665-720DE2B03E0B}" type="parTrans" cxnId="{1017A9BD-B99B-4708-9EA4-8822D1468B29}">
      <dgm:prSet/>
      <dgm:spPr/>
      <dgm:t>
        <a:bodyPr/>
        <a:lstStyle/>
        <a:p>
          <a:endParaRPr lang="en-SE"/>
        </a:p>
      </dgm:t>
    </dgm:pt>
    <dgm:pt modelId="{18DFBE18-95A8-450D-A024-E6A4C4B3106E}" type="sibTrans" cxnId="{1017A9BD-B99B-4708-9EA4-8822D1468B29}">
      <dgm:prSet/>
      <dgm:spPr/>
      <dgm:t>
        <a:bodyPr/>
        <a:lstStyle/>
        <a:p>
          <a:endParaRPr lang="en-SE"/>
        </a:p>
      </dgm:t>
    </dgm:pt>
    <dgm:pt modelId="{42B2DD63-75AA-43D1-83FB-D132873897B0}">
      <dgm:prSet/>
      <dgm:spPr/>
      <dgm:t>
        <a:bodyPr/>
        <a:lstStyle/>
        <a:p>
          <a:r>
            <a:rPr lang="en-GB" dirty="0"/>
            <a:t>C.2.3: Determination of test frequencies for asymmetric uplink and downlink channel bandwidth combinations</a:t>
          </a:r>
          <a:r>
            <a:rPr lang="en-US" dirty="0"/>
            <a:t>.</a:t>
          </a:r>
        </a:p>
      </dgm:t>
    </dgm:pt>
    <dgm:pt modelId="{54149B4E-5B1D-4C76-B379-D07CA7C1590E}" type="parTrans" cxnId="{784BB4FE-0262-485C-A1CC-294C2FC015BC}">
      <dgm:prSet/>
      <dgm:spPr/>
      <dgm:t>
        <a:bodyPr/>
        <a:lstStyle/>
        <a:p>
          <a:endParaRPr lang="en-SE"/>
        </a:p>
      </dgm:t>
    </dgm:pt>
    <dgm:pt modelId="{90F98C0B-FC50-4A0D-8F3D-9542714646B2}" type="sibTrans" cxnId="{784BB4FE-0262-485C-A1CC-294C2FC015BC}">
      <dgm:prSet/>
      <dgm:spPr/>
      <dgm:t>
        <a:bodyPr/>
        <a:lstStyle/>
        <a:p>
          <a:endParaRPr lang="en-SE"/>
        </a:p>
      </dgm:t>
    </dgm:pt>
    <dgm:pt modelId="{DA4805C1-A313-4DB4-81B1-71EC77F341CA}" type="pres">
      <dgm:prSet presAssocID="{D5B392CB-55C1-4F80-9AAF-42C41536D892}" presName="linear" presStyleCnt="0">
        <dgm:presLayoutVars>
          <dgm:animLvl val="lvl"/>
          <dgm:resizeHandles val="exact"/>
        </dgm:presLayoutVars>
      </dgm:prSet>
      <dgm:spPr/>
    </dgm:pt>
    <dgm:pt modelId="{92AEA5C5-009E-4939-8CE3-94C7F382F6E5}" type="pres">
      <dgm:prSet presAssocID="{DD937842-8512-4CA3-8F02-7D50ED30A29F}" presName="parentText" presStyleLbl="node1" presStyleIdx="0" presStyleCnt="6">
        <dgm:presLayoutVars>
          <dgm:chMax val="0"/>
          <dgm:bulletEnabled val="1"/>
        </dgm:presLayoutVars>
      </dgm:prSet>
      <dgm:spPr/>
    </dgm:pt>
    <dgm:pt modelId="{533794D1-11A4-493C-891B-28636951024E}" type="pres">
      <dgm:prSet presAssocID="{D6CBCDB4-4F68-470B-9D56-37854220E36C}" presName="spacer" presStyleCnt="0"/>
      <dgm:spPr/>
    </dgm:pt>
    <dgm:pt modelId="{C1FA4326-161C-40F7-9C0C-D0812478A57C}" type="pres">
      <dgm:prSet presAssocID="{7E6B0AC9-8A15-4FBD-8716-11A894B2089D}" presName="parentText" presStyleLbl="node1" presStyleIdx="1" presStyleCnt="6">
        <dgm:presLayoutVars>
          <dgm:chMax val="0"/>
          <dgm:bulletEnabled val="1"/>
        </dgm:presLayoutVars>
      </dgm:prSet>
      <dgm:spPr/>
    </dgm:pt>
    <dgm:pt modelId="{D8C50AE2-F2B8-4728-ADCC-48220CBED954}" type="pres">
      <dgm:prSet presAssocID="{CF4DF82C-62F2-43FE-9274-B9E725D425F5}" presName="spacer" presStyleCnt="0"/>
      <dgm:spPr/>
    </dgm:pt>
    <dgm:pt modelId="{B4BBBE77-5515-44F1-8FB2-4AC45214FD4A}" type="pres">
      <dgm:prSet presAssocID="{3EAF5E8B-5BE5-448D-B97C-204C085D355F}" presName="parentText" presStyleLbl="node1" presStyleIdx="2" presStyleCnt="6">
        <dgm:presLayoutVars>
          <dgm:chMax val="0"/>
          <dgm:bulletEnabled val="1"/>
        </dgm:presLayoutVars>
      </dgm:prSet>
      <dgm:spPr/>
    </dgm:pt>
    <dgm:pt modelId="{A4CD84EA-B20E-4227-AD3D-15A9F467DE81}" type="pres">
      <dgm:prSet presAssocID="{18DFBE18-95A8-450D-A024-E6A4C4B3106E}" presName="spacer" presStyleCnt="0"/>
      <dgm:spPr/>
    </dgm:pt>
    <dgm:pt modelId="{E48AE166-526E-4154-BC27-0C5A5D5C1951}" type="pres">
      <dgm:prSet presAssocID="{42B2DD63-75AA-43D1-83FB-D132873897B0}" presName="parentText" presStyleLbl="node1" presStyleIdx="3" presStyleCnt="6">
        <dgm:presLayoutVars>
          <dgm:chMax val="0"/>
          <dgm:bulletEnabled val="1"/>
        </dgm:presLayoutVars>
      </dgm:prSet>
      <dgm:spPr/>
    </dgm:pt>
    <dgm:pt modelId="{04FB8993-0414-4349-B173-E58C3CD8A3B2}" type="pres">
      <dgm:prSet presAssocID="{90F98C0B-FC50-4A0D-8F3D-9542714646B2}" presName="spacer" presStyleCnt="0"/>
      <dgm:spPr/>
    </dgm:pt>
    <dgm:pt modelId="{059D0395-EE46-4176-88B6-CEC08A0CCA62}" type="pres">
      <dgm:prSet presAssocID="{07BA802C-ACC4-49E0-803B-91A6DBC9DBA6}" presName="parentText" presStyleLbl="node1" presStyleIdx="4" presStyleCnt="6">
        <dgm:presLayoutVars>
          <dgm:chMax val="0"/>
          <dgm:bulletEnabled val="1"/>
        </dgm:presLayoutVars>
      </dgm:prSet>
      <dgm:spPr/>
    </dgm:pt>
    <dgm:pt modelId="{A598F51F-FF27-40AD-8639-F6BD084E9DE8}" type="pres">
      <dgm:prSet presAssocID="{B5900578-DE48-4A32-ACB9-84C991266E65}" presName="spacer" presStyleCnt="0"/>
      <dgm:spPr/>
    </dgm:pt>
    <dgm:pt modelId="{1E1F5F24-FC9F-4B94-BB9F-52C3E0956B17}" type="pres">
      <dgm:prSet presAssocID="{253F67B4-86EA-44B6-B8B0-66D475003DD5}" presName="parentText" presStyleLbl="node1" presStyleIdx="5" presStyleCnt="6">
        <dgm:presLayoutVars>
          <dgm:chMax val="0"/>
          <dgm:bulletEnabled val="1"/>
        </dgm:presLayoutVars>
      </dgm:prSet>
      <dgm:spPr/>
    </dgm:pt>
  </dgm:ptLst>
  <dgm:cxnLst>
    <dgm:cxn modelId="{D6F50A05-1E95-4A54-AF72-C574112A4173}" type="presOf" srcId="{7E6B0AC9-8A15-4FBD-8716-11A894B2089D}" destId="{C1FA4326-161C-40F7-9C0C-D0812478A57C}" srcOrd="0" destOrd="0" presId="urn:microsoft.com/office/officeart/2005/8/layout/vList2"/>
    <dgm:cxn modelId="{4D847F26-24D7-4747-BED1-89B052F74E9A}" type="presOf" srcId="{07BA802C-ACC4-49E0-803B-91A6DBC9DBA6}" destId="{059D0395-EE46-4176-88B6-CEC08A0CCA62}" srcOrd="0" destOrd="0" presId="urn:microsoft.com/office/officeart/2005/8/layout/vList2"/>
    <dgm:cxn modelId="{A58D4165-EB44-496C-B5F6-B45C15AFBD9E}" srcId="{D5B392CB-55C1-4F80-9AAF-42C41536D892}" destId="{DD937842-8512-4CA3-8F02-7D50ED30A29F}" srcOrd="0" destOrd="0" parTransId="{298C242F-054A-4825-AE23-8F16DFE24EB0}" sibTransId="{D6CBCDB4-4F68-470B-9D56-37854220E36C}"/>
    <dgm:cxn modelId="{8B200751-6B90-4B17-8EFD-B9691A30765F}" srcId="{D5B392CB-55C1-4F80-9AAF-42C41536D892}" destId="{07BA802C-ACC4-49E0-803B-91A6DBC9DBA6}" srcOrd="4" destOrd="0" parTransId="{466817F0-DCAC-4EF7-8E24-DF0D84DBEB92}" sibTransId="{B5900578-DE48-4A32-ACB9-84C991266E65}"/>
    <dgm:cxn modelId="{0B92247D-9EA8-4C7C-9620-421E99B6EFC6}" type="presOf" srcId="{DD937842-8512-4CA3-8F02-7D50ED30A29F}" destId="{92AEA5C5-009E-4939-8CE3-94C7F382F6E5}" srcOrd="0" destOrd="0" presId="urn:microsoft.com/office/officeart/2005/8/layout/vList2"/>
    <dgm:cxn modelId="{4AEC027F-7EA6-467C-BBE6-33FDF247060B}" srcId="{D5B392CB-55C1-4F80-9AAF-42C41536D892}" destId="{7E6B0AC9-8A15-4FBD-8716-11A894B2089D}" srcOrd="1" destOrd="0" parTransId="{B9571620-1557-4440-8A36-63108C78896E}" sibTransId="{CF4DF82C-62F2-43FE-9274-B9E725D425F5}"/>
    <dgm:cxn modelId="{737FD7A0-A7C4-4B1C-BC7D-528CA9278A35}" type="presOf" srcId="{253F67B4-86EA-44B6-B8B0-66D475003DD5}" destId="{1E1F5F24-FC9F-4B94-BB9F-52C3E0956B17}" srcOrd="0" destOrd="0" presId="urn:microsoft.com/office/officeart/2005/8/layout/vList2"/>
    <dgm:cxn modelId="{085CB1B4-4458-4FC6-8C6A-C2750960D8AE}" type="presOf" srcId="{3EAF5E8B-5BE5-448D-B97C-204C085D355F}" destId="{B4BBBE77-5515-44F1-8FB2-4AC45214FD4A}" srcOrd="0" destOrd="0" presId="urn:microsoft.com/office/officeart/2005/8/layout/vList2"/>
    <dgm:cxn modelId="{061BAFB9-A98D-4B71-BB14-95D56B164349}" srcId="{D5B392CB-55C1-4F80-9AAF-42C41536D892}" destId="{253F67B4-86EA-44B6-B8B0-66D475003DD5}" srcOrd="5" destOrd="0" parTransId="{D42E204C-8FEE-4502-9B02-6BBAD2047B7E}" sibTransId="{4EC2381E-2A78-4322-960B-F3654B66464D}"/>
    <dgm:cxn modelId="{1017A9BD-B99B-4708-9EA4-8822D1468B29}" srcId="{D5B392CB-55C1-4F80-9AAF-42C41536D892}" destId="{3EAF5E8B-5BE5-448D-B97C-204C085D355F}" srcOrd="2" destOrd="0" parTransId="{EAE27649-1CDF-481C-8665-720DE2B03E0B}" sibTransId="{18DFBE18-95A8-450D-A024-E6A4C4B3106E}"/>
    <dgm:cxn modelId="{62C371D6-E71A-4295-9ECA-8994DDB418A8}" type="presOf" srcId="{D5B392CB-55C1-4F80-9AAF-42C41536D892}" destId="{DA4805C1-A313-4DB4-81B1-71EC77F341CA}" srcOrd="0" destOrd="0" presId="urn:microsoft.com/office/officeart/2005/8/layout/vList2"/>
    <dgm:cxn modelId="{B7E053FE-CF89-4E22-A510-78D2BB28DF88}" type="presOf" srcId="{42B2DD63-75AA-43D1-83FB-D132873897B0}" destId="{E48AE166-526E-4154-BC27-0C5A5D5C1951}" srcOrd="0" destOrd="0" presId="urn:microsoft.com/office/officeart/2005/8/layout/vList2"/>
    <dgm:cxn modelId="{784BB4FE-0262-485C-A1CC-294C2FC015BC}" srcId="{D5B392CB-55C1-4F80-9AAF-42C41536D892}" destId="{42B2DD63-75AA-43D1-83FB-D132873897B0}" srcOrd="3" destOrd="0" parTransId="{54149B4E-5B1D-4C76-B379-D07CA7C1590E}" sibTransId="{90F98C0B-FC50-4A0D-8F3D-9542714646B2}"/>
    <dgm:cxn modelId="{0C97D95B-81DE-4F52-8048-50BD0EA6C440}" type="presParOf" srcId="{DA4805C1-A313-4DB4-81B1-71EC77F341CA}" destId="{92AEA5C5-009E-4939-8CE3-94C7F382F6E5}" srcOrd="0" destOrd="0" presId="urn:microsoft.com/office/officeart/2005/8/layout/vList2"/>
    <dgm:cxn modelId="{D176827D-A864-4D59-B326-54E6D6FC34A3}" type="presParOf" srcId="{DA4805C1-A313-4DB4-81B1-71EC77F341CA}" destId="{533794D1-11A4-493C-891B-28636951024E}" srcOrd="1" destOrd="0" presId="urn:microsoft.com/office/officeart/2005/8/layout/vList2"/>
    <dgm:cxn modelId="{BB9A1F2B-940C-4151-A693-C4BAAB9F321B}" type="presParOf" srcId="{DA4805C1-A313-4DB4-81B1-71EC77F341CA}" destId="{C1FA4326-161C-40F7-9C0C-D0812478A57C}" srcOrd="2" destOrd="0" presId="urn:microsoft.com/office/officeart/2005/8/layout/vList2"/>
    <dgm:cxn modelId="{CD9DBD5C-6DC5-4F4B-8936-F41424D5A54D}" type="presParOf" srcId="{DA4805C1-A313-4DB4-81B1-71EC77F341CA}" destId="{D8C50AE2-F2B8-4728-ADCC-48220CBED954}" srcOrd="3" destOrd="0" presId="urn:microsoft.com/office/officeart/2005/8/layout/vList2"/>
    <dgm:cxn modelId="{150B60C8-C72B-4F58-B478-2DA7F540BB79}" type="presParOf" srcId="{DA4805C1-A313-4DB4-81B1-71EC77F341CA}" destId="{B4BBBE77-5515-44F1-8FB2-4AC45214FD4A}" srcOrd="4" destOrd="0" presId="urn:microsoft.com/office/officeart/2005/8/layout/vList2"/>
    <dgm:cxn modelId="{5C757A9C-6B91-407D-A92F-03C3E5070C2F}" type="presParOf" srcId="{DA4805C1-A313-4DB4-81B1-71EC77F341CA}" destId="{A4CD84EA-B20E-4227-AD3D-15A9F467DE81}" srcOrd="5" destOrd="0" presId="urn:microsoft.com/office/officeart/2005/8/layout/vList2"/>
    <dgm:cxn modelId="{10E519AC-C00B-4325-9E9B-0691581E9F53}" type="presParOf" srcId="{DA4805C1-A313-4DB4-81B1-71EC77F341CA}" destId="{E48AE166-526E-4154-BC27-0C5A5D5C1951}" srcOrd="6" destOrd="0" presId="urn:microsoft.com/office/officeart/2005/8/layout/vList2"/>
    <dgm:cxn modelId="{D18D56E2-E337-464B-B001-9E44534CDA8B}" type="presParOf" srcId="{DA4805C1-A313-4DB4-81B1-71EC77F341CA}" destId="{04FB8993-0414-4349-B173-E58C3CD8A3B2}" srcOrd="7" destOrd="0" presId="urn:microsoft.com/office/officeart/2005/8/layout/vList2"/>
    <dgm:cxn modelId="{E1C1079E-D0EC-41D4-B9B8-654B4BFFF136}" type="presParOf" srcId="{DA4805C1-A313-4DB4-81B1-71EC77F341CA}" destId="{059D0395-EE46-4176-88B6-CEC08A0CCA62}" srcOrd="8" destOrd="0" presId="urn:microsoft.com/office/officeart/2005/8/layout/vList2"/>
    <dgm:cxn modelId="{EC77A1E1-883C-467B-8F24-A05898BDA8C4}" type="presParOf" srcId="{DA4805C1-A313-4DB4-81B1-71EC77F341CA}" destId="{A598F51F-FF27-40AD-8639-F6BD084E9DE8}" srcOrd="9" destOrd="0" presId="urn:microsoft.com/office/officeart/2005/8/layout/vList2"/>
    <dgm:cxn modelId="{DDBF490E-3086-4F25-8582-C4931B37E0F0}" type="presParOf" srcId="{DA4805C1-A313-4DB4-81B1-71EC77F341CA}" destId="{1E1F5F24-FC9F-4B94-BB9F-52C3E0956B1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BA9F54B-359C-481A-9E60-37A634D5F3B2}"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10E58F96-0B08-4EDD-A2DA-06F438784145}">
      <dgm:prSet/>
      <dgm:spPr/>
      <dgm:t>
        <a:bodyPr/>
        <a:lstStyle/>
        <a:p>
          <a:r>
            <a:rPr lang="en-US" dirty="0"/>
            <a:t>C.2.1.2: </a:t>
          </a:r>
          <a:r>
            <a:rPr lang="en-GB" dirty="0"/>
            <a:t>Determination test frequencies for Mid-Low and Mid-High-Range for signalling tests.</a:t>
          </a:r>
          <a:endParaRPr lang="en-US" dirty="0"/>
        </a:p>
      </dgm:t>
    </dgm:pt>
    <dgm:pt modelId="{E86CF14B-8AA4-49EC-A26F-8D13EDE674F1}" type="parTrans" cxnId="{B7AE9BA9-2E3D-44F8-A1FB-B4EA63EF1195}">
      <dgm:prSet/>
      <dgm:spPr/>
      <dgm:t>
        <a:bodyPr/>
        <a:lstStyle/>
        <a:p>
          <a:endParaRPr lang="en-US"/>
        </a:p>
      </dgm:t>
    </dgm:pt>
    <dgm:pt modelId="{4737E90C-F95E-4142-8C76-74D698CEB49E}" type="sibTrans" cxnId="{B7AE9BA9-2E3D-44F8-A1FB-B4EA63EF1195}">
      <dgm:prSet/>
      <dgm:spPr/>
      <dgm:t>
        <a:bodyPr/>
        <a:lstStyle/>
        <a:p>
          <a:endParaRPr lang="en-US"/>
        </a:p>
      </dgm:t>
    </dgm:pt>
    <dgm:pt modelId="{BFCD087C-7FBE-4851-AEB7-D1D1C73DA36C}">
      <dgm:prSet/>
      <dgm:spPr/>
      <dgm:t>
        <a:bodyPr/>
        <a:lstStyle/>
        <a:p>
          <a:r>
            <a:rPr lang="en-US"/>
            <a:t>C.2.4.2A: </a:t>
          </a:r>
          <a:r>
            <a:rPr lang="en-GB"/>
            <a:t>Determination of test frequencies for FR1 NR Intra-band Contiguous CA without UL CA for bands with uplink bandwidth less than downlink bandwidth</a:t>
          </a:r>
          <a:r>
            <a:rPr lang="en-US"/>
            <a:t>.</a:t>
          </a:r>
        </a:p>
      </dgm:t>
    </dgm:pt>
    <dgm:pt modelId="{09A52414-5D27-4B9E-986B-FDA7C5F9D031}" type="parTrans" cxnId="{734280E4-0B38-4A6B-902F-E184C9438C60}">
      <dgm:prSet/>
      <dgm:spPr/>
      <dgm:t>
        <a:bodyPr/>
        <a:lstStyle/>
        <a:p>
          <a:endParaRPr lang="en-US"/>
        </a:p>
      </dgm:t>
    </dgm:pt>
    <dgm:pt modelId="{79ED3AF7-7793-4026-AF24-76262144E21F}" type="sibTrans" cxnId="{734280E4-0B38-4A6B-902F-E184C9438C60}">
      <dgm:prSet/>
      <dgm:spPr/>
      <dgm:t>
        <a:bodyPr/>
        <a:lstStyle/>
        <a:p>
          <a:endParaRPr lang="en-US"/>
        </a:p>
      </dgm:t>
    </dgm:pt>
    <dgm:pt modelId="{4F31925B-9AC4-4B83-B393-F7C0BC57C5F6}">
      <dgm:prSet/>
      <dgm:spPr/>
      <dgm:t>
        <a:bodyPr/>
        <a:lstStyle/>
        <a:p>
          <a:r>
            <a:rPr lang="en-US"/>
            <a:t>C.2.5: Frequency determination for supplemental uplink.</a:t>
          </a:r>
        </a:p>
      </dgm:t>
    </dgm:pt>
    <dgm:pt modelId="{9992DBD6-04CA-493D-8BE8-43B565978446}" type="parTrans" cxnId="{EA87E8AC-37DB-44E7-AC6A-1A65765DC62F}">
      <dgm:prSet/>
      <dgm:spPr/>
      <dgm:t>
        <a:bodyPr/>
        <a:lstStyle/>
        <a:p>
          <a:endParaRPr lang="en-US"/>
        </a:p>
      </dgm:t>
    </dgm:pt>
    <dgm:pt modelId="{56A0472F-4EAF-4429-950B-1E4A2135CA52}" type="sibTrans" cxnId="{EA87E8AC-37DB-44E7-AC6A-1A65765DC62F}">
      <dgm:prSet/>
      <dgm:spPr/>
      <dgm:t>
        <a:bodyPr/>
        <a:lstStyle/>
        <a:p>
          <a:endParaRPr lang="en-US"/>
        </a:p>
      </dgm:t>
    </dgm:pt>
    <dgm:pt modelId="{D2F013B4-58F7-4EAC-BAE3-3F7EFDBBC633}">
      <dgm:prSet/>
      <dgm:spPr/>
      <dgm:t>
        <a:bodyPr/>
        <a:lstStyle/>
        <a:p>
          <a:r>
            <a:rPr lang="en-US"/>
            <a:t>C.2.6: Frequency determination for EN-DC configurations.</a:t>
          </a:r>
        </a:p>
      </dgm:t>
    </dgm:pt>
    <dgm:pt modelId="{308B8238-8346-4C73-88A2-BAB4956F5BD4}" type="parTrans" cxnId="{4D3C520E-17A5-4F0D-A582-C4572A469649}">
      <dgm:prSet/>
      <dgm:spPr/>
      <dgm:t>
        <a:bodyPr/>
        <a:lstStyle/>
        <a:p>
          <a:endParaRPr lang="en-US"/>
        </a:p>
      </dgm:t>
    </dgm:pt>
    <dgm:pt modelId="{4046616F-830F-432F-A792-BEC9F5C20988}" type="sibTrans" cxnId="{4D3C520E-17A5-4F0D-A582-C4572A469649}">
      <dgm:prSet/>
      <dgm:spPr/>
      <dgm:t>
        <a:bodyPr/>
        <a:lstStyle/>
        <a:p>
          <a:endParaRPr lang="en-US"/>
        </a:p>
      </dgm:t>
    </dgm:pt>
    <dgm:pt modelId="{3AB4B995-99CF-41A4-AA37-55E39DC61406}">
      <dgm:prSet/>
      <dgm:spPr/>
      <dgm:t>
        <a:bodyPr/>
        <a:lstStyle/>
        <a:p>
          <a:r>
            <a:rPr lang="en-GB"/>
            <a:t>C.4: Determination of SSB and CORESET#0 for RRM testing with SSB SCS 120 kHz and 240 kHz</a:t>
          </a:r>
          <a:r>
            <a:rPr lang="en-US"/>
            <a:t>.</a:t>
          </a:r>
        </a:p>
      </dgm:t>
    </dgm:pt>
    <dgm:pt modelId="{CB043304-36EB-4BA2-AC2B-0194CE8B9E3F}" type="parTrans" cxnId="{EE3F12EC-D33E-4CF1-BA59-E098D5E8AED2}">
      <dgm:prSet/>
      <dgm:spPr/>
      <dgm:t>
        <a:bodyPr/>
        <a:lstStyle/>
        <a:p>
          <a:endParaRPr lang="en-US"/>
        </a:p>
      </dgm:t>
    </dgm:pt>
    <dgm:pt modelId="{13AD92E7-06C5-484E-8A11-F53605F2FA05}" type="sibTrans" cxnId="{EE3F12EC-D33E-4CF1-BA59-E098D5E8AED2}">
      <dgm:prSet/>
      <dgm:spPr/>
      <dgm:t>
        <a:bodyPr/>
        <a:lstStyle/>
        <a:p>
          <a:endParaRPr lang="en-US"/>
        </a:p>
      </dgm:t>
    </dgm:pt>
    <dgm:pt modelId="{75437BB5-159F-4E5E-AFD7-4A8259852B86}" type="pres">
      <dgm:prSet presAssocID="{6BA9F54B-359C-481A-9E60-37A634D5F3B2}" presName="linear" presStyleCnt="0">
        <dgm:presLayoutVars>
          <dgm:animLvl val="lvl"/>
          <dgm:resizeHandles val="exact"/>
        </dgm:presLayoutVars>
      </dgm:prSet>
      <dgm:spPr/>
    </dgm:pt>
    <dgm:pt modelId="{3571815B-9842-4B8D-8CDE-57E456DC8F2F}" type="pres">
      <dgm:prSet presAssocID="{10E58F96-0B08-4EDD-A2DA-06F438784145}" presName="parentText" presStyleLbl="node1" presStyleIdx="0" presStyleCnt="5">
        <dgm:presLayoutVars>
          <dgm:chMax val="0"/>
          <dgm:bulletEnabled val="1"/>
        </dgm:presLayoutVars>
      </dgm:prSet>
      <dgm:spPr/>
    </dgm:pt>
    <dgm:pt modelId="{C45279FB-1C77-46B5-A875-5C72F51667F3}" type="pres">
      <dgm:prSet presAssocID="{4737E90C-F95E-4142-8C76-74D698CEB49E}" presName="spacer" presStyleCnt="0"/>
      <dgm:spPr/>
    </dgm:pt>
    <dgm:pt modelId="{AEBF2D8E-E3B0-4211-A631-8DDF555DF438}" type="pres">
      <dgm:prSet presAssocID="{BFCD087C-7FBE-4851-AEB7-D1D1C73DA36C}" presName="parentText" presStyleLbl="node1" presStyleIdx="1" presStyleCnt="5">
        <dgm:presLayoutVars>
          <dgm:chMax val="0"/>
          <dgm:bulletEnabled val="1"/>
        </dgm:presLayoutVars>
      </dgm:prSet>
      <dgm:spPr/>
    </dgm:pt>
    <dgm:pt modelId="{94E054CA-0CFB-49D5-AA75-449D4D7FC830}" type="pres">
      <dgm:prSet presAssocID="{79ED3AF7-7793-4026-AF24-76262144E21F}" presName="spacer" presStyleCnt="0"/>
      <dgm:spPr/>
    </dgm:pt>
    <dgm:pt modelId="{50A25E4C-DC15-4AE1-AA85-ECC3EEBA3763}" type="pres">
      <dgm:prSet presAssocID="{4F31925B-9AC4-4B83-B393-F7C0BC57C5F6}" presName="parentText" presStyleLbl="node1" presStyleIdx="2" presStyleCnt="5">
        <dgm:presLayoutVars>
          <dgm:chMax val="0"/>
          <dgm:bulletEnabled val="1"/>
        </dgm:presLayoutVars>
      </dgm:prSet>
      <dgm:spPr/>
    </dgm:pt>
    <dgm:pt modelId="{0E15BBA1-E2A6-4B9E-8389-292F03A46B3F}" type="pres">
      <dgm:prSet presAssocID="{56A0472F-4EAF-4429-950B-1E4A2135CA52}" presName="spacer" presStyleCnt="0"/>
      <dgm:spPr/>
    </dgm:pt>
    <dgm:pt modelId="{E14F6B9E-7CD7-41A1-97C4-BB98639481FC}" type="pres">
      <dgm:prSet presAssocID="{D2F013B4-58F7-4EAC-BAE3-3F7EFDBBC633}" presName="parentText" presStyleLbl="node1" presStyleIdx="3" presStyleCnt="5">
        <dgm:presLayoutVars>
          <dgm:chMax val="0"/>
          <dgm:bulletEnabled val="1"/>
        </dgm:presLayoutVars>
      </dgm:prSet>
      <dgm:spPr/>
    </dgm:pt>
    <dgm:pt modelId="{5B0EF147-3554-4756-8C5C-178526B7B280}" type="pres">
      <dgm:prSet presAssocID="{4046616F-830F-432F-A792-BEC9F5C20988}" presName="spacer" presStyleCnt="0"/>
      <dgm:spPr/>
    </dgm:pt>
    <dgm:pt modelId="{E609E7A4-A8D0-4D67-AE9D-E36323C31B2E}" type="pres">
      <dgm:prSet presAssocID="{3AB4B995-99CF-41A4-AA37-55E39DC61406}" presName="parentText" presStyleLbl="node1" presStyleIdx="4" presStyleCnt="5">
        <dgm:presLayoutVars>
          <dgm:chMax val="0"/>
          <dgm:bulletEnabled val="1"/>
        </dgm:presLayoutVars>
      </dgm:prSet>
      <dgm:spPr/>
    </dgm:pt>
  </dgm:ptLst>
  <dgm:cxnLst>
    <dgm:cxn modelId="{7F7D9607-4B57-4DB4-98D1-F683FC386D3D}" type="presOf" srcId="{4F31925B-9AC4-4B83-B393-F7C0BC57C5F6}" destId="{50A25E4C-DC15-4AE1-AA85-ECC3EEBA3763}" srcOrd="0" destOrd="0" presId="urn:microsoft.com/office/officeart/2005/8/layout/vList2"/>
    <dgm:cxn modelId="{4D3C520E-17A5-4F0D-A582-C4572A469649}" srcId="{6BA9F54B-359C-481A-9E60-37A634D5F3B2}" destId="{D2F013B4-58F7-4EAC-BAE3-3F7EFDBBC633}" srcOrd="3" destOrd="0" parTransId="{308B8238-8346-4C73-88A2-BAB4956F5BD4}" sibTransId="{4046616F-830F-432F-A792-BEC9F5C20988}"/>
    <dgm:cxn modelId="{CE6B4722-45E8-43B5-A485-6FBDBEB6391C}" type="presOf" srcId="{3AB4B995-99CF-41A4-AA37-55E39DC61406}" destId="{E609E7A4-A8D0-4D67-AE9D-E36323C31B2E}" srcOrd="0" destOrd="0" presId="urn:microsoft.com/office/officeart/2005/8/layout/vList2"/>
    <dgm:cxn modelId="{0297B03E-A661-4B17-9F23-E1EC60934DB9}" type="presOf" srcId="{10E58F96-0B08-4EDD-A2DA-06F438784145}" destId="{3571815B-9842-4B8D-8CDE-57E456DC8F2F}" srcOrd="0" destOrd="0" presId="urn:microsoft.com/office/officeart/2005/8/layout/vList2"/>
    <dgm:cxn modelId="{B0FAB5A4-446D-4272-B211-BFA51B656A1A}" type="presOf" srcId="{6BA9F54B-359C-481A-9E60-37A634D5F3B2}" destId="{75437BB5-159F-4E5E-AFD7-4A8259852B86}" srcOrd="0" destOrd="0" presId="urn:microsoft.com/office/officeart/2005/8/layout/vList2"/>
    <dgm:cxn modelId="{B7AE9BA9-2E3D-44F8-A1FB-B4EA63EF1195}" srcId="{6BA9F54B-359C-481A-9E60-37A634D5F3B2}" destId="{10E58F96-0B08-4EDD-A2DA-06F438784145}" srcOrd="0" destOrd="0" parTransId="{E86CF14B-8AA4-49EC-A26F-8D13EDE674F1}" sibTransId="{4737E90C-F95E-4142-8C76-74D698CEB49E}"/>
    <dgm:cxn modelId="{EA87E8AC-37DB-44E7-AC6A-1A65765DC62F}" srcId="{6BA9F54B-359C-481A-9E60-37A634D5F3B2}" destId="{4F31925B-9AC4-4B83-B393-F7C0BC57C5F6}" srcOrd="2" destOrd="0" parTransId="{9992DBD6-04CA-493D-8BE8-43B565978446}" sibTransId="{56A0472F-4EAF-4429-950B-1E4A2135CA52}"/>
    <dgm:cxn modelId="{45A5E3BB-F205-424A-8D1B-9F8591F579C5}" type="presOf" srcId="{D2F013B4-58F7-4EAC-BAE3-3F7EFDBBC633}" destId="{E14F6B9E-7CD7-41A1-97C4-BB98639481FC}" srcOrd="0" destOrd="0" presId="urn:microsoft.com/office/officeart/2005/8/layout/vList2"/>
    <dgm:cxn modelId="{695635D6-5AC9-4844-88FD-EE7EAB13137A}" type="presOf" srcId="{BFCD087C-7FBE-4851-AEB7-D1D1C73DA36C}" destId="{AEBF2D8E-E3B0-4211-A631-8DDF555DF438}" srcOrd="0" destOrd="0" presId="urn:microsoft.com/office/officeart/2005/8/layout/vList2"/>
    <dgm:cxn modelId="{734280E4-0B38-4A6B-902F-E184C9438C60}" srcId="{6BA9F54B-359C-481A-9E60-37A634D5F3B2}" destId="{BFCD087C-7FBE-4851-AEB7-D1D1C73DA36C}" srcOrd="1" destOrd="0" parTransId="{09A52414-5D27-4B9E-986B-FDA7C5F9D031}" sibTransId="{79ED3AF7-7793-4026-AF24-76262144E21F}"/>
    <dgm:cxn modelId="{EE3F12EC-D33E-4CF1-BA59-E098D5E8AED2}" srcId="{6BA9F54B-359C-481A-9E60-37A634D5F3B2}" destId="{3AB4B995-99CF-41A4-AA37-55E39DC61406}" srcOrd="4" destOrd="0" parTransId="{CB043304-36EB-4BA2-AC2B-0194CE8B9E3F}" sibTransId="{13AD92E7-06C5-484E-8A11-F53605F2FA05}"/>
    <dgm:cxn modelId="{81560D2B-84C2-4DDC-80ED-978DFE873619}" type="presParOf" srcId="{75437BB5-159F-4E5E-AFD7-4A8259852B86}" destId="{3571815B-9842-4B8D-8CDE-57E456DC8F2F}" srcOrd="0" destOrd="0" presId="urn:microsoft.com/office/officeart/2005/8/layout/vList2"/>
    <dgm:cxn modelId="{B82462EA-598D-497F-8F04-9EC6868E87C0}" type="presParOf" srcId="{75437BB5-159F-4E5E-AFD7-4A8259852B86}" destId="{C45279FB-1C77-46B5-A875-5C72F51667F3}" srcOrd="1" destOrd="0" presId="urn:microsoft.com/office/officeart/2005/8/layout/vList2"/>
    <dgm:cxn modelId="{C103B5BB-5178-4832-BCE7-54A8146F39E4}" type="presParOf" srcId="{75437BB5-159F-4E5E-AFD7-4A8259852B86}" destId="{AEBF2D8E-E3B0-4211-A631-8DDF555DF438}" srcOrd="2" destOrd="0" presId="urn:microsoft.com/office/officeart/2005/8/layout/vList2"/>
    <dgm:cxn modelId="{F3D09BE6-F5DA-4A55-A492-065880D09BE5}" type="presParOf" srcId="{75437BB5-159F-4E5E-AFD7-4A8259852B86}" destId="{94E054CA-0CFB-49D5-AA75-449D4D7FC830}" srcOrd="3" destOrd="0" presId="urn:microsoft.com/office/officeart/2005/8/layout/vList2"/>
    <dgm:cxn modelId="{13852658-C33D-4C38-99EF-653F13900454}" type="presParOf" srcId="{75437BB5-159F-4E5E-AFD7-4A8259852B86}" destId="{50A25E4C-DC15-4AE1-AA85-ECC3EEBA3763}" srcOrd="4" destOrd="0" presId="urn:microsoft.com/office/officeart/2005/8/layout/vList2"/>
    <dgm:cxn modelId="{257DF459-F240-4331-8469-8A76A4E39472}" type="presParOf" srcId="{75437BB5-159F-4E5E-AFD7-4A8259852B86}" destId="{0E15BBA1-E2A6-4B9E-8389-292F03A46B3F}" srcOrd="5" destOrd="0" presId="urn:microsoft.com/office/officeart/2005/8/layout/vList2"/>
    <dgm:cxn modelId="{8B13DA54-93BD-4600-A450-7504E381E47C}" type="presParOf" srcId="{75437BB5-159F-4E5E-AFD7-4A8259852B86}" destId="{E14F6B9E-7CD7-41A1-97C4-BB98639481FC}" srcOrd="6" destOrd="0" presId="urn:microsoft.com/office/officeart/2005/8/layout/vList2"/>
    <dgm:cxn modelId="{BC1223C4-F84B-44A5-90E3-E9FEFC95B425}" type="presParOf" srcId="{75437BB5-159F-4E5E-AFD7-4A8259852B86}" destId="{5B0EF147-3554-4756-8C5C-178526B7B280}" srcOrd="7" destOrd="0" presId="urn:microsoft.com/office/officeart/2005/8/layout/vList2"/>
    <dgm:cxn modelId="{418D1B77-181E-46DD-BF4A-65022FCCFADB}" type="presParOf" srcId="{75437BB5-159F-4E5E-AFD7-4A8259852B86}" destId="{E609E7A4-A8D0-4D67-AE9D-E36323C31B2E}"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C70928-43AA-44DD-8D4C-A8182E035E92}">
      <dsp:nvSpPr>
        <dsp:cNvPr id="0" name=""/>
        <dsp:cNvSpPr/>
      </dsp:nvSpPr>
      <dsp:spPr>
        <a:xfrm>
          <a:off x="0" y="548580"/>
          <a:ext cx="6900512" cy="14297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C.2.1.1: </a:t>
          </a:r>
          <a:r>
            <a:rPr lang="en-GB" sz="2600" kern="1200" dirty="0"/>
            <a:t>Determination of test frequencies for Low-, Mid- and High-Range, </a:t>
          </a:r>
          <a:r>
            <a:rPr lang="en-US" sz="2600" kern="1200" dirty="0"/>
            <a:t>for UL </a:t>
          </a:r>
          <a:r>
            <a:rPr lang="en-US" sz="2600" kern="1200" dirty="0" err="1"/>
            <a:t>testfrequencies</a:t>
          </a:r>
          <a:r>
            <a:rPr lang="en-US" sz="2600" kern="1200" dirty="0"/>
            <a:t> (FDD Bands)</a:t>
          </a:r>
        </a:p>
      </dsp:txBody>
      <dsp:txXfrm>
        <a:off x="69794" y="618374"/>
        <a:ext cx="6760924" cy="1290152"/>
      </dsp:txXfrm>
    </dsp:sp>
    <dsp:sp modelId="{2A7FBFCC-A8E4-4702-A090-517C923B2AD8}">
      <dsp:nvSpPr>
        <dsp:cNvPr id="0" name=""/>
        <dsp:cNvSpPr/>
      </dsp:nvSpPr>
      <dsp:spPr>
        <a:xfrm>
          <a:off x="0" y="2053200"/>
          <a:ext cx="6900512" cy="142974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GB" sz="2600" kern="1200" dirty="0"/>
            <a:t>C.2.2: Determination of test frequencies for asymmetric NR bands and symmetric uplink and downlink channel bandwidth combinations</a:t>
          </a:r>
          <a:r>
            <a:rPr lang="en-US" sz="2600" kern="1200" dirty="0"/>
            <a:t>.</a:t>
          </a:r>
        </a:p>
      </dsp:txBody>
      <dsp:txXfrm>
        <a:off x="69794" y="2122994"/>
        <a:ext cx="6760924" cy="1290152"/>
      </dsp:txXfrm>
    </dsp:sp>
    <dsp:sp modelId="{AE9BF616-72FC-40C9-9DB7-35711B2D391B}">
      <dsp:nvSpPr>
        <dsp:cNvPr id="0" name=""/>
        <dsp:cNvSpPr/>
      </dsp:nvSpPr>
      <dsp:spPr>
        <a:xfrm>
          <a:off x="0" y="3557820"/>
          <a:ext cx="6900512" cy="142974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GB" sz="2600" kern="1200" dirty="0"/>
            <a:t>C.2.3: Determination of test frequencies for asymmetric uplink and downlink channel bandwidth combinations</a:t>
          </a:r>
          <a:r>
            <a:rPr lang="en-US" sz="2600" kern="1200" dirty="0"/>
            <a:t>.</a:t>
          </a:r>
        </a:p>
      </dsp:txBody>
      <dsp:txXfrm>
        <a:off x="69794" y="3627614"/>
        <a:ext cx="6760924" cy="12901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C70928-43AA-44DD-8D4C-A8182E035E92}">
      <dsp:nvSpPr>
        <dsp:cNvPr id="0" name=""/>
        <dsp:cNvSpPr/>
      </dsp:nvSpPr>
      <dsp:spPr>
        <a:xfrm>
          <a:off x="0" y="2321388"/>
          <a:ext cx="6900512" cy="89336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dirty="0"/>
            <a:t>38.101-1, table 5.3.5-1</a:t>
          </a:r>
        </a:p>
      </dsp:txBody>
      <dsp:txXfrm>
        <a:off x="43610" y="2364998"/>
        <a:ext cx="6813292" cy="8061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AEA5C5-009E-4939-8CE3-94C7F382F6E5}">
      <dsp:nvSpPr>
        <dsp:cNvPr id="0" name=""/>
        <dsp:cNvSpPr/>
      </dsp:nvSpPr>
      <dsp:spPr>
        <a:xfrm>
          <a:off x="0" y="619687"/>
          <a:ext cx="6900512" cy="67532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C.3: Determination of SSB and CORESET#0</a:t>
          </a:r>
          <a:endParaRPr lang="en-US" sz="1700" kern="1200" dirty="0"/>
        </a:p>
      </dsp:txBody>
      <dsp:txXfrm>
        <a:off x="32967" y="652654"/>
        <a:ext cx="6834578" cy="609393"/>
      </dsp:txXfrm>
    </dsp:sp>
    <dsp:sp modelId="{C1FA4326-161C-40F7-9C0C-D0812478A57C}">
      <dsp:nvSpPr>
        <dsp:cNvPr id="0" name=""/>
        <dsp:cNvSpPr/>
      </dsp:nvSpPr>
      <dsp:spPr>
        <a:xfrm>
          <a:off x="0" y="1343975"/>
          <a:ext cx="6900512" cy="675327"/>
        </a:xfrm>
        <a:prstGeom prst="roundRect">
          <a:avLst/>
        </a:prstGeom>
        <a:solidFill>
          <a:schemeClr val="accent2">
            <a:hueOff val="-291073"/>
            <a:satOff val="-16786"/>
            <a:lumOff val="1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C.2.1.1: Determination of test frequencies for Low-, Mid- and High-Range,</a:t>
          </a:r>
          <a:r>
            <a:rPr lang="en-US" sz="1700" kern="1200" dirty="0"/>
            <a:t> (FR1, FR2, FDD, TDD).</a:t>
          </a:r>
        </a:p>
      </dsp:txBody>
      <dsp:txXfrm>
        <a:off x="32967" y="1376942"/>
        <a:ext cx="6834578" cy="609393"/>
      </dsp:txXfrm>
    </dsp:sp>
    <dsp:sp modelId="{B4BBBE77-5515-44F1-8FB2-4AC45214FD4A}">
      <dsp:nvSpPr>
        <dsp:cNvPr id="0" name=""/>
        <dsp:cNvSpPr/>
      </dsp:nvSpPr>
      <dsp:spPr>
        <a:xfrm>
          <a:off x="0" y="2068262"/>
          <a:ext cx="6900512" cy="675327"/>
        </a:xfrm>
        <a:prstGeom prst="roundRect">
          <a:avLst/>
        </a:prstGeom>
        <a:solidFill>
          <a:schemeClr val="accent2">
            <a:hueOff val="-582145"/>
            <a:satOff val="-33571"/>
            <a:lumOff val="34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C.2.2: Determination of test frequencies for asymmetric NR bands and symmetric uplink and downlink channel bandwidth combinations</a:t>
          </a:r>
          <a:r>
            <a:rPr lang="en-US" sz="1700" kern="1200" dirty="0"/>
            <a:t>.</a:t>
          </a:r>
        </a:p>
      </dsp:txBody>
      <dsp:txXfrm>
        <a:off x="32967" y="2101229"/>
        <a:ext cx="6834578" cy="609393"/>
      </dsp:txXfrm>
    </dsp:sp>
    <dsp:sp modelId="{E48AE166-526E-4154-BC27-0C5A5D5C1951}">
      <dsp:nvSpPr>
        <dsp:cNvPr id="0" name=""/>
        <dsp:cNvSpPr/>
      </dsp:nvSpPr>
      <dsp:spPr>
        <a:xfrm>
          <a:off x="0" y="2792550"/>
          <a:ext cx="6900512" cy="675327"/>
        </a:xfrm>
        <a:prstGeom prst="roundRect">
          <a:avLst/>
        </a:prstGeom>
        <a:solidFill>
          <a:schemeClr val="accent2">
            <a:hueOff val="-873218"/>
            <a:satOff val="-50357"/>
            <a:lumOff val="5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C.2.3: Determination of test frequencies for asymmetric uplink and downlink channel bandwidth combinations</a:t>
          </a:r>
          <a:r>
            <a:rPr lang="en-US" sz="1700" kern="1200" dirty="0"/>
            <a:t>.</a:t>
          </a:r>
        </a:p>
      </dsp:txBody>
      <dsp:txXfrm>
        <a:off x="32967" y="2825517"/>
        <a:ext cx="6834578" cy="609393"/>
      </dsp:txXfrm>
    </dsp:sp>
    <dsp:sp modelId="{059D0395-EE46-4176-88B6-CEC08A0CCA62}">
      <dsp:nvSpPr>
        <dsp:cNvPr id="0" name=""/>
        <dsp:cNvSpPr/>
      </dsp:nvSpPr>
      <dsp:spPr>
        <a:xfrm>
          <a:off x="0" y="3516838"/>
          <a:ext cx="6900512" cy="675327"/>
        </a:xfrm>
        <a:prstGeom prst="roundRect">
          <a:avLst/>
        </a:prstGeom>
        <a:solidFill>
          <a:schemeClr val="accent2">
            <a:hueOff val="-1164290"/>
            <a:satOff val="-67142"/>
            <a:lumOff val="6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C.2.4.2.2: Determination of test frequencies for Low-, Mid- and High-Range, for </a:t>
          </a:r>
          <a:r>
            <a:rPr lang="en-GB" sz="1700" b="1" u="sng" kern="1200" dirty="0"/>
            <a:t>NR Intra-band Contiguous CA</a:t>
          </a:r>
          <a:r>
            <a:rPr lang="en-GB" sz="1700" kern="1200" dirty="0"/>
            <a:t>, FR1 and FR2, for 2 carriers only.</a:t>
          </a:r>
          <a:endParaRPr lang="en-US" sz="1700" kern="1200" dirty="0"/>
        </a:p>
      </dsp:txBody>
      <dsp:txXfrm>
        <a:off x="32967" y="3549805"/>
        <a:ext cx="6834578" cy="609393"/>
      </dsp:txXfrm>
    </dsp:sp>
    <dsp:sp modelId="{1E1F5F24-FC9F-4B94-BB9F-52C3E0956B17}">
      <dsp:nvSpPr>
        <dsp:cNvPr id="0" name=""/>
        <dsp:cNvSpPr/>
      </dsp:nvSpPr>
      <dsp:spPr>
        <a:xfrm>
          <a:off x="0" y="4241125"/>
          <a:ext cx="6900512" cy="675327"/>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C.2.4.3: Determination of test frequencies for </a:t>
          </a:r>
          <a:r>
            <a:rPr lang="en-GB" sz="1700" b="1" u="sng" kern="1200" dirty="0"/>
            <a:t>NR Intra-band Non-Contiguous CA </a:t>
          </a:r>
          <a:r>
            <a:rPr lang="en-GB" sz="1700" kern="1200" dirty="0"/>
            <a:t>, only FR1, only 2 carriers.</a:t>
          </a:r>
          <a:endParaRPr lang="en-US" sz="1700" kern="1200" dirty="0"/>
        </a:p>
      </dsp:txBody>
      <dsp:txXfrm>
        <a:off x="32967" y="4274092"/>
        <a:ext cx="6834578" cy="60939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71815B-9842-4B8D-8CDE-57E456DC8F2F}">
      <dsp:nvSpPr>
        <dsp:cNvPr id="0" name=""/>
        <dsp:cNvSpPr/>
      </dsp:nvSpPr>
      <dsp:spPr>
        <a:xfrm>
          <a:off x="0" y="1450"/>
          <a:ext cx="6900512" cy="106287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C.2.1.2: </a:t>
          </a:r>
          <a:r>
            <a:rPr lang="en-GB" sz="1900" kern="1200" dirty="0"/>
            <a:t>Determination test frequencies for Mid-Low and Mid-High-Range for signalling tests.</a:t>
          </a:r>
          <a:endParaRPr lang="en-US" sz="1900" kern="1200" dirty="0"/>
        </a:p>
      </dsp:txBody>
      <dsp:txXfrm>
        <a:off x="51885" y="53335"/>
        <a:ext cx="6796742" cy="959101"/>
      </dsp:txXfrm>
    </dsp:sp>
    <dsp:sp modelId="{AEBF2D8E-E3B0-4211-A631-8DDF555DF438}">
      <dsp:nvSpPr>
        <dsp:cNvPr id="0" name=""/>
        <dsp:cNvSpPr/>
      </dsp:nvSpPr>
      <dsp:spPr>
        <a:xfrm>
          <a:off x="0" y="1119042"/>
          <a:ext cx="6900512" cy="1062871"/>
        </a:xfrm>
        <a:prstGeom prst="roundRect">
          <a:avLst/>
        </a:prstGeom>
        <a:solidFill>
          <a:schemeClr val="accent2">
            <a:hueOff val="-363841"/>
            <a:satOff val="-20982"/>
            <a:lumOff val="21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C.2.4.2A: </a:t>
          </a:r>
          <a:r>
            <a:rPr lang="en-GB" sz="1900" kern="1200"/>
            <a:t>Determination of test frequencies for FR1 NR Intra-band Contiguous CA without UL CA for bands with uplink bandwidth less than downlink bandwidth</a:t>
          </a:r>
          <a:r>
            <a:rPr lang="en-US" sz="1900" kern="1200"/>
            <a:t>.</a:t>
          </a:r>
        </a:p>
      </dsp:txBody>
      <dsp:txXfrm>
        <a:off x="51885" y="1170927"/>
        <a:ext cx="6796742" cy="959101"/>
      </dsp:txXfrm>
    </dsp:sp>
    <dsp:sp modelId="{50A25E4C-DC15-4AE1-AA85-ECC3EEBA3763}">
      <dsp:nvSpPr>
        <dsp:cNvPr id="0" name=""/>
        <dsp:cNvSpPr/>
      </dsp:nvSpPr>
      <dsp:spPr>
        <a:xfrm>
          <a:off x="0" y="2236634"/>
          <a:ext cx="6900512" cy="1062871"/>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C.2.5: Frequency determination for supplemental uplink.</a:t>
          </a:r>
        </a:p>
      </dsp:txBody>
      <dsp:txXfrm>
        <a:off x="51885" y="2288519"/>
        <a:ext cx="6796742" cy="959101"/>
      </dsp:txXfrm>
    </dsp:sp>
    <dsp:sp modelId="{E14F6B9E-7CD7-41A1-97C4-BB98639481FC}">
      <dsp:nvSpPr>
        <dsp:cNvPr id="0" name=""/>
        <dsp:cNvSpPr/>
      </dsp:nvSpPr>
      <dsp:spPr>
        <a:xfrm>
          <a:off x="0" y="3354226"/>
          <a:ext cx="6900512" cy="1062871"/>
        </a:xfrm>
        <a:prstGeom prst="roundRect">
          <a:avLst/>
        </a:prstGeom>
        <a:solidFill>
          <a:schemeClr val="accent2">
            <a:hueOff val="-1091522"/>
            <a:satOff val="-62946"/>
            <a:lumOff val="64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C.2.6: Frequency determination for EN-DC configurations.</a:t>
          </a:r>
        </a:p>
      </dsp:txBody>
      <dsp:txXfrm>
        <a:off x="51885" y="3406111"/>
        <a:ext cx="6796742" cy="959101"/>
      </dsp:txXfrm>
    </dsp:sp>
    <dsp:sp modelId="{E609E7A4-A8D0-4D67-AE9D-E36323C31B2E}">
      <dsp:nvSpPr>
        <dsp:cNvPr id="0" name=""/>
        <dsp:cNvSpPr/>
      </dsp:nvSpPr>
      <dsp:spPr>
        <a:xfrm>
          <a:off x="0" y="4471818"/>
          <a:ext cx="6900512" cy="1062871"/>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GB" sz="1900" kern="1200"/>
            <a:t>C.4: Determination of SSB and CORESET#0 for RRM testing with SSB SCS 120 kHz and 240 kHz</a:t>
          </a:r>
          <a:r>
            <a:rPr lang="en-US" sz="1900" kern="1200"/>
            <a:t>.</a:t>
          </a:r>
        </a:p>
      </dsp:txBody>
      <dsp:txXfrm>
        <a:off x="51885" y="4523703"/>
        <a:ext cx="6796742" cy="95910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2F070-3977-40A7-2154-C2D7DF03C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E2678E92-5624-0B6D-F298-8DEEF768D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29F41305-E5CA-CE23-1E8A-186BEEB65982}"/>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5" name="Footer Placeholder 4">
            <a:extLst>
              <a:ext uri="{FF2B5EF4-FFF2-40B4-BE49-F238E27FC236}">
                <a16:creationId xmlns:a16="http://schemas.microsoft.com/office/drawing/2014/main" id="{8740ECCA-8209-DDCA-EC12-C1DEA545D79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2BB6FF0-C17F-6906-9800-ED9FCBACC740}"/>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172203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48B9-D17B-E12B-4C88-A287A759CF72}"/>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A14842F7-3141-8D29-33C2-98193A8D94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6C6419FE-4317-259D-6C7B-A79CEE804335}"/>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5" name="Footer Placeholder 4">
            <a:extLst>
              <a:ext uri="{FF2B5EF4-FFF2-40B4-BE49-F238E27FC236}">
                <a16:creationId xmlns:a16="http://schemas.microsoft.com/office/drawing/2014/main" id="{2D282234-6AF3-382D-6563-91DA6D12927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6EC2B48-44F2-8B83-C9EB-E8C266793D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98460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D1B64-49B8-1224-BBD7-9885EE07B6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0348FFF-AB85-CB02-5EFA-F55D21537E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FD54DF50-D4C1-A61C-185D-C90A6100A4CA}"/>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5" name="Footer Placeholder 4">
            <a:extLst>
              <a:ext uri="{FF2B5EF4-FFF2-40B4-BE49-F238E27FC236}">
                <a16:creationId xmlns:a16="http://schemas.microsoft.com/office/drawing/2014/main" id="{4C51BA42-6A01-378A-291B-3207DD945CD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902B55D-B3C9-FE88-A577-AD014A77D07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67611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B692-4E90-6B2D-B377-44F2E53AD92A}"/>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917AB99B-D3FF-0EAD-32A2-C685D703C2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AE13BCBC-B016-9B8D-BCCE-23E808A14B4E}"/>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5" name="Footer Placeholder 4">
            <a:extLst>
              <a:ext uri="{FF2B5EF4-FFF2-40B4-BE49-F238E27FC236}">
                <a16:creationId xmlns:a16="http://schemas.microsoft.com/office/drawing/2014/main" id="{749CA743-85D2-BFAA-21E6-B1CDD70337E2}"/>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E855352-F823-0E8A-B94B-F46E2CDC682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48630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6180-E90B-D886-0160-47F9FF011D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1913DC2B-CDC7-4976-F191-B2C5CBAF0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32514-7592-B365-306D-1BE7E5A85420}"/>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5" name="Footer Placeholder 4">
            <a:extLst>
              <a:ext uri="{FF2B5EF4-FFF2-40B4-BE49-F238E27FC236}">
                <a16:creationId xmlns:a16="http://schemas.microsoft.com/office/drawing/2014/main" id="{03CD7398-0467-61A1-61C2-9CFDE226F6B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4AFA3C-111A-8B1A-90D5-183ED0580E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85276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A7DD4-8A28-95E3-A75A-6EFDD43448FC}"/>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77C701C0-73E0-2D15-3BD8-814FD2A6CC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95EECC8A-9E44-86E3-8528-012F51CA01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4AC4F693-7657-40E6-BF32-98DD0BCEC05B}"/>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6" name="Footer Placeholder 5">
            <a:extLst>
              <a:ext uri="{FF2B5EF4-FFF2-40B4-BE49-F238E27FC236}">
                <a16:creationId xmlns:a16="http://schemas.microsoft.com/office/drawing/2014/main" id="{2899A91E-5D3A-20AB-5934-5BEABE57045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F219A25-D722-89C9-BD0D-49F2963C7FB2}"/>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564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EA00-D783-EE85-31C5-BC75ED443BFB}"/>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D2C524E-CE78-CDCC-44FE-2BB22B3465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EF323F-04FB-0B2A-982B-CBBA375DD1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5DD815EE-0B0D-E489-7CC4-53DFAD71EB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96BBD6-5F6B-4184-7C41-9228F5575F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4D57E9BD-5A84-5BC2-B21E-3F304DB4C888}"/>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8" name="Footer Placeholder 7">
            <a:extLst>
              <a:ext uri="{FF2B5EF4-FFF2-40B4-BE49-F238E27FC236}">
                <a16:creationId xmlns:a16="http://schemas.microsoft.com/office/drawing/2014/main" id="{03AE0832-02E3-5095-9B45-0852393865D0}"/>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C90D8727-9861-CBF5-F509-38744E86F508}"/>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4442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1D19-D40C-E6DE-1590-D9CB5C64EF8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32EEC4EA-9CE5-D243-FEA9-672EB3C49361}"/>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4" name="Footer Placeholder 3">
            <a:extLst>
              <a:ext uri="{FF2B5EF4-FFF2-40B4-BE49-F238E27FC236}">
                <a16:creationId xmlns:a16="http://schemas.microsoft.com/office/drawing/2014/main" id="{69B4C908-A226-50AA-6FB4-E9645B081565}"/>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41F39DA8-35E7-7039-0F3D-BE14268416DC}"/>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93712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885FD2-1F1E-59DC-9BA0-92DEED38F229}"/>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3" name="Footer Placeholder 2">
            <a:extLst>
              <a:ext uri="{FF2B5EF4-FFF2-40B4-BE49-F238E27FC236}">
                <a16:creationId xmlns:a16="http://schemas.microsoft.com/office/drawing/2014/main" id="{54F340FD-3A9E-20F4-9D68-F6A54C233D6B}"/>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81C02EFC-43CA-03B0-0281-C25E964E0FDB}"/>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407016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411F-681D-DD28-C0A2-F6949EC97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7928CD3A-8E78-8091-31A4-EF0240B19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F8FEC74F-A8AD-FE4D-F957-79F2795C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65F090-C61D-20A9-A7EF-3F9450EFB78B}"/>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6" name="Footer Placeholder 5">
            <a:extLst>
              <a:ext uri="{FF2B5EF4-FFF2-40B4-BE49-F238E27FC236}">
                <a16:creationId xmlns:a16="http://schemas.microsoft.com/office/drawing/2014/main" id="{D5EEB605-4916-0112-4A89-9616AADEBD0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54B671DD-394E-5EF2-B2F1-C39F6AC180E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925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D8A5C-7F97-56F4-2C11-38CA5A9FC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5D565A5E-8242-2030-FE5D-8F96F453E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3A9CAE03-6628-9A0D-D840-0D9DE3935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36FA1-6D05-8C18-142A-CE678381FC4A}"/>
              </a:ext>
            </a:extLst>
          </p:cNvPr>
          <p:cNvSpPr>
            <a:spLocks noGrp="1"/>
          </p:cNvSpPr>
          <p:nvPr>
            <p:ph type="dt" sz="half" idx="10"/>
          </p:nvPr>
        </p:nvSpPr>
        <p:spPr/>
        <p:txBody>
          <a:bodyPr/>
          <a:lstStyle/>
          <a:p>
            <a:fld id="{D0B9BC97-687A-4368-B742-7C759E4F63EC}" type="datetimeFigureOut">
              <a:rPr lang="en-SE" smtClean="0"/>
              <a:t>2025-02-17</a:t>
            </a:fld>
            <a:endParaRPr lang="en-SE"/>
          </a:p>
        </p:txBody>
      </p:sp>
      <p:sp>
        <p:nvSpPr>
          <p:cNvPr id="6" name="Footer Placeholder 5">
            <a:extLst>
              <a:ext uri="{FF2B5EF4-FFF2-40B4-BE49-F238E27FC236}">
                <a16:creationId xmlns:a16="http://schemas.microsoft.com/office/drawing/2014/main" id="{8B33FD07-3AD0-9F46-F1D9-D2CB6562CB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8F6533C9-BCD9-D7F0-358E-3BE94C38124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39646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A5A20-CF15-0745-E20B-6F32B4DE28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48FE846B-4903-A81C-135F-D21176737B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00F1603-F4B5-8A8E-B8B1-EA60D8457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9BC97-687A-4368-B742-7C759E4F63EC}" type="datetimeFigureOut">
              <a:rPr lang="en-SE" smtClean="0"/>
              <a:t>2025-02-17</a:t>
            </a:fld>
            <a:endParaRPr lang="en-SE"/>
          </a:p>
        </p:txBody>
      </p:sp>
      <p:sp>
        <p:nvSpPr>
          <p:cNvPr id="5" name="Footer Placeholder 4">
            <a:extLst>
              <a:ext uri="{FF2B5EF4-FFF2-40B4-BE49-F238E27FC236}">
                <a16:creationId xmlns:a16="http://schemas.microsoft.com/office/drawing/2014/main" id="{48A6FA8A-A9BF-A98D-9FF8-94ADD19DF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4E47D501-3A81-D390-FA87-10009B59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9716D-8F9B-4914-8207-FB6C16D80A19}" type="slidenum">
              <a:rPr lang="en-SE" smtClean="0"/>
              <a:t>‹#›</a:t>
            </a:fld>
            <a:endParaRPr lang="en-SE"/>
          </a:p>
        </p:txBody>
      </p:sp>
    </p:spTree>
    <p:extLst>
      <p:ext uri="{BB962C8B-B14F-4D97-AF65-F5344CB8AC3E}">
        <p14:creationId xmlns:p14="http://schemas.microsoft.com/office/powerpoint/2010/main" val="3823637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C16E-39A9-6672-7180-531B32AA08A8}"/>
              </a:ext>
            </a:extLst>
          </p:cNvPr>
          <p:cNvSpPr>
            <a:spLocks noGrp="1"/>
          </p:cNvSpPr>
          <p:nvPr>
            <p:ph type="ctrTitle"/>
          </p:nvPr>
        </p:nvSpPr>
        <p:spPr/>
        <p:txBody>
          <a:bodyPr/>
          <a:lstStyle/>
          <a:p>
            <a:r>
              <a:rPr lang="en-US" dirty="0"/>
              <a:t>Test frequency calculation tool</a:t>
            </a:r>
            <a:endParaRPr lang="en-SE" dirty="0"/>
          </a:p>
        </p:txBody>
      </p:sp>
      <p:sp>
        <p:nvSpPr>
          <p:cNvPr id="3" name="Subtitle 2">
            <a:extLst>
              <a:ext uri="{FF2B5EF4-FFF2-40B4-BE49-F238E27FC236}">
                <a16:creationId xmlns:a16="http://schemas.microsoft.com/office/drawing/2014/main" id="{5ECA276C-62A6-B4C2-E0F1-F23F16B919BC}"/>
              </a:ext>
            </a:extLst>
          </p:cNvPr>
          <p:cNvSpPr>
            <a:spLocks noGrp="1"/>
          </p:cNvSpPr>
          <p:nvPr>
            <p:ph type="subTitle" idx="1"/>
          </p:nvPr>
        </p:nvSpPr>
        <p:spPr>
          <a:xfrm>
            <a:off x="1524000" y="3693478"/>
            <a:ext cx="9144000" cy="1655762"/>
          </a:xfrm>
        </p:spPr>
        <p:txBody>
          <a:bodyPr/>
          <a:lstStyle/>
          <a:p>
            <a:r>
              <a:rPr lang="en-GB" dirty="0"/>
              <a:t>Implemented in Python</a:t>
            </a:r>
            <a:endParaRPr lang="en-SE" dirty="0"/>
          </a:p>
        </p:txBody>
      </p:sp>
      <p:sp>
        <p:nvSpPr>
          <p:cNvPr id="10" name="TextBox 9">
            <a:extLst>
              <a:ext uri="{FF2B5EF4-FFF2-40B4-BE49-F238E27FC236}">
                <a16:creationId xmlns:a16="http://schemas.microsoft.com/office/drawing/2014/main" id="{57F3AE33-4323-781C-CCBF-00BD3CF4EF00}"/>
              </a:ext>
            </a:extLst>
          </p:cNvPr>
          <p:cNvSpPr txBox="1"/>
          <p:nvPr/>
        </p:nvSpPr>
        <p:spPr>
          <a:xfrm>
            <a:off x="9418824" y="154518"/>
            <a:ext cx="2460756" cy="646331"/>
          </a:xfrm>
          <a:prstGeom prst="rect">
            <a:avLst/>
          </a:prstGeom>
          <a:noFill/>
        </p:spPr>
        <p:txBody>
          <a:bodyPr wrap="square" rtlCol="0">
            <a:spAutoFit/>
          </a:bodyPr>
          <a:lstStyle/>
          <a:p>
            <a:pPr algn="l"/>
            <a:r>
              <a:rPr lang="en-GB" b="1" dirty="0">
                <a:latin typeface="Times New Roman" panose="02020603050405020304" pitchFamily="18" charset="0"/>
                <a:ea typeface="Times New Roman" panose="02020603050405020304" pitchFamily="18" charset="0"/>
                <a:cs typeface="Times New Roman" panose="02020603050405020304" pitchFamily="18" charset="0"/>
              </a:rPr>
              <a:t>R5-250637</a:t>
            </a:r>
            <a:r>
              <a:rPr lang="en-GB" b="1" dirty="0">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r1</a:t>
            </a:r>
            <a:endParaRPr lang="en-SE" sz="18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
        <p:nvSpPr>
          <p:cNvPr id="11" name="TextBox 10">
            <a:extLst>
              <a:ext uri="{FF2B5EF4-FFF2-40B4-BE49-F238E27FC236}">
                <a16:creationId xmlns:a16="http://schemas.microsoft.com/office/drawing/2014/main" id="{05F3CF98-C562-7AAB-8339-4FF277B47562}"/>
              </a:ext>
            </a:extLst>
          </p:cNvPr>
          <p:cNvSpPr txBox="1"/>
          <p:nvPr/>
        </p:nvSpPr>
        <p:spPr>
          <a:xfrm>
            <a:off x="312420" y="259676"/>
            <a:ext cx="3493264" cy="923330"/>
          </a:xfrm>
          <a:prstGeom prst="rect">
            <a:avLst/>
          </a:prstGeom>
          <a:noFill/>
        </p:spPr>
        <p:txBody>
          <a:bodyPr wrap="none" rtlCol="0">
            <a:spAutoFit/>
          </a:bodyPr>
          <a:lstStyle/>
          <a:p>
            <a:pPr algn="l"/>
            <a:r>
              <a:rPr lang="en-GB" sz="1800" b="1" dirty="0">
                <a:effectLst/>
                <a:latin typeface="Times New Roman" panose="02020603050405020304" pitchFamily="18" charset="0"/>
                <a:ea typeface="Times New Roman" panose="02020603050405020304" pitchFamily="18" charset="0"/>
              </a:rPr>
              <a:t>3GPP TSG-RAN5 Meeting #106</a:t>
            </a:r>
            <a:endParaRPr lang="en-US" sz="1800" b="1" dirty="0">
              <a:effectLst/>
              <a:latin typeface="Times New Roman" panose="02020603050405020304" pitchFamily="18" charset="0"/>
              <a:ea typeface="Times New Roman" panose="02020603050405020304" pitchFamily="18" charset="0"/>
            </a:endParaRPr>
          </a:p>
          <a:p>
            <a:pPr algn="l"/>
            <a:r>
              <a:rPr lang="en-GB" b="1" dirty="0">
                <a:latin typeface="Arial" panose="020B0604020202020204" pitchFamily="34" charset="0"/>
                <a:ea typeface="Times New Roman" panose="02020603050405020304" pitchFamily="18" charset="0"/>
                <a:cs typeface="Times New Roman" panose="02020603050405020304" pitchFamily="18" charset="0"/>
              </a:rPr>
              <a:t>Athens</a:t>
            </a:r>
            <a:r>
              <a:rPr lang="en-GB" sz="1800" b="1">
                <a:effectLst/>
                <a:latin typeface="Arial" panose="020B0604020202020204" pitchFamily="34" charset="0"/>
                <a:ea typeface="Times New Roman" panose="02020603050405020304" pitchFamily="18" charset="0"/>
                <a:cs typeface="Times New Roman" panose="02020603050405020304" pitchFamily="18" charset="0"/>
              </a:rPr>
              <a:t>, February 17</a:t>
            </a:r>
            <a:r>
              <a:rPr lang="en-GB" b="1">
                <a:latin typeface="Arial" panose="020B0604020202020204" pitchFamily="34" charset="0"/>
                <a:ea typeface="Times New Roman" panose="02020603050405020304" pitchFamily="18" charset="0"/>
                <a:cs typeface="Times New Roman" panose="02020603050405020304" pitchFamily="18" charset="0"/>
              </a:rPr>
              <a:t> </a:t>
            </a:r>
            <a:r>
              <a:rPr lang="en-GB" sz="1800" b="1">
                <a:effectLst/>
                <a:latin typeface="Arial" panose="020B0604020202020204" pitchFamily="34" charset="0"/>
                <a:ea typeface="Times New Roman" panose="02020603050405020304" pitchFamily="18" charset="0"/>
                <a:cs typeface="Times New Roman" panose="02020603050405020304" pitchFamily="18" charset="0"/>
              </a:rPr>
              <a:t>– 21 2025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Tree>
    <p:extLst>
      <p:ext uri="{BB962C8B-B14F-4D97-AF65-F5344CB8AC3E}">
        <p14:creationId xmlns:p14="http://schemas.microsoft.com/office/powerpoint/2010/main" val="697815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4787044"/>
          </a:xfrm>
        </p:spPr>
        <p:txBody>
          <a:bodyPr anchor="ctr">
            <a:normAutofit/>
          </a:bodyPr>
          <a:lstStyle/>
          <a:p>
            <a:pPr marL="0" indent="0">
              <a:buNone/>
            </a:pPr>
            <a:endParaRPr lang="en-US" sz="2000" dirty="0"/>
          </a:p>
          <a:p>
            <a:r>
              <a:rPr lang="en-US" sz="2400" dirty="0"/>
              <a:t>Make this python tool a part of the standard to support calculations of test frequencies that is not added in test frequency tables due to too many bandwidth combinations.</a:t>
            </a:r>
          </a:p>
          <a:p>
            <a:endParaRPr lang="en-SE" sz="2400" dirty="0"/>
          </a:p>
        </p:txBody>
      </p:sp>
    </p:spTree>
    <p:extLst>
      <p:ext uri="{BB962C8B-B14F-4D97-AF65-F5344CB8AC3E}">
        <p14:creationId xmlns:p14="http://schemas.microsoft.com/office/powerpoint/2010/main" val="1489420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382034" y="145621"/>
            <a:ext cx="10515600" cy="439009"/>
          </a:xfrm>
        </p:spPr>
        <p:txBody>
          <a:bodyPr>
            <a:normAutofit/>
          </a:bodyPr>
          <a:lstStyle/>
          <a:p>
            <a:r>
              <a:rPr lang="en-US" sz="2400" dirty="0"/>
              <a:t>                                             Supported Functionality of the Tool</a:t>
            </a:r>
            <a:endParaRPr lang="en-SE" sz="2400" dirty="0"/>
          </a:p>
        </p:txBody>
      </p:sp>
      <p:sp>
        <p:nvSpPr>
          <p:cNvPr id="79" name="Rectangle 78">
            <a:extLst>
              <a:ext uri="{FF2B5EF4-FFF2-40B4-BE49-F238E27FC236}">
                <a16:creationId xmlns:a16="http://schemas.microsoft.com/office/drawing/2014/main" id="{535F9E26-A66C-FDD0-2F78-B032BE013F74}"/>
              </a:ext>
            </a:extLst>
          </p:cNvPr>
          <p:cNvSpPr/>
          <p:nvPr/>
        </p:nvSpPr>
        <p:spPr>
          <a:xfrm>
            <a:off x="1333862" y="584630"/>
            <a:ext cx="7768131" cy="50377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83" name="TextBox 82">
            <a:extLst>
              <a:ext uri="{FF2B5EF4-FFF2-40B4-BE49-F238E27FC236}">
                <a16:creationId xmlns:a16="http://schemas.microsoft.com/office/drawing/2014/main" id="{64CEFE6C-78F4-1FE2-4450-A4FF38E29722}"/>
              </a:ext>
            </a:extLst>
          </p:cNvPr>
          <p:cNvSpPr txBox="1"/>
          <p:nvPr/>
        </p:nvSpPr>
        <p:spPr>
          <a:xfrm>
            <a:off x="1405596" y="622159"/>
            <a:ext cx="1104901" cy="307777"/>
          </a:xfrm>
          <a:prstGeom prst="rect">
            <a:avLst/>
          </a:prstGeom>
          <a:noFill/>
        </p:spPr>
        <p:txBody>
          <a:bodyPr wrap="square" rtlCol="0">
            <a:spAutoFit/>
          </a:bodyPr>
          <a:lstStyle/>
          <a:p>
            <a:r>
              <a:rPr lang="en-GB" sz="1400" dirty="0"/>
              <a:t>Python tool</a:t>
            </a:r>
            <a:endParaRPr lang="en-SE" sz="1400" dirty="0"/>
          </a:p>
        </p:txBody>
      </p:sp>
      <p:grpSp>
        <p:nvGrpSpPr>
          <p:cNvPr id="101" name="Group 100">
            <a:extLst>
              <a:ext uri="{FF2B5EF4-FFF2-40B4-BE49-F238E27FC236}">
                <a16:creationId xmlns:a16="http://schemas.microsoft.com/office/drawing/2014/main" id="{205F74B3-4C53-950F-9F58-C14A0FD04305}"/>
              </a:ext>
            </a:extLst>
          </p:cNvPr>
          <p:cNvGrpSpPr/>
          <p:nvPr/>
        </p:nvGrpSpPr>
        <p:grpSpPr>
          <a:xfrm>
            <a:off x="3545632" y="689590"/>
            <a:ext cx="3414122" cy="642250"/>
            <a:chOff x="7618102" y="1995625"/>
            <a:chExt cx="3414122" cy="642250"/>
          </a:xfrm>
        </p:grpSpPr>
        <p:sp>
          <p:nvSpPr>
            <p:cNvPr id="81" name="Rectangle 80">
              <a:extLst>
                <a:ext uri="{FF2B5EF4-FFF2-40B4-BE49-F238E27FC236}">
                  <a16:creationId xmlns:a16="http://schemas.microsoft.com/office/drawing/2014/main" id="{3E8ABD78-1364-58EB-C3CF-136BE09A3D38}"/>
                </a:ext>
              </a:extLst>
            </p:cNvPr>
            <p:cNvSpPr/>
            <p:nvPr/>
          </p:nvSpPr>
          <p:spPr>
            <a:xfrm>
              <a:off x="7618102" y="1995625"/>
              <a:ext cx="3299956" cy="64225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92" name="TextBox 91">
              <a:extLst>
                <a:ext uri="{FF2B5EF4-FFF2-40B4-BE49-F238E27FC236}">
                  <a16:creationId xmlns:a16="http://schemas.microsoft.com/office/drawing/2014/main" id="{A5308A79-1F16-2520-81E0-7231CF28C977}"/>
                </a:ext>
              </a:extLst>
            </p:cNvPr>
            <p:cNvSpPr txBox="1"/>
            <p:nvPr/>
          </p:nvSpPr>
          <p:spPr>
            <a:xfrm>
              <a:off x="8482311" y="2028611"/>
              <a:ext cx="1437544" cy="307777"/>
            </a:xfrm>
            <a:prstGeom prst="rect">
              <a:avLst/>
            </a:prstGeom>
            <a:noFill/>
          </p:spPr>
          <p:txBody>
            <a:bodyPr wrap="square" rtlCol="0">
              <a:spAutoFit/>
            </a:bodyPr>
            <a:lstStyle/>
            <a:p>
              <a:r>
                <a:rPr lang="en-GB" sz="1400" dirty="0"/>
                <a:t>User input (GUI)</a:t>
              </a:r>
            </a:p>
          </p:txBody>
        </p:sp>
        <p:sp>
          <p:nvSpPr>
            <p:cNvPr id="94" name="TextBox 93">
              <a:extLst>
                <a:ext uri="{FF2B5EF4-FFF2-40B4-BE49-F238E27FC236}">
                  <a16:creationId xmlns:a16="http://schemas.microsoft.com/office/drawing/2014/main" id="{16122C17-5878-AD1A-9DEE-B921F625D058}"/>
                </a:ext>
              </a:extLst>
            </p:cNvPr>
            <p:cNvSpPr txBox="1"/>
            <p:nvPr/>
          </p:nvSpPr>
          <p:spPr>
            <a:xfrm>
              <a:off x="7639123" y="2288197"/>
              <a:ext cx="3393101" cy="307777"/>
            </a:xfrm>
            <a:prstGeom prst="rect">
              <a:avLst/>
            </a:prstGeom>
            <a:noFill/>
          </p:spPr>
          <p:txBody>
            <a:bodyPr wrap="square" rtlCol="0">
              <a:spAutoFit/>
            </a:bodyPr>
            <a:lstStyle/>
            <a:p>
              <a:r>
                <a:rPr lang="en-GB" sz="1400" dirty="0"/>
                <a:t>( Configuration, Band, SCS, UL/DL -&gt; Table )</a:t>
              </a:r>
            </a:p>
          </p:txBody>
        </p:sp>
      </p:grpSp>
      <p:grpSp>
        <p:nvGrpSpPr>
          <p:cNvPr id="107" name="Group 106">
            <a:extLst>
              <a:ext uri="{FF2B5EF4-FFF2-40B4-BE49-F238E27FC236}">
                <a16:creationId xmlns:a16="http://schemas.microsoft.com/office/drawing/2014/main" id="{8B73C9D5-132E-56F8-AB28-5F678027CC0E}"/>
              </a:ext>
            </a:extLst>
          </p:cNvPr>
          <p:cNvGrpSpPr/>
          <p:nvPr/>
        </p:nvGrpSpPr>
        <p:grpSpPr>
          <a:xfrm>
            <a:off x="9482089" y="387687"/>
            <a:ext cx="2214629" cy="760917"/>
            <a:chOff x="9584648" y="786529"/>
            <a:chExt cx="2214629" cy="760917"/>
          </a:xfrm>
          <a:solidFill>
            <a:schemeClr val="bg2"/>
          </a:solidFill>
        </p:grpSpPr>
        <p:sp>
          <p:nvSpPr>
            <p:cNvPr id="102" name="Rectangle 101">
              <a:extLst>
                <a:ext uri="{FF2B5EF4-FFF2-40B4-BE49-F238E27FC236}">
                  <a16:creationId xmlns:a16="http://schemas.microsoft.com/office/drawing/2014/main" id="{BFA917AB-745A-9CF4-D234-DCF2EC9A4C6E}"/>
                </a:ext>
              </a:extLst>
            </p:cNvPr>
            <p:cNvSpPr/>
            <p:nvPr/>
          </p:nvSpPr>
          <p:spPr>
            <a:xfrm>
              <a:off x="9584648" y="786529"/>
              <a:ext cx="2214629" cy="760917"/>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04" name="TextBox 103">
              <a:extLst>
                <a:ext uri="{FF2B5EF4-FFF2-40B4-BE49-F238E27FC236}">
                  <a16:creationId xmlns:a16="http://schemas.microsoft.com/office/drawing/2014/main" id="{6B8997B4-3F42-5E24-72C4-DAEDCA6DC17C}"/>
                </a:ext>
              </a:extLst>
            </p:cNvPr>
            <p:cNvSpPr txBox="1"/>
            <p:nvPr/>
          </p:nvSpPr>
          <p:spPr>
            <a:xfrm>
              <a:off x="9979912" y="838860"/>
              <a:ext cx="1267042" cy="307777"/>
            </a:xfrm>
            <a:prstGeom prst="rect">
              <a:avLst/>
            </a:prstGeom>
            <a:grpFill/>
          </p:spPr>
          <p:txBody>
            <a:bodyPr wrap="square" rtlCol="0">
              <a:spAutoFit/>
            </a:bodyPr>
            <a:lstStyle/>
            <a:p>
              <a:r>
                <a:rPr lang="en-GB" sz="1400" dirty="0"/>
                <a:t>3GPP Tables</a:t>
              </a:r>
              <a:endParaRPr lang="en-SE" sz="1400" dirty="0"/>
            </a:p>
          </p:txBody>
        </p:sp>
        <p:sp>
          <p:nvSpPr>
            <p:cNvPr id="106" name="TextBox 105">
              <a:extLst>
                <a:ext uri="{FF2B5EF4-FFF2-40B4-BE49-F238E27FC236}">
                  <a16:creationId xmlns:a16="http://schemas.microsoft.com/office/drawing/2014/main" id="{5686CA9A-66F6-4845-35E9-D72F2B4B07F5}"/>
                </a:ext>
              </a:extLst>
            </p:cNvPr>
            <p:cNvSpPr txBox="1"/>
            <p:nvPr/>
          </p:nvSpPr>
          <p:spPr>
            <a:xfrm>
              <a:off x="9698217" y="1146637"/>
              <a:ext cx="1991416" cy="307777"/>
            </a:xfrm>
            <a:prstGeom prst="rect">
              <a:avLst/>
            </a:prstGeom>
            <a:grpFill/>
          </p:spPr>
          <p:txBody>
            <a:bodyPr wrap="square" rtlCol="0">
              <a:spAutoFit/>
            </a:bodyPr>
            <a:lstStyle/>
            <a:p>
              <a:r>
                <a:rPr lang="en-GB" sz="1400" dirty="0"/>
                <a:t>(38.101, 38.213, 38.508)</a:t>
              </a:r>
              <a:endParaRPr lang="en-SE" sz="1400" dirty="0"/>
            </a:p>
          </p:txBody>
        </p:sp>
      </p:grpSp>
      <p:grpSp>
        <p:nvGrpSpPr>
          <p:cNvPr id="114" name="Group 113">
            <a:extLst>
              <a:ext uri="{FF2B5EF4-FFF2-40B4-BE49-F238E27FC236}">
                <a16:creationId xmlns:a16="http://schemas.microsoft.com/office/drawing/2014/main" id="{CDD17336-7840-F26F-9D6C-94F9324E00B8}"/>
              </a:ext>
            </a:extLst>
          </p:cNvPr>
          <p:cNvGrpSpPr/>
          <p:nvPr/>
        </p:nvGrpSpPr>
        <p:grpSpPr>
          <a:xfrm>
            <a:off x="5752604" y="1673704"/>
            <a:ext cx="1996407" cy="1155614"/>
            <a:chOff x="8682337" y="3103684"/>
            <a:chExt cx="1886019" cy="932133"/>
          </a:xfrm>
          <a:solidFill>
            <a:schemeClr val="bg2"/>
          </a:solidFill>
        </p:grpSpPr>
        <p:sp>
          <p:nvSpPr>
            <p:cNvPr id="109" name="Rectangle 108">
              <a:extLst>
                <a:ext uri="{FF2B5EF4-FFF2-40B4-BE49-F238E27FC236}">
                  <a16:creationId xmlns:a16="http://schemas.microsoft.com/office/drawing/2014/main" id="{F075D0EA-68C9-AC6B-D532-643EC4AB4FE5}"/>
                </a:ext>
              </a:extLst>
            </p:cNvPr>
            <p:cNvSpPr/>
            <p:nvPr/>
          </p:nvSpPr>
          <p:spPr>
            <a:xfrm>
              <a:off x="8682337" y="3103684"/>
              <a:ext cx="1886018" cy="932133"/>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11" name="TextBox 110">
              <a:extLst>
                <a:ext uri="{FF2B5EF4-FFF2-40B4-BE49-F238E27FC236}">
                  <a16:creationId xmlns:a16="http://schemas.microsoft.com/office/drawing/2014/main" id="{505A7BF4-615F-C3A9-53D8-DD8D737B250A}"/>
                </a:ext>
              </a:extLst>
            </p:cNvPr>
            <p:cNvSpPr txBox="1"/>
            <p:nvPr/>
          </p:nvSpPr>
          <p:spPr>
            <a:xfrm>
              <a:off x="8752811" y="3204820"/>
              <a:ext cx="1815545" cy="422036"/>
            </a:xfrm>
            <a:prstGeom prst="rect">
              <a:avLst/>
            </a:prstGeom>
            <a:grpFill/>
          </p:spPr>
          <p:txBody>
            <a:bodyPr wrap="square" rtlCol="0">
              <a:spAutoFit/>
            </a:bodyPr>
            <a:lstStyle/>
            <a:p>
              <a:r>
                <a:rPr lang="en-GB" sz="1400" dirty="0"/>
                <a:t>3GPP parameters, hard coded in python.</a:t>
              </a:r>
              <a:endParaRPr lang="en-SE" sz="1400" dirty="0"/>
            </a:p>
          </p:txBody>
        </p:sp>
        <p:sp>
          <p:nvSpPr>
            <p:cNvPr id="113" name="TextBox 112">
              <a:extLst>
                <a:ext uri="{FF2B5EF4-FFF2-40B4-BE49-F238E27FC236}">
                  <a16:creationId xmlns:a16="http://schemas.microsoft.com/office/drawing/2014/main" id="{6F332AFB-9796-9C0C-CC5C-35C201D3306E}"/>
                </a:ext>
              </a:extLst>
            </p:cNvPr>
            <p:cNvSpPr txBox="1"/>
            <p:nvPr/>
          </p:nvSpPr>
          <p:spPr>
            <a:xfrm>
              <a:off x="8867186" y="3579637"/>
              <a:ext cx="1518388" cy="422036"/>
            </a:xfrm>
            <a:prstGeom prst="rect">
              <a:avLst/>
            </a:prstGeom>
            <a:grpFill/>
          </p:spPr>
          <p:txBody>
            <a:bodyPr wrap="square" rtlCol="0">
              <a:spAutoFit/>
            </a:bodyPr>
            <a:lstStyle/>
            <a:p>
              <a:r>
                <a:rPr lang="en-GB" sz="1400" dirty="0"/>
                <a:t>(38.101, 38.213, 38.508)</a:t>
              </a:r>
              <a:endParaRPr lang="en-SE" sz="1400" dirty="0"/>
            </a:p>
          </p:txBody>
        </p:sp>
      </p:grpSp>
      <p:grpSp>
        <p:nvGrpSpPr>
          <p:cNvPr id="119" name="Group 118">
            <a:extLst>
              <a:ext uri="{FF2B5EF4-FFF2-40B4-BE49-F238E27FC236}">
                <a16:creationId xmlns:a16="http://schemas.microsoft.com/office/drawing/2014/main" id="{F3AB3DEA-72DA-0443-F545-72A81329B190}"/>
              </a:ext>
            </a:extLst>
          </p:cNvPr>
          <p:cNvGrpSpPr/>
          <p:nvPr/>
        </p:nvGrpSpPr>
        <p:grpSpPr>
          <a:xfrm>
            <a:off x="2602509" y="1712580"/>
            <a:ext cx="2116399" cy="932133"/>
            <a:chOff x="9017832" y="3322071"/>
            <a:chExt cx="2214629" cy="932133"/>
          </a:xfrm>
          <a:solidFill>
            <a:schemeClr val="bg2"/>
          </a:solidFill>
        </p:grpSpPr>
        <p:sp>
          <p:nvSpPr>
            <p:cNvPr id="116" name="Rectangle 115">
              <a:extLst>
                <a:ext uri="{FF2B5EF4-FFF2-40B4-BE49-F238E27FC236}">
                  <a16:creationId xmlns:a16="http://schemas.microsoft.com/office/drawing/2014/main" id="{EF5C1839-7123-6D1A-FDBA-4DF4A12AF67B}"/>
                </a:ext>
              </a:extLst>
            </p:cNvPr>
            <p:cNvSpPr/>
            <p:nvPr/>
          </p:nvSpPr>
          <p:spPr>
            <a:xfrm>
              <a:off x="9017832" y="3322071"/>
              <a:ext cx="2214629" cy="932133"/>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17" name="TextBox 116">
              <a:extLst>
                <a:ext uri="{FF2B5EF4-FFF2-40B4-BE49-F238E27FC236}">
                  <a16:creationId xmlns:a16="http://schemas.microsoft.com/office/drawing/2014/main" id="{CA2C0663-B1B6-ECAD-0E9A-0F353D739F69}"/>
                </a:ext>
              </a:extLst>
            </p:cNvPr>
            <p:cNvSpPr txBox="1"/>
            <p:nvPr/>
          </p:nvSpPr>
          <p:spPr>
            <a:xfrm>
              <a:off x="9088305" y="3423207"/>
              <a:ext cx="2045927" cy="523220"/>
            </a:xfrm>
            <a:prstGeom prst="rect">
              <a:avLst/>
            </a:prstGeom>
            <a:grpFill/>
          </p:spPr>
          <p:txBody>
            <a:bodyPr wrap="square" rtlCol="0">
              <a:spAutoFit/>
            </a:bodyPr>
            <a:lstStyle/>
            <a:p>
              <a:r>
                <a:rPr lang="en-GB" sz="1400" dirty="0"/>
                <a:t>3GPP Tables, coded in python.</a:t>
              </a:r>
              <a:endParaRPr lang="en-SE" sz="1400" dirty="0"/>
            </a:p>
          </p:txBody>
        </p:sp>
        <p:sp>
          <p:nvSpPr>
            <p:cNvPr id="118" name="TextBox 117">
              <a:extLst>
                <a:ext uri="{FF2B5EF4-FFF2-40B4-BE49-F238E27FC236}">
                  <a16:creationId xmlns:a16="http://schemas.microsoft.com/office/drawing/2014/main" id="{7418671C-E87A-0563-1801-B375A817AA47}"/>
                </a:ext>
              </a:extLst>
            </p:cNvPr>
            <p:cNvSpPr txBox="1"/>
            <p:nvPr/>
          </p:nvSpPr>
          <p:spPr>
            <a:xfrm>
              <a:off x="9222582" y="3946427"/>
              <a:ext cx="1518388" cy="307777"/>
            </a:xfrm>
            <a:prstGeom prst="rect">
              <a:avLst/>
            </a:prstGeom>
            <a:grpFill/>
          </p:spPr>
          <p:txBody>
            <a:bodyPr wrap="square" rtlCol="0">
              <a:spAutoFit/>
            </a:bodyPr>
            <a:lstStyle/>
            <a:p>
              <a:r>
                <a:rPr lang="en-GB" sz="1400" dirty="0"/>
                <a:t>(38.101, 38.508)</a:t>
              </a:r>
              <a:endParaRPr lang="en-SE" sz="1400" dirty="0"/>
            </a:p>
          </p:txBody>
        </p:sp>
      </p:grpSp>
      <p:cxnSp>
        <p:nvCxnSpPr>
          <p:cNvPr id="129" name="Straight Arrow Connector 128">
            <a:extLst>
              <a:ext uri="{FF2B5EF4-FFF2-40B4-BE49-F238E27FC236}">
                <a16:creationId xmlns:a16="http://schemas.microsoft.com/office/drawing/2014/main" id="{6ACBE954-DF6D-A1CF-1F9F-2A7C0B6E9E2B}"/>
              </a:ext>
            </a:extLst>
          </p:cNvPr>
          <p:cNvCxnSpPr>
            <a:cxnSpLocks/>
            <a:stCxn id="102" idx="2"/>
            <a:endCxn id="109" idx="0"/>
          </p:cNvCxnSpPr>
          <p:nvPr/>
        </p:nvCxnSpPr>
        <p:spPr>
          <a:xfrm flipH="1">
            <a:off x="6750807" y="1148604"/>
            <a:ext cx="3838597" cy="525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a:extLst>
              <a:ext uri="{FF2B5EF4-FFF2-40B4-BE49-F238E27FC236}">
                <a16:creationId xmlns:a16="http://schemas.microsoft.com/office/drawing/2014/main" id="{ABF89545-D5A9-214D-7690-6BC92F851CB5}"/>
              </a:ext>
            </a:extLst>
          </p:cNvPr>
          <p:cNvCxnSpPr>
            <a:cxnSpLocks/>
            <a:stCxn id="81" idx="2"/>
            <a:endCxn id="109" idx="0"/>
          </p:cNvCxnSpPr>
          <p:nvPr/>
        </p:nvCxnSpPr>
        <p:spPr>
          <a:xfrm>
            <a:off x="5195610" y="1331840"/>
            <a:ext cx="1555202" cy="3418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5" name="TextBox 144">
            <a:extLst>
              <a:ext uri="{FF2B5EF4-FFF2-40B4-BE49-F238E27FC236}">
                <a16:creationId xmlns:a16="http://schemas.microsoft.com/office/drawing/2014/main" id="{2B176993-CC07-160A-DE86-F834DFB7B198}"/>
              </a:ext>
            </a:extLst>
          </p:cNvPr>
          <p:cNvSpPr txBox="1"/>
          <p:nvPr/>
        </p:nvSpPr>
        <p:spPr>
          <a:xfrm>
            <a:off x="9087547" y="1266855"/>
            <a:ext cx="956260" cy="523220"/>
          </a:xfrm>
          <a:prstGeom prst="rect">
            <a:avLst/>
          </a:prstGeom>
          <a:noFill/>
        </p:spPr>
        <p:txBody>
          <a:bodyPr wrap="square" rtlCol="0">
            <a:spAutoFit/>
          </a:bodyPr>
          <a:lstStyle/>
          <a:p>
            <a:r>
              <a:rPr lang="en-GB" sz="1400" dirty="0"/>
              <a:t>Manual insertion</a:t>
            </a:r>
            <a:endParaRPr lang="en-SE" sz="1400" dirty="0"/>
          </a:p>
        </p:txBody>
      </p:sp>
      <p:grpSp>
        <p:nvGrpSpPr>
          <p:cNvPr id="148" name="Group 147">
            <a:extLst>
              <a:ext uri="{FF2B5EF4-FFF2-40B4-BE49-F238E27FC236}">
                <a16:creationId xmlns:a16="http://schemas.microsoft.com/office/drawing/2014/main" id="{E03F1A06-E889-257B-BFFF-C91A4691C18B}"/>
              </a:ext>
            </a:extLst>
          </p:cNvPr>
          <p:cNvGrpSpPr/>
          <p:nvPr/>
        </p:nvGrpSpPr>
        <p:grpSpPr>
          <a:xfrm>
            <a:off x="2292311" y="5879748"/>
            <a:ext cx="2091397" cy="861646"/>
            <a:chOff x="9672386" y="4273063"/>
            <a:chExt cx="1854330" cy="861646"/>
          </a:xfrm>
          <a:solidFill>
            <a:schemeClr val="accent2">
              <a:lumMod val="20000"/>
              <a:lumOff val="80000"/>
            </a:schemeClr>
          </a:solidFill>
        </p:grpSpPr>
        <p:sp>
          <p:nvSpPr>
            <p:cNvPr id="149" name="Rectangle 148">
              <a:extLst>
                <a:ext uri="{FF2B5EF4-FFF2-40B4-BE49-F238E27FC236}">
                  <a16:creationId xmlns:a16="http://schemas.microsoft.com/office/drawing/2014/main" id="{2FDD57CD-A099-C3A8-1D71-C43EDF6CE00D}"/>
                </a:ext>
              </a:extLst>
            </p:cNvPr>
            <p:cNvSpPr/>
            <p:nvPr/>
          </p:nvSpPr>
          <p:spPr>
            <a:xfrm>
              <a:off x="9672386" y="4273063"/>
              <a:ext cx="1854330" cy="861646"/>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50" name="TextBox 149">
              <a:extLst>
                <a:ext uri="{FF2B5EF4-FFF2-40B4-BE49-F238E27FC236}">
                  <a16:creationId xmlns:a16="http://schemas.microsoft.com/office/drawing/2014/main" id="{E58FD7DE-A7F1-995D-59D2-D32C424CB813}"/>
                </a:ext>
              </a:extLst>
            </p:cNvPr>
            <p:cNvSpPr txBox="1"/>
            <p:nvPr/>
          </p:nvSpPr>
          <p:spPr>
            <a:xfrm>
              <a:off x="9745940" y="4442276"/>
              <a:ext cx="1759419" cy="523220"/>
            </a:xfrm>
            <a:prstGeom prst="rect">
              <a:avLst/>
            </a:prstGeom>
            <a:grpFill/>
          </p:spPr>
          <p:txBody>
            <a:bodyPr wrap="square" rtlCol="0">
              <a:spAutoFit/>
            </a:bodyPr>
            <a:lstStyle/>
            <a:p>
              <a:r>
                <a:rPr lang="en-GB" sz="1400" dirty="0"/>
                <a:t>Input parameters in CSV format, as a reference.</a:t>
              </a:r>
              <a:endParaRPr lang="en-SE" sz="1400" dirty="0"/>
            </a:p>
          </p:txBody>
        </p:sp>
      </p:grpSp>
      <p:cxnSp>
        <p:nvCxnSpPr>
          <p:cNvPr id="152" name="Straight Arrow Connector 151">
            <a:extLst>
              <a:ext uri="{FF2B5EF4-FFF2-40B4-BE49-F238E27FC236}">
                <a16:creationId xmlns:a16="http://schemas.microsoft.com/office/drawing/2014/main" id="{EE5D81AD-D716-33EC-A736-52D77054CE47}"/>
              </a:ext>
            </a:extLst>
          </p:cNvPr>
          <p:cNvCxnSpPr>
            <a:cxnSpLocks/>
            <a:stCxn id="159" idx="2"/>
            <a:endCxn id="149" idx="0"/>
          </p:cNvCxnSpPr>
          <p:nvPr/>
        </p:nvCxnSpPr>
        <p:spPr>
          <a:xfrm>
            <a:off x="2403907" y="3989444"/>
            <a:ext cx="934103" cy="1890304"/>
          </a:xfrm>
          <a:prstGeom prst="straightConnector1">
            <a:avLst/>
          </a:prstGeom>
          <a:ln>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A40CF096-9804-A8B7-27BF-97F259BE6234}"/>
              </a:ext>
            </a:extLst>
          </p:cNvPr>
          <p:cNvCxnSpPr>
            <a:cxnSpLocks/>
            <a:endCxn id="116" idx="0"/>
          </p:cNvCxnSpPr>
          <p:nvPr/>
        </p:nvCxnSpPr>
        <p:spPr>
          <a:xfrm flipH="1">
            <a:off x="3660709" y="1348171"/>
            <a:ext cx="1519512" cy="3644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58" name="Group 157">
            <a:extLst>
              <a:ext uri="{FF2B5EF4-FFF2-40B4-BE49-F238E27FC236}">
                <a16:creationId xmlns:a16="http://schemas.microsoft.com/office/drawing/2014/main" id="{2522B16C-DD5F-2CB8-1FC0-5C6AF28EB780}"/>
              </a:ext>
            </a:extLst>
          </p:cNvPr>
          <p:cNvGrpSpPr/>
          <p:nvPr/>
        </p:nvGrpSpPr>
        <p:grpSpPr>
          <a:xfrm>
            <a:off x="1527532" y="3233364"/>
            <a:ext cx="1752749" cy="790662"/>
            <a:chOff x="9584648" y="786529"/>
            <a:chExt cx="2214629" cy="795720"/>
          </a:xfrm>
        </p:grpSpPr>
        <p:sp>
          <p:nvSpPr>
            <p:cNvPr id="159" name="Rectangle 158">
              <a:extLst>
                <a:ext uri="{FF2B5EF4-FFF2-40B4-BE49-F238E27FC236}">
                  <a16:creationId xmlns:a16="http://schemas.microsoft.com/office/drawing/2014/main" id="{BF0B96B7-B5B5-91BC-42FE-2C9F6DB9587A}"/>
                </a:ext>
              </a:extLst>
            </p:cNvPr>
            <p:cNvSpPr/>
            <p:nvPr/>
          </p:nvSpPr>
          <p:spPr>
            <a:xfrm>
              <a:off x="9584648" y="786529"/>
              <a:ext cx="2214629" cy="760917"/>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60" name="TextBox 159">
              <a:extLst>
                <a:ext uri="{FF2B5EF4-FFF2-40B4-BE49-F238E27FC236}">
                  <a16:creationId xmlns:a16="http://schemas.microsoft.com/office/drawing/2014/main" id="{B81A5467-B0E6-B5CB-31E6-137F3355ADE3}"/>
                </a:ext>
              </a:extLst>
            </p:cNvPr>
            <p:cNvSpPr txBox="1"/>
            <p:nvPr/>
          </p:nvSpPr>
          <p:spPr>
            <a:xfrm>
              <a:off x="9979912" y="838859"/>
              <a:ext cx="1554541" cy="743390"/>
            </a:xfrm>
            <a:prstGeom prst="rect">
              <a:avLst/>
            </a:prstGeom>
            <a:noFill/>
          </p:spPr>
          <p:txBody>
            <a:bodyPr wrap="square" rtlCol="0">
              <a:spAutoFit/>
            </a:bodyPr>
            <a:lstStyle/>
            <a:p>
              <a:r>
                <a:rPr lang="en-GB" sz="1400" dirty="0"/>
                <a:t>Single Freq</a:t>
              </a:r>
            </a:p>
            <a:p>
              <a:r>
                <a:rPr lang="en-GB" sz="1400" dirty="0"/>
                <a:t>TDD, FDD, FR1, FR2</a:t>
              </a:r>
              <a:endParaRPr lang="en-SE" sz="1400" dirty="0"/>
            </a:p>
          </p:txBody>
        </p:sp>
      </p:grpSp>
      <p:grpSp>
        <p:nvGrpSpPr>
          <p:cNvPr id="162" name="Group 161">
            <a:extLst>
              <a:ext uri="{FF2B5EF4-FFF2-40B4-BE49-F238E27FC236}">
                <a16:creationId xmlns:a16="http://schemas.microsoft.com/office/drawing/2014/main" id="{E7C05B48-DE23-4198-352F-17C61CB28CEF}"/>
              </a:ext>
            </a:extLst>
          </p:cNvPr>
          <p:cNvGrpSpPr/>
          <p:nvPr/>
        </p:nvGrpSpPr>
        <p:grpSpPr>
          <a:xfrm>
            <a:off x="3377474" y="3237766"/>
            <a:ext cx="1752749" cy="775668"/>
            <a:chOff x="9584648" y="786529"/>
            <a:chExt cx="2214629" cy="1096935"/>
          </a:xfrm>
        </p:grpSpPr>
        <p:sp>
          <p:nvSpPr>
            <p:cNvPr id="163" name="Rectangle 162">
              <a:extLst>
                <a:ext uri="{FF2B5EF4-FFF2-40B4-BE49-F238E27FC236}">
                  <a16:creationId xmlns:a16="http://schemas.microsoft.com/office/drawing/2014/main" id="{8198FB87-8A05-7056-33A1-D46A4C93F2E2}"/>
                </a:ext>
              </a:extLst>
            </p:cNvPr>
            <p:cNvSpPr/>
            <p:nvPr/>
          </p:nvSpPr>
          <p:spPr>
            <a:xfrm>
              <a:off x="9584648" y="786529"/>
              <a:ext cx="2214629" cy="10700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64" name="TextBox 163">
              <a:extLst>
                <a:ext uri="{FF2B5EF4-FFF2-40B4-BE49-F238E27FC236}">
                  <a16:creationId xmlns:a16="http://schemas.microsoft.com/office/drawing/2014/main" id="{471B8E1D-BA98-B9D6-8564-A42EF8C38AC3}"/>
                </a:ext>
              </a:extLst>
            </p:cNvPr>
            <p:cNvSpPr txBox="1"/>
            <p:nvPr/>
          </p:nvSpPr>
          <p:spPr>
            <a:xfrm>
              <a:off x="9979912" y="838859"/>
              <a:ext cx="1623610" cy="1044605"/>
            </a:xfrm>
            <a:prstGeom prst="rect">
              <a:avLst/>
            </a:prstGeom>
            <a:noFill/>
          </p:spPr>
          <p:txBody>
            <a:bodyPr wrap="square" rtlCol="0">
              <a:spAutoFit/>
            </a:bodyPr>
            <a:lstStyle/>
            <a:p>
              <a:r>
                <a:rPr lang="en-GB" sz="1400" dirty="0"/>
                <a:t>Intra CA Contiguous</a:t>
              </a:r>
            </a:p>
            <a:p>
              <a:r>
                <a:rPr lang="en-GB" sz="1400" dirty="0"/>
                <a:t>TDD, FR1, FR2</a:t>
              </a:r>
              <a:endParaRPr lang="en-SE" sz="1400" dirty="0"/>
            </a:p>
          </p:txBody>
        </p:sp>
      </p:grpSp>
      <p:grpSp>
        <p:nvGrpSpPr>
          <p:cNvPr id="166" name="Group 165">
            <a:extLst>
              <a:ext uri="{FF2B5EF4-FFF2-40B4-BE49-F238E27FC236}">
                <a16:creationId xmlns:a16="http://schemas.microsoft.com/office/drawing/2014/main" id="{2F3F2B76-09C4-1AC5-7301-6D85CDEC6629}"/>
              </a:ext>
            </a:extLst>
          </p:cNvPr>
          <p:cNvGrpSpPr/>
          <p:nvPr/>
        </p:nvGrpSpPr>
        <p:grpSpPr>
          <a:xfrm>
            <a:off x="5227416" y="3245936"/>
            <a:ext cx="1752749" cy="752918"/>
            <a:chOff x="9584648" y="786529"/>
            <a:chExt cx="2214629" cy="782127"/>
          </a:xfrm>
          <a:solidFill>
            <a:schemeClr val="accent6">
              <a:lumMod val="60000"/>
              <a:lumOff val="40000"/>
            </a:schemeClr>
          </a:solidFill>
        </p:grpSpPr>
        <p:sp>
          <p:nvSpPr>
            <p:cNvPr id="167" name="Rectangle 166">
              <a:extLst>
                <a:ext uri="{FF2B5EF4-FFF2-40B4-BE49-F238E27FC236}">
                  <a16:creationId xmlns:a16="http://schemas.microsoft.com/office/drawing/2014/main" id="{BC4E518A-20D1-87B6-B219-159E8155E8A0}"/>
                </a:ext>
              </a:extLst>
            </p:cNvPr>
            <p:cNvSpPr/>
            <p:nvPr/>
          </p:nvSpPr>
          <p:spPr>
            <a:xfrm>
              <a:off x="9584648" y="786529"/>
              <a:ext cx="2214629" cy="760917"/>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68" name="TextBox 167">
              <a:extLst>
                <a:ext uri="{FF2B5EF4-FFF2-40B4-BE49-F238E27FC236}">
                  <a16:creationId xmlns:a16="http://schemas.microsoft.com/office/drawing/2014/main" id="{D66C5B19-4893-D5D2-5A95-A8D414FB94C8}"/>
                </a:ext>
              </a:extLst>
            </p:cNvPr>
            <p:cNvSpPr txBox="1"/>
            <p:nvPr/>
          </p:nvSpPr>
          <p:spPr>
            <a:xfrm>
              <a:off x="10040832" y="801336"/>
              <a:ext cx="1697792" cy="767320"/>
            </a:xfrm>
            <a:prstGeom prst="rect">
              <a:avLst/>
            </a:prstGeom>
            <a:grpFill/>
          </p:spPr>
          <p:txBody>
            <a:bodyPr wrap="square" rtlCol="0">
              <a:spAutoFit/>
            </a:bodyPr>
            <a:lstStyle/>
            <a:p>
              <a:r>
                <a:rPr lang="en-GB" sz="1400" dirty="0"/>
                <a:t>Intra CA </a:t>
              </a:r>
              <a:r>
                <a:rPr lang="en-GB" sz="1400" dirty="0" err="1"/>
                <a:t>Noncontiguous</a:t>
              </a:r>
              <a:r>
                <a:rPr lang="en-GB" sz="1400" dirty="0"/>
                <a:t> UL, TDD, FR1</a:t>
              </a:r>
              <a:endParaRPr lang="en-SE" sz="1400" dirty="0"/>
            </a:p>
          </p:txBody>
        </p:sp>
      </p:grpSp>
      <p:grpSp>
        <p:nvGrpSpPr>
          <p:cNvPr id="169" name="Group 168">
            <a:extLst>
              <a:ext uri="{FF2B5EF4-FFF2-40B4-BE49-F238E27FC236}">
                <a16:creationId xmlns:a16="http://schemas.microsoft.com/office/drawing/2014/main" id="{6351A144-2A95-0A8F-513E-1D1ED21B6177}"/>
              </a:ext>
            </a:extLst>
          </p:cNvPr>
          <p:cNvGrpSpPr/>
          <p:nvPr/>
        </p:nvGrpSpPr>
        <p:grpSpPr>
          <a:xfrm>
            <a:off x="7188787" y="3476708"/>
            <a:ext cx="1752749" cy="702917"/>
            <a:chOff x="9584648" y="786529"/>
            <a:chExt cx="2214629" cy="760917"/>
          </a:xfrm>
        </p:grpSpPr>
        <p:sp>
          <p:nvSpPr>
            <p:cNvPr id="170" name="Rectangle 169">
              <a:extLst>
                <a:ext uri="{FF2B5EF4-FFF2-40B4-BE49-F238E27FC236}">
                  <a16:creationId xmlns:a16="http://schemas.microsoft.com/office/drawing/2014/main" id="{D0591431-CE5F-AB9A-213E-DB15755FB0BD}"/>
                </a:ext>
              </a:extLst>
            </p:cNvPr>
            <p:cNvSpPr/>
            <p:nvPr/>
          </p:nvSpPr>
          <p:spPr>
            <a:xfrm>
              <a:off x="9584648" y="786529"/>
              <a:ext cx="2214629" cy="760917"/>
            </a:xfrm>
            <a:prstGeom prst="rect">
              <a:avLst/>
            </a:prstGeom>
            <a:solidFill>
              <a:schemeClr val="bg1"/>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71" name="TextBox 170">
              <a:extLst>
                <a:ext uri="{FF2B5EF4-FFF2-40B4-BE49-F238E27FC236}">
                  <a16:creationId xmlns:a16="http://schemas.microsoft.com/office/drawing/2014/main" id="{9A155F18-207B-B09A-0BB3-163A73BDFA8C}"/>
                </a:ext>
              </a:extLst>
            </p:cNvPr>
            <p:cNvSpPr txBox="1"/>
            <p:nvPr/>
          </p:nvSpPr>
          <p:spPr>
            <a:xfrm>
              <a:off x="9979912" y="838859"/>
              <a:ext cx="1500805" cy="435253"/>
            </a:xfrm>
            <a:prstGeom prst="rect">
              <a:avLst/>
            </a:prstGeom>
            <a:noFill/>
            <a:ln>
              <a:noFill/>
              <a:prstDash val="sysDot"/>
            </a:ln>
          </p:spPr>
          <p:txBody>
            <a:bodyPr wrap="square" rtlCol="0">
              <a:spAutoFit/>
            </a:bodyPr>
            <a:lstStyle/>
            <a:p>
              <a:r>
                <a:rPr lang="en-GB" sz="1400" dirty="0"/>
                <a:t>More Types</a:t>
              </a:r>
              <a:endParaRPr lang="en-SE" sz="1400" dirty="0"/>
            </a:p>
          </p:txBody>
        </p:sp>
      </p:grpSp>
      <p:cxnSp>
        <p:nvCxnSpPr>
          <p:cNvPr id="173" name="Straight Arrow Connector 172">
            <a:extLst>
              <a:ext uri="{FF2B5EF4-FFF2-40B4-BE49-F238E27FC236}">
                <a16:creationId xmlns:a16="http://schemas.microsoft.com/office/drawing/2014/main" id="{A6889E4C-A832-2367-7BDE-BE9E22DE068D}"/>
              </a:ext>
            </a:extLst>
          </p:cNvPr>
          <p:cNvCxnSpPr>
            <a:cxnSpLocks/>
            <a:stCxn id="118" idx="2"/>
            <a:endCxn id="159" idx="0"/>
          </p:cNvCxnSpPr>
          <p:nvPr/>
        </p:nvCxnSpPr>
        <p:spPr>
          <a:xfrm flipH="1">
            <a:off x="2403907" y="2644713"/>
            <a:ext cx="1119790" cy="5886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6" name="Straight Arrow Connector 175">
            <a:extLst>
              <a:ext uri="{FF2B5EF4-FFF2-40B4-BE49-F238E27FC236}">
                <a16:creationId xmlns:a16="http://schemas.microsoft.com/office/drawing/2014/main" id="{1AED5129-2E61-2AA4-7407-366961182D70}"/>
              </a:ext>
            </a:extLst>
          </p:cNvPr>
          <p:cNvCxnSpPr>
            <a:cxnSpLocks/>
            <a:stCxn id="118" idx="2"/>
            <a:endCxn id="164" idx="0"/>
          </p:cNvCxnSpPr>
          <p:nvPr/>
        </p:nvCxnSpPr>
        <p:spPr>
          <a:xfrm>
            <a:off x="3523697" y="2644713"/>
            <a:ext cx="809101" cy="6300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177">
            <a:extLst>
              <a:ext uri="{FF2B5EF4-FFF2-40B4-BE49-F238E27FC236}">
                <a16:creationId xmlns:a16="http://schemas.microsoft.com/office/drawing/2014/main" id="{8F6F797D-DD93-A02A-2955-447367482A30}"/>
              </a:ext>
            </a:extLst>
          </p:cNvPr>
          <p:cNvCxnSpPr>
            <a:cxnSpLocks/>
            <a:stCxn id="118" idx="2"/>
            <a:endCxn id="167" idx="0"/>
          </p:cNvCxnSpPr>
          <p:nvPr/>
        </p:nvCxnSpPr>
        <p:spPr>
          <a:xfrm>
            <a:off x="3523697" y="2644713"/>
            <a:ext cx="2580094" cy="6012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5E627A2C-7D01-68C9-6DBE-4ADE050556D1}"/>
              </a:ext>
            </a:extLst>
          </p:cNvPr>
          <p:cNvCxnSpPr>
            <a:cxnSpLocks/>
            <a:stCxn id="118" idx="2"/>
            <a:endCxn id="170" idx="0"/>
          </p:cNvCxnSpPr>
          <p:nvPr/>
        </p:nvCxnSpPr>
        <p:spPr>
          <a:xfrm>
            <a:off x="3523697" y="2644713"/>
            <a:ext cx="4541465" cy="831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4" name="Straight Arrow Connector 183">
            <a:extLst>
              <a:ext uri="{FF2B5EF4-FFF2-40B4-BE49-F238E27FC236}">
                <a16:creationId xmlns:a16="http://schemas.microsoft.com/office/drawing/2014/main" id="{9847A85B-8A51-E232-1B48-9383CD966115}"/>
              </a:ext>
            </a:extLst>
          </p:cNvPr>
          <p:cNvCxnSpPr>
            <a:cxnSpLocks/>
            <a:stCxn id="109" idx="2"/>
            <a:endCxn id="167" idx="0"/>
          </p:cNvCxnSpPr>
          <p:nvPr/>
        </p:nvCxnSpPr>
        <p:spPr>
          <a:xfrm flipH="1">
            <a:off x="6103791" y="2829318"/>
            <a:ext cx="647021" cy="4166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B47D659D-FE59-2709-2BB7-44656F507186}"/>
              </a:ext>
            </a:extLst>
          </p:cNvPr>
          <p:cNvCxnSpPr>
            <a:cxnSpLocks/>
            <a:endCxn id="163" idx="0"/>
          </p:cNvCxnSpPr>
          <p:nvPr/>
        </p:nvCxnSpPr>
        <p:spPr>
          <a:xfrm flipH="1">
            <a:off x="4253849" y="2851117"/>
            <a:ext cx="2476942" cy="3866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37C7F809-F11C-8752-7B2B-826E3634FAE0}"/>
              </a:ext>
            </a:extLst>
          </p:cNvPr>
          <p:cNvCxnSpPr>
            <a:cxnSpLocks/>
            <a:stCxn id="109" idx="2"/>
            <a:endCxn id="159" idx="0"/>
          </p:cNvCxnSpPr>
          <p:nvPr/>
        </p:nvCxnSpPr>
        <p:spPr>
          <a:xfrm flipH="1">
            <a:off x="2403907" y="2829318"/>
            <a:ext cx="4346900" cy="4040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0" name="Straight Arrow Connector 189">
            <a:extLst>
              <a:ext uri="{FF2B5EF4-FFF2-40B4-BE49-F238E27FC236}">
                <a16:creationId xmlns:a16="http://schemas.microsoft.com/office/drawing/2014/main" id="{C2F179BD-C1DD-1069-D355-1041ED87644F}"/>
              </a:ext>
            </a:extLst>
          </p:cNvPr>
          <p:cNvCxnSpPr>
            <a:cxnSpLocks/>
            <a:stCxn id="159" idx="2"/>
            <a:endCxn id="135" idx="0"/>
          </p:cNvCxnSpPr>
          <p:nvPr/>
        </p:nvCxnSpPr>
        <p:spPr>
          <a:xfrm>
            <a:off x="2403907" y="3989444"/>
            <a:ext cx="2516313" cy="6039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2" name="Straight Arrow Connector 191">
            <a:extLst>
              <a:ext uri="{FF2B5EF4-FFF2-40B4-BE49-F238E27FC236}">
                <a16:creationId xmlns:a16="http://schemas.microsoft.com/office/drawing/2014/main" id="{C2178BE7-A7F4-59AF-0B80-4C77D26D0D8F}"/>
              </a:ext>
            </a:extLst>
          </p:cNvPr>
          <p:cNvCxnSpPr>
            <a:cxnSpLocks/>
            <a:stCxn id="164" idx="2"/>
            <a:endCxn id="135" idx="0"/>
          </p:cNvCxnSpPr>
          <p:nvPr/>
        </p:nvCxnSpPr>
        <p:spPr>
          <a:xfrm>
            <a:off x="4332798" y="4013434"/>
            <a:ext cx="587422" cy="5799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4" name="Straight Arrow Connector 193">
            <a:extLst>
              <a:ext uri="{FF2B5EF4-FFF2-40B4-BE49-F238E27FC236}">
                <a16:creationId xmlns:a16="http://schemas.microsoft.com/office/drawing/2014/main" id="{C7501092-D736-7615-3E04-3ACE03A7166A}"/>
              </a:ext>
            </a:extLst>
          </p:cNvPr>
          <p:cNvCxnSpPr>
            <a:cxnSpLocks/>
            <a:stCxn id="164" idx="2"/>
            <a:endCxn id="135" idx="0"/>
          </p:cNvCxnSpPr>
          <p:nvPr/>
        </p:nvCxnSpPr>
        <p:spPr>
          <a:xfrm>
            <a:off x="4332798" y="4013434"/>
            <a:ext cx="587422" cy="5799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03" name="Group 202">
            <a:extLst>
              <a:ext uri="{FF2B5EF4-FFF2-40B4-BE49-F238E27FC236}">
                <a16:creationId xmlns:a16="http://schemas.microsoft.com/office/drawing/2014/main" id="{F58D2776-8E8B-FEB8-6A83-89A807ACF1B5}"/>
              </a:ext>
            </a:extLst>
          </p:cNvPr>
          <p:cNvGrpSpPr/>
          <p:nvPr/>
        </p:nvGrpSpPr>
        <p:grpSpPr>
          <a:xfrm>
            <a:off x="6312353" y="4137125"/>
            <a:ext cx="546367" cy="330142"/>
            <a:chOff x="9506610" y="4779586"/>
            <a:chExt cx="677276" cy="330142"/>
          </a:xfrm>
        </p:grpSpPr>
        <p:sp>
          <p:nvSpPr>
            <p:cNvPr id="199" name="TextBox 198">
              <a:extLst>
                <a:ext uri="{FF2B5EF4-FFF2-40B4-BE49-F238E27FC236}">
                  <a16:creationId xmlns:a16="http://schemas.microsoft.com/office/drawing/2014/main" id="{0A28873E-CE5F-6BD5-A855-2136C8FD0A79}"/>
                </a:ext>
              </a:extLst>
            </p:cNvPr>
            <p:cNvSpPr txBox="1"/>
            <p:nvPr/>
          </p:nvSpPr>
          <p:spPr>
            <a:xfrm>
              <a:off x="9506610" y="4801951"/>
              <a:ext cx="660998" cy="307777"/>
            </a:xfrm>
            <a:prstGeom prst="rect">
              <a:avLst/>
            </a:prstGeom>
            <a:solidFill>
              <a:srgbClr val="FF0000"/>
            </a:solidFill>
          </p:spPr>
          <p:txBody>
            <a:bodyPr wrap="square" rtlCol="0">
              <a:spAutoFit/>
            </a:bodyPr>
            <a:lstStyle/>
            <a:p>
              <a:r>
                <a:rPr lang="en-GB" sz="1400" dirty="0"/>
                <a:t>DL</a:t>
              </a:r>
              <a:endParaRPr lang="en-SE" sz="1400" dirty="0"/>
            </a:p>
          </p:txBody>
        </p:sp>
        <p:sp>
          <p:nvSpPr>
            <p:cNvPr id="202" name="Rectangle 201">
              <a:extLst>
                <a:ext uri="{FF2B5EF4-FFF2-40B4-BE49-F238E27FC236}">
                  <a16:creationId xmlns:a16="http://schemas.microsoft.com/office/drawing/2014/main" id="{7596A2FC-AA95-CF0A-BD6E-C4B61BFE3CA5}"/>
                </a:ext>
              </a:extLst>
            </p:cNvPr>
            <p:cNvSpPr/>
            <p:nvPr/>
          </p:nvSpPr>
          <p:spPr>
            <a:xfrm>
              <a:off x="9506610" y="4779586"/>
              <a:ext cx="677276" cy="330142"/>
            </a:xfrm>
            <a:prstGeom prst="rect">
              <a:avLst/>
            </a:prstGeom>
            <a:noFill/>
            <a:ln>
              <a:solidFill>
                <a:schemeClr val="accent1">
                  <a:shade val="1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grpSp>
      <p:sp>
        <p:nvSpPr>
          <p:cNvPr id="205" name="TextBox 204">
            <a:extLst>
              <a:ext uri="{FF2B5EF4-FFF2-40B4-BE49-F238E27FC236}">
                <a16:creationId xmlns:a16="http://schemas.microsoft.com/office/drawing/2014/main" id="{2AB2CD5C-D6E5-E9F5-8365-4A399119F107}"/>
              </a:ext>
            </a:extLst>
          </p:cNvPr>
          <p:cNvSpPr txBox="1"/>
          <p:nvPr/>
        </p:nvSpPr>
        <p:spPr>
          <a:xfrm>
            <a:off x="5287115" y="4156778"/>
            <a:ext cx="705435" cy="307777"/>
          </a:xfrm>
          <a:prstGeom prst="rect">
            <a:avLst/>
          </a:prstGeom>
          <a:solidFill>
            <a:schemeClr val="accent6">
              <a:lumMod val="60000"/>
              <a:lumOff val="40000"/>
            </a:schemeClr>
          </a:solidFill>
          <a:ln>
            <a:solidFill>
              <a:schemeClr val="tx1"/>
            </a:solidFill>
            <a:prstDash val="solid"/>
          </a:ln>
        </p:spPr>
        <p:txBody>
          <a:bodyPr wrap="square" rtlCol="0">
            <a:spAutoFit/>
          </a:bodyPr>
          <a:lstStyle/>
          <a:p>
            <a:r>
              <a:rPr lang="en-GB" sz="1400" dirty="0"/>
              <a:t>DL&amp;UL</a:t>
            </a:r>
            <a:endParaRPr lang="en-SE" sz="1400" dirty="0"/>
          </a:p>
        </p:txBody>
      </p:sp>
      <p:cxnSp>
        <p:nvCxnSpPr>
          <p:cNvPr id="212" name="Straight Arrow Connector 211">
            <a:extLst>
              <a:ext uri="{FF2B5EF4-FFF2-40B4-BE49-F238E27FC236}">
                <a16:creationId xmlns:a16="http://schemas.microsoft.com/office/drawing/2014/main" id="{47CA1A79-5742-FFE1-2DC6-F0FCD59FC7EB}"/>
              </a:ext>
            </a:extLst>
          </p:cNvPr>
          <p:cNvCxnSpPr>
            <a:cxnSpLocks/>
            <a:stCxn id="202" idx="2"/>
            <a:endCxn id="135" idx="0"/>
          </p:cNvCxnSpPr>
          <p:nvPr/>
        </p:nvCxnSpPr>
        <p:spPr>
          <a:xfrm flipH="1">
            <a:off x="4920220" y="4467267"/>
            <a:ext cx="1665317" cy="1261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4" name="Straight Arrow Connector 213">
            <a:extLst>
              <a:ext uri="{FF2B5EF4-FFF2-40B4-BE49-F238E27FC236}">
                <a16:creationId xmlns:a16="http://schemas.microsoft.com/office/drawing/2014/main" id="{0EDCB485-9669-AD45-6AC6-B5F8108F28BA}"/>
              </a:ext>
            </a:extLst>
          </p:cNvPr>
          <p:cNvCxnSpPr>
            <a:stCxn id="205" idx="2"/>
            <a:endCxn id="135" idx="0"/>
          </p:cNvCxnSpPr>
          <p:nvPr/>
        </p:nvCxnSpPr>
        <p:spPr>
          <a:xfrm flipH="1">
            <a:off x="4920220" y="4464555"/>
            <a:ext cx="719613" cy="1288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0" name="Straight Arrow Connector 239">
            <a:extLst>
              <a:ext uri="{FF2B5EF4-FFF2-40B4-BE49-F238E27FC236}">
                <a16:creationId xmlns:a16="http://schemas.microsoft.com/office/drawing/2014/main" id="{96F88AB5-0917-25B2-33EF-FAF675E82D77}"/>
              </a:ext>
            </a:extLst>
          </p:cNvPr>
          <p:cNvCxnSpPr>
            <a:cxnSpLocks/>
            <a:stCxn id="168" idx="2"/>
            <a:endCxn id="202" idx="0"/>
          </p:cNvCxnSpPr>
          <p:nvPr/>
        </p:nvCxnSpPr>
        <p:spPr>
          <a:xfrm>
            <a:off x="6260311" y="3998854"/>
            <a:ext cx="325226" cy="138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2" name="Straight Arrow Connector 241">
            <a:extLst>
              <a:ext uri="{FF2B5EF4-FFF2-40B4-BE49-F238E27FC236}">
                <a16:creationId xmlns:a16="http://schemas.microsoft.com/office/drawing/2014/main" id="{C15E021A-8D20-94E4-99CF-198AFF5E1D65}"/>
              </a:ext>
            </a:extLst>
          </p:cNvPr>
          <p:cNvCxnSpPr>
            <a:cxnSpLocks/>
            <a:stCxn id="168" idx="2"/>
          </p:cNvCxnSpPr>
          <p:nvPr/>
        </p:nvCxnSpPr>
        <p:spPr>
          <a:xfrm flipH="1">
            <a:off x="5688047" y="3998854"/>
            <a:ext cx="572264" cy="1218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47" name="Group 246">
            <a:extLst>
              <a:ext uri="{FF2B5EF4-FFF2-40B4-BE49-F238E27FC236}">
                <a16:creationId xmlns:a16="http://schemas.microsoft.com/office/drawing/2014/main" id="{C9BC9A39-083C-D8F4-27BA-DA8AA022B725}"/>
              </a:ext>
            </a:extLst>
          </p:cNvPr>
          <p:cNvGrpSpPr/>
          <p:nvPr/>
        </p:nvGrpSpPr>
        <p:grpSpPr>
          <a:xfrm>
            <a:off x="9544672" y="3502883"/>
            <a:ext cx="1996541" cy="760917"/>
            <a:chOff x="8682337" y="3103684"/>
            <a:chExt cx="1886019" cy="932133"/>
          </a:xfrm>
          <a:solidFill>
            <a:srgbClr val="7030A0"/>
          </a:solidFill>
        </p:grpSpPr>
        <p:sp>
          <p:nvSpPr>
            <p:cNvPr id="248" name="Rectangle 247">
              <a:extLst>
                <a:ext uri="{FF2B5EF4-FFF2-40B4-BE49-F238E27FC236}">
                  <a16:creationId xmlns:a16="http://schemas.microsoft.com/office/drawing/2014/main" id="{D0789352-1048-A8AD-47C0-3019B1C0EFA8}"/>
                </a:ext>
              </a:extLst>
            </p:cNvPr>
            <p:cNvSpPr/>
            <p:nvPr/>
          </p:nvSpPr>
          <p:spPr>
            <a:xfrm>
              <a:off x="8682337" y="3103684"/>
              <a:ext cx="1886018" cy="932133"/>
            </a:xfrm>
            <a:prstGeom prst="rect">
              <a:avLst/>
            </a:prstGeom>
            <a:grpFill/>
            <a:ln>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249" name="TextBox 248">
              <a:extLst>
                <a:ext uri="{FF2B5EF4-FFF2-40B4-BE49-F238E27FC236}">
                  <a16:creationId xmlns:a16="http://schemas.microsoft.com/office/drawing/2014/main" id="{141D2EA9-B2FA-CF11-B3CC-5EED2D9A4F1D}"/>
                </a:ext>
              </a:extLst>
            </p:cNvPr>
            <p:cNvSpPr txBox="1"/>
            <p:nvPr/>
          </p:nvSpPr>
          <p:spPr>
            <a:xfrm>
              <a:off x="8752811" y="3204820"/>
              <a:ext cx="1815545" cy="640951"/>
            </a:xfrm>
            <a:prstGeom prst="rect">
              <a:avLst/>
            </a:prstGeom>
            <a:grpFill/>
            <a:ln>
              <a:noFill/>
              <a:prstDash val="sysDash"/>
            </a:ln>
          </p:spPr>
          <p:txBody>
            <a:bodyPr wrap="square" rtlCol="0">
              <a:spAutoFit/>
            </a:bodyPr>
            <a:lstStyle/>
            <a:p>
              <a:r>
                <a:rPr lang="en-GB" sz="1400" dirty="0">
                  <a:solidFill>
                    <a:schemeClr val="bg2">
                      <a:lumMod val="90000"/>
                    </a:schemeClr>
                  </a:solidFill>
                </a:rPr>
                <a:t>Possibly in JSON format, outside python.</a:t>
              </a:r>
              <a:endParaRPr lang="en-SE" sz="1400" dirty="0">
                <a:solidFill>
                  <a:schemeClr val="bg2">
                    <a:lumMod val="90000"/>
                  </a:schemeClr>
                </a:solidFill>
              </a:endParaRPr>
            </a:p>
          </p:txBody>
        </p:sp>
      </p:grpSp>
      <p:cxnSp>
        <p:nvCxnSpPr>
          <p:cNvPr id="254" name="Straight Arrow Connector 253">
            <a:extLst>
              <a:ext uri="{FF2B5EF4-FFF2-40B4-BE49-F238E27FC236}">
                <a16:creationId xmlns:a16="http://schemas.microsoft.com/office/drawing/2014/main" id="{AA40AAD6-053E-3B4B-4100-D13016105A35}"/>
              </a:ext>
            </a:extLst>
          </p:cNvPr>
          <p:cNvCxnSpPr>
            <a:stCxn id="248" idx="0"/>
            <a:endCxn id="102" idx="2"/>
          </p:cNvCxnSpPr>
          <p:nvPr/>
        </p:nvCxnSpPr>
        <p:spPr>
          <a:xfrm flipV="1">
            <a:off x="10542942" y="1148604"/>
            <a:ext cx="46462" cy="2354279"/>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56" name="Straight Arrow Connector 255">
            <a:extLst>
              <a:ext uri="{FF2B5EF4-FFF2-40B4-BE49-F238E27FC236}">
                <a16:creationId xmlns:a16="http://schemas.microsoft.com/office/drawing/2014/main" id="{7F43BF49-1474-FF96-50FE-7CD2416C6AA5}"/>
              </a:ext>
            </a:extLst>
          </p:cNvPr>
          <p:cNvCxnSpPr>
            <a:stCxn id="248" idx="0"/>
            <a:endCxn id="116" idx="3"/>
          </p:cNvCxnSpPr>
          <p:nvPr/>
        </p:nvCxnSpPr>
        <p:spPr>
          <a:xfrm flipH="1" flipV="1">
            <a:off x="4718908" y="2178647"/>
            <a:ext cx="5824034" cy="1324236"/>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59" name="Straight Arrow Connector 258">
            <a:extLst>
              <a:ext uri="{FF2B5EF4-FFF2-40B4-BE49-F238E27FC236}">
                <a16:creationId xmlns:a16="http://schemas.microsoft.com/office/drawing/2014/main" id="{A70AA1E1-8060-E6AF-8A75-FDE0E0AD4657}"/>
              </a:ext>
            </a:extLst>
          </p:cNvPr>
          <p:cNvCxnSpPr>
            <a:stCxn id="248" idx="0"/>
          </p:cNvCxnSpPr>
          <p:nvPr/>
        </p:nvCxnSpPr>
        <p:spPr>
          <a:xfrm flipH="1" flipV="1">
            <a:off x="7749010" y="2263768"/>
            <a:ext cx="2793932" cy="1239115"/>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AFB741-B5E2-7216-F0D6-ADF794E65C68}"/>
              </a:ext>
            </a:extLst>
          </p:cNvPr>
          <p:cNvSpPr/>
          <p:nvPr/>
        </p:nvSpPr>
        <p:spPr>
          <a:xfrm>
            <a:off x="7140703" y="3353783"/>
            <a:ext cx="1752749" cy="702917"/>
          </a:xfrm>
          <a:prstGeom prst="rect">
            <a:avLst/>
          </a:prstGeom>
          <a:solidFill>
            <a:schemeClr val="bg1"/>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grpSp>
        <p:nvGrpSpPr>
          <p:cNvPr id="8" name="Group 7">
            <a:extLst>
              <a:ext uri="{FF2B5EF4-FFF2-40B4-BE49-F238E27FC236}">
                <a16:creationId xmlns:a16="http://schemas.microsoft.com/office/drawing/2014/main" id="{7CEB4F8B-9E81-FC4A-C393-F7B97DED16E3}"/>
              </a:ext>
            </a:extLst>
          </p:cNvPr>
          <p:cNvGrpSpPr/>
          <p:nvPr/>
        </p:nvGrpSpPr>
        <p:grpSpPr>
          <a:xfrm>
            <a:off x="7095970" y="3268327"/>
            <a:ext cx="1752749" cy="702917"/>
            <a:chOff x="9584648" y="786529"/>
            <a:chExt cx="2214629" cy="760917"/>
          </a:xfrm>
        </p:grpSpPr>
        <p:sp>
          <p:nvSpPr>
            <p:cNvPr id="9" name="Rectangle 8">
              <a:extLst>
                <a:ext uri="{FF2B5EF4-FFF2-40B4-BE49-F238E27FC236}">
                  <a16:creationId xmlns:a16="http://schemas.microsoft.com/office/drawing/2014/main" id="{55763886-7BE7-A2F5-714C-18E4E5E9065A}"/>
                </a:ext>
              </a:extLst>
            </p:cNvPr>
            <p:cNvSpPr/>
            <p:nvPr/>
          </p:nvSpPr>
          <p:spPr>
            <a:xfrm>
              <a:off x="9584648" y="786529"/>
              <a:ext cx="2214629" cy="760917"/>
            </a:xfrm>
            <a:prstGeom prst="rect">
              <a:avLst/>
            </a:prstGeom>
            <a:solidFill>
              <a:schemeClr val="bg1"/>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0" name="TextBox 9">
              <a:extLst>
                <a:ext uri="{FF2B5EF4-FFF2-40B4-BE49-F238E27FC236}">
                  <a16:creationId xmlns:a16="http://schemas.microsoft.com/office/drawing/2014/main" id="{60DF7DED-7975-2E25-0BE3-1FFDA9A7BC26}"/>
                </a:ext>
              </a:extLst>
            </p:cNvPr>
            <p:cNvSpPr txBox="1"/>
            <p:nvPr/>
          </p:nvSpPr>
          <p:spPr>
            <a:xfrm>
              <a:off x="9979912" y="838859"/>
              <a:ext cx="1500805" cy="435253"/>
            </a:xfrm>
            <a:prstGeom prst="rect">
              <a:avLst/>
            </a:prstGeom>
            <a:noFill/>
            <a:ln>
              <a:noFill/>
              <a:prstDash val="sysDot"/>
            </a:ln>
          </p:spPr>
          <p:txBody>
            <a:bodyPr wrap="square" rtlCol="0">
              <a:spAutoFit/>
            </a:bodyPr>
            <a:lstStyle/>
            <a:p>
              <a:r>
                <a:rPr lang="en-GB" sz="1400" dirty="0"/>
                <a:t>More Types</a:t>
              </a:r>
              <a:endParaRPr lang="en-SE" sz="1400" dirty="0"/>
            </a:p>
          </p:txBody>
        </p:sp>
      </p:grpSp>
      <p:cxnSp>
        <p:nvCxnSpPr>
          <p:cNvPr id="21" name="Straight Arrow Connector 20">
            <a:extLst>
              <a:ext uri="{FF2B5EF4-FFF2-40B4-BE49-F238E27FC236}">
                <a16:creationId xmlns:a16="http://schemas.microsoft.com/office/drawing/2014/main" id="{B6795350-E216-BA7C-850C-D8C1445F89D6}"/>
              </a:ext>
            </a:extLst>
          </p:cNvPr>
          <p:cNvCxnSpPr>
            <a:cxnSpLocks/>
            <a:stCxn id="102" idx="2"/>
            <a:endCxn id="116" idx="0"/>
          </p:cNvCxnSpPr>
          <p:nvPr/>
        </p:nvCxnSpPr>
        <p:spPr>
          <a:xfrm flipH="1">
            <a:off x="3660709" y="1148604"/>
            <a:ext cx="6928695" cy="5639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2" name="Straight Arrow Connector 181">
            <a:extLst>
              <a:ext uri="{FF2B5EF4-FFF2-40B4-BE49-F238E27FC236}">
                <a16:creationId xmlns:a16="http://schemas.microsoft.com/office/drawing/2014/main" id="{CE2DDB49-93D7-90AD-3D19-BF5D9AC2045F}"/>
              </a:ext>
            </a:extLst>
          </p:cNvPr>
          <p:cNvCxnSpPr>
            <a:cxnSpLocks/>
            <a:stCxn id="109" idx="2"/>
            <a:endCxn id="9" idx="0"/>
          </p:cNvCxnSpPr>
          <p:nvPr/>
        </p:nvCxnSpPr>
        <p:spPr>
          <a:xfrm>
            <a:off x="6750807" y="2829318"/>
            <a:ext cx="1221538" cy="4390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D3F05E0-B6F8-397F-B3ED-61456846954A}"/>
              </a:ext>
            </a:extLst>
          </p:cNvPr>
          <p:cNvGrpSpPr/>
          <p:nvPr/>
        </p:nvGrpSpPr>
        <p:grpSpPr>
          <a:xfrm>
            <a:off x="5872574" y="5879748"/>
            <a:ext cx="2273899" cy="861646"/>
            <a:chOff x="9672386" y="4273063"/>
            <a:chExt cx="1854330" cy="861646"/>
          </a:xfrm>
          <a:solidFill>
            <a:schemeClr val="accent2">
              <a:lumMod val="20000"/>
              <a:lumOff val="80000"/>
            </a:schemeClr>
          </a:solidFill>
        </p:grpSpPr>
        <p:sp>
          <p:nvSpPr>
            <p:cNvPr id="32" name="Rectangle 31">
              <a:extLst>
                <a:ext uri="{FF2B5EF4-FFF2-40B4-BE49-F238E27FC236}">
                  <a16:creationId xmlns:a16="http://schemas.microsoft.com/office/drawing/2014/main" id="{E105D2FE-36B4-4123-E0E3-D957CDA8F8D2}"/>
                </a:ext>
              </a:extLst>
            </p:cNvPr>
            <p:cNvSpPr/>
            <p:nvPr/>
          </p:nvSpPr>
          <p:spPr>
            <a:xfrm>
              <a:off x="9672386" y="4273063"/>
              <a:ext cx="1854330" cy="861646"/>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33" name="TextBox 32">
              <a:extLst>
                <a:ext uri="{FF2B5EF4-FFF2-40B4-BE49-F238E27FC236}">
                  <a16:creationId xmlns:a16="http://schemas.microsoft.com/office/drawing/2014/main" id="{6C837DD4-7A89-C0C1-6B69-C297A8D3C907}"/>
                </a:ext>
              </a:extLst>
            </p:cNvPr>
            <p:cNvSpPr txBox="1"/>
            <p:nvPr/>
          </p:nvSpPr>
          <p:spPr>
            <a:xfrm>
              <a:off x="9715003" y="4344353"/>
              <a:ext cx="1721212" cy="738664"/>
            </a:xfrm>
            <a:prstGeom prst="rect">
              <a:avLst/>
            </a:prstGeom>
            <a:grpFill/>
          </p:spPr>
          <p:txBody>
            <a:bodyPr wrap="square" rtlCol="0">
              <a:spAutoFit/>
            </a:bodyPr>
            <a:lstStyle/>
            <a:p>
              <a:r>
                <a:rPr lang="en-GB" sz="1400" dirty="0"/>
                <a:t>Test frequencies and Coreset#0 in CSV format.</a:t>
              </a:r>
              <a:endParaRPr lang="en-SE" sz="1400" dirty="0"/>
            </a:p>
          </p:txBody>
        </p:sp>
      </p:grpSp>
      <p:cxnSp>
        <p:nvCxnSpPr>
          <p:cNvPr id="34" name="Straight Arrow Connector 33">
            <a:extLst>
              <a:ext uri="{FF2B5EF4-FFF2-40B4-BE49-F238E27FC236}">
                <a16:creationId xmlns:a16="http://schemas.microsoft.com/office/drawing/2014/main" id="{B2EBB3AC-43B5-7EAF-5A84-4315C5FF1D3B}"/>
              </a:ext>
            </a:extLst>
          </p:cNvPr>
          <p:cNvCxnSpPr>
            <a:cxnSpLocks/>
            <a:stCxn id="135" idx="2"/>
            <a:endCxn id="32" idx="0"/>
          </p:cNvCxnSpPr>
          <p:nvPr/>
        </p:nvCxnSpPr>
        <p:spPr>
          <a:xfrm>
            <a:off x="4920220" y="5455067"/>
            <a:ext cx="2089304" cy="424681"/>
          </a:xfrm>
          <a:prstGeom prst="straightConnector1">
            <a:avLst/>
          </a:prstGeom>
          <a:ln>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43FF0326-C6FF-9EBD-E3BF-77FD7B43414C}"/>
              </a:ext>
            </a:extLst>
          </p:cNvPr>
          <p:cNvCxnSpPr>
            <a:cxnSpLocks/>
            <a:stCxn id="248" idx="2"/>
            <a:endCxn id="32" idx="3"/>
          </p:cNvCxnSpPr>
          <p:nvPr/>
        </p:nvCxnSpPr>
        <p:spPr>
          <a:xfrm flipH="1">
            <a:off x="8146473" y="4263800"/>
            <a:ext cx="2396469" cy="2046771"/>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CD47FB5-8FD3-01F1-2B4A-0B80320EBF3A}"/>
              </a:ext>
            </a:extLst>
          </p:cNvPr>
          <p:cNvCxnSpPr>
            <a:cxnSpLocks/>
            <a:stCxn id="248" idx="2"/>
            <a:endCxn id="149" idx="3"/>
          </p:cNvCxnSpPr>
          <p:nvPr/>
        </p:nvCxnSpPr>
        <p:spPr>
          <a:xfrm flipH="1">
            <a:off x="4383708" y="4263800"/>
            <a:ext cx="6159234" cy="2046771"/>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216BEDE9-0F56-A3F4-D1E6-F164EDBD78CA}"/>
              </a:ext>
            </a:extLst>
          </p:cNvPr>
          <p:cNvCxnSpPr>
            <a:cxnSpLocks/>
            <a:stCxn id="164" idx="2"/>
            <a:endCxn id="149" idx="0"/>
          </p:cNvCxnSpPr>
          <p:nvPr/>
        </p:nvCxnSpPr>
        <p:spPr>
          <a:xfrm flipH="1">
            <a:off x="3338010" y="4013434"/>
            <a:ext cx="994788" cy="1866314"/>
          </a:xfrm>
          <a:prstGeom prst="straightConnector1">
            <a:avLst/>
          </a:prstGeom>
          <a:ln>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38" name="Group 137">
            <a:extLst>
              <a:ext uri="{FF2B5EF4-FFF2-40B4-BE49-F238E27FC236}">
                <a16:creationId xmlns:a16="http://schemas.microsoft.com/office/drawing/2014/main" id="{FA898829-50CC-FA01-0B9E-3C7AF0F5FA79}"/>
              </a:ext>
            </a:extLst>
          </p:cNvPr>
          <p:cNvGrpSpPr/>
          <p:nvPr/>
        </p:nvGrpSpPr>
        <p:grpSpPr>
          <a:xfrm>
            <a:off x="3993055" y="4593421"/>
            <a:ext cx="1854330" cy="861646"/>
            <a:chOff x="9672386" y="4273063"/>
            <a:chExt cx="1854330" cy="861646"/>
          </a:xfrm>
          <a:solidFill>
            <a:schemeClr val="accent6">
              <a:lumMod val="60000"/>
              <a:lumOff val="40000"/>
            </a:schemeClr>
          </a:solidFill>
        </p:grpSpPr>
        <p:sp>
          <p:nvSpPr>
            <p:cNvPr id="135" name="Rectangle 134">
              <a:extLst>
                <a:ext uri="{FF2B5EF4-FFF2-40B4-BE49-F238E27FC236}">
                  <a16:creationId xmlns:a16="http://schemas.microsoft.com/office/drawing/2014/main" id="{AD7A6D53-0D5A-BE91-A610-FCA7138849F8}"/>
                </a:ext>
              </a:extLst>
            </p:cNvPr>
            <p:cNvSpPr/>
            <p:nvPr/>
          </p:nvSpPr>
          <p:spPr>
            <a:xfrm>
              <a:off x="9672386" y="4273063"/>
              <a:ext cx="1854330" cy="861646"/>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36" name="TextBox 135">
              <a:extLst>
                <a:ext uri="{FF2B5EF4-FFF2-40B4-BE49-F238E27FC236}">
                  <a16:creationId xmlns:a16="http://schemas.microsoft.com/office/drawing/2014/main" id="{7750FCB7-ED7C-E7DC-D5E6-8FC2782713E9}"/>
                </a:ext>
              </a:extLst>
            </p:cNvPr>
            <p:cNvSpPr txBox="1"/>
            <p:nvPr/>
          </p:nvSpPr>
          <p:spPr>
            <a:xfrm>
              <a:off x="9738792" y="4546466"/>
              <a:ext cx="1787924" cy="523220"/>
            </a:xfrm>
            <a:prstGeom prst="rect">
              <a:avLst/>
            </a:prstGeom>
            <a:grpFill/>
          </p:spPr>
          <p:txBody>
            <a:bodyPr wrap="square" rtlCol="0">
              <a:spAutoFit/>
            </a:bodyPr>
            <a:lstStyle/>
            <a:p>
              <a:r>
                <a:rPr lang="en-GB" sz="1400" dirty="0"/>
                <a:t>SSB and Coreset#0 Calculation</a:t>
              </a:r>
              <a:endParaRPr lang="en-SE" sz="1400" dirty="0"/>
            </a:p>
          </p:txBody>
        </p:sp>
      </p:grpSp>
      <p:cxnSp>
        <p:nvCxnSpPr>
          <p:cNvPr id="48" name="Straight Arrow Connector 47">
            <a:extLst>
              <a:ext uri="{FF2B5EF4-FFF2-40B4-BE49-F238E27FC236}">
                <a16:creationId xmlns:a16="http://schemas.microsoft.com/office/drawing/2014/main" id="{3635465B-C67B-5A18-F0F2-8E8DBF223D31}"/>
              </a:ext>
            </a:extLst>
          </p:cNvPr>
          <p:cNvCxnSpPr>
            <a:cxnSpLocks/>
            <a:stCxn id="168" idx="2"/>
            <a:endCxn id="149" idx="0"/>
          </p:cNvCxnSpPr>
          <p:nvPr/>
        </p:nvCxnSpPr>
        <p:spPr>
          <a:xfrm flipH="1">
            <a:off x="3338010" y="3998854"/>
            <a:ext cx="2922301" cy="1880894"/>
          </a:xfrm>
          <a:prstGeom prst="straightConnector1">
            <a:avLst/>
          </a:prstGeom>
          <a:ln>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9448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dirty="0"/>
              <a:t>Added configuration types since Ran5#105 meeting.</a:t>
            </a:r>
            <a:endParaRPr lang="en-US" kern="1200" dirty="0">
              <a:solidFill>
                <a:schemeClr val="tx1"/>
              </a:solidFill>
              <a:latin typeface="+mj-lt"/>
              <a:ea typeface="+mj-ea"/>
              <a:cs typeface="+mj-cs"/>
            </a:endParaRPr>
          </a:p>
        </p:txBody>
      </p:sp>
      <p:graphicFrame>
        <p:nvGraphicFramePr>
          <p:cNvPr id="29" name="TextBox 3">
            <a:extLst>
              <a:ext uri="{FF2B5EF4-FFF2-40B4-BE49-F238E27FC236}">
                <a16:creationId xmlns:a16="http://schemas.microsoft.com/office/drawing/2014/main" id="{4B667DF5-31DD-B8B0-BD15-94368B4616D8}"/>
              </a:ext>
            </a:extLst>
          </p:cNvPr>
          <p:cNvGraphicFramePr/>
          <p:nvPr>
            <p:extLst>
              <p:ext uri="{D42A27DB-BD31-4B8C-83A1-F6EECF244321}">
                <p14:modId xmlns:p14="http://schemas.microsoft.com/office/powerpoint/2010/main" val="1152830083"/>
              </p:ext>
            </p:extLst>
          </p:nvPr>
        </p:nvGraphicFramePr>
        <p:xfrm>
          <a:off x="4611441" y="142930"/>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2822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dirty="0"/>
              <a:t>Added 3GPP tables in JSON format.</a:t>
            </a:r>
            <a:endParaRPr lang="en-US" kern="1200" dirty="0">
              <a:solidFill>
                <a:schemeClr val="tx1"/>
              </a:solidFill>
              <a:latin typeface="+mj-lt"/>
              <a:ea typeface="+mj-ea"/>
              <a:cs typeface="+mj-cs"/>
            </a:endParaRPr>
          </a:p>
        </p:txBody>
      </p:sp>
      <p:graphicFrame>
        <p:nvGraphicFramePr>
          <p:cNvPr id="29" name="TextBox 3">
            <a:extLst>
              <a:ext uri="{FF2B5EF4-FFF2-40B4-BE49-F238E27FC236}">
                <a16:creationId xmlns:a16="http://schemas.microsoft.com/office/drawing/2014/main" id="{4B667DF5-31DD-B8B0-BD15-94368B4616D8}"/>
              </a:ext>
            </a:extLst>
          </p:cNvPr>
          <p:cNvGraphicFramePr/>
          <p:nvPr>
            <p:extLst>
              <p:ext uri="{D42A27DB-BD31-4B8C-83A1-F6EECF244321}">
                <p14:modId xmlns:p14="http://schemas.microsoft.com/office/powerpoint/2010/main" val="1785731584"/>
              </p:ext>
            </p:extLst>
          </p:nvPr>
        </p:nvGraphicFramePr>
        <p:xfrm>
          <a:off x="4611441" y="142930"/>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7795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sz="3800" kern="1200" dirty="0">
                <a:solidFill>
                  <a:schemeClr val="tx1"/>
                </a:solidFill>
                <a:latin typeface="+mj-lt"/>
                <a:ea typeface="+mj-ea"/>
                <a:cs typeface="+mj-cs"/>
              </a:rPr>
              <a:t>What </a:t>
            </a:r>
            <a:r>
              <a:rPr lang="en-US" sz="3800" dirty="0"/>
              <a:t>configuration types</a:t>
            </a:r>
            <a:r>
              <a:rPr lang="en-US" sz="3800" kern="1200" dirty="0">
                <a:solidFill>
                  <a:schemeClr val="tx1"/>
                </a:solidFill>
                <a:latin typeface="+mj-lt"/>
                <a:ea typeface="+mj-ea"/>
                <a:cs typeface="+mj-cs"/>
              </a:rPr>
              <a:t> </a:t>
            </a:r>
            <a:r>
              <a:rPr lang="en-US" sz="3800" b="1" u="sng" kern="1200" dirty="0">
                <a:solidFill>
                  <a:schemeClr val="tx1"/>
                </a:solidFill>
                <a:latin typeface="+mj-lt"/>
                <a:ea typeface="+mj-ea"/>
                <a:cs typeface="+mj-cs"/>
              </a:rPr>
              <a:t>does</a:t>
            </a:r>
            <a:r>
              <a:rPr lang="en-US" sz="3800" kern="1200" dirty="0">
                <a:solidFill>
                  <a:schemeClr val="tx1"/>
                </a:solidFill>
                <a:latin typeface="+mj-lt"/>
                <a:ea typeface="+mj-ea"/>
                <a:cs typeface="+mj-cs"/>
              </a:rPr>
              <a:t> the tool support at this stage?</a:t>
            </a:r>
            <a:br>
              <a:rPr lang="en-US" sz="3800" kern="1200" dirty="0">
                <a:solidFill>
                  <a:schemeClr val="tx1"/>
                </a:solidFill>
                <a:latin typeface="+mj-lt"/>
                <a:ea typeface="+mj-ea"/>
                <a:cs typeface="+mj-cs"/>
              </a:rPr>
            </a:br>
            <a:r>
              <a:rPr lang="en-US" sz="3800" kern="1200" dirty="0">
                <a:solidFill>
                  <a:schemeClr val="tx1"/>
                </a:solidFill>
                <a:latin typeface="+mj-lt"/>
                <a:ea typeface="+mj-ea"/>
                <a:cs typeface="+mj-cs"/>
              </a:rPr>
              <a:t>                 (38.508-1, Annex C)</a:t>
            </a:r>
          </a:p>
        </p:txBody>
      </p:sp>
      <p:sp>
        <p:nvSpPr>
          <p:cNvPr id="35"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6" name="TextBox 6">
            <a:extLst>
              <a:ext uri="{FF2B5EF4-FFF2-40B4-BE49-F238E27FC236}">
                <a16:creationId xmlns:a16="http://schemas.microsoft.com/office/drawing/2014/main" id="{45ACC02D-5A12-BEAC-3004-6D8132C1CFF1}"/>
              </a:ext>
            </a:extLst>
          </p:cNvPr>
          <p:cNvGraphicFramePr/>
          <p:nvPr>
            <p:extLst>
              <p:ext uri="{D42A27DB-BD31-4B8C-83A1-F6EECF244321}">
                <p14:modId xmlns:p14="http://schemas.microsoft.com/office/powerpoint/2010/main" val="2303541333"/>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1647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sz="4800" kern="1200" dirty="0">
                <a:solidFill>
                  <a:schemeClr val="tx1"/>
                </a:solidFill>
                <a:latin typeface="+mj-lt"/>
                <a:ea typeface="+mj-ea"/>
                <a:cs typeface="+mj-cs"/>
              </a:rPr>
              <a:t>What is </a:t>
            </a:r>
            <a:r>
              <a:rPr lang="en-US" sz="4800" b="1" u="sng" kern="1200" dirty="0">
                <a:solidFill>
                  <a:schemeClr val="tx1"/>
                </a:solidFill>
                <a:latin typeface="+mj-lt"/>
                <a:ea typeface="+mj-ea"/>
                <a:cs typeface="+mj-cs"/>
              </a:rPr>
              <a:t>not</a:t>
            </a:r>
            <a:r>
              <a:rPr lang="en-US" sz="4800" kern="1200" dirty="0">
                <a:solidFill>
                  <a:schemeClr val="tx1"/>
                </a:solidFill>
                <a:latin typeface="+mj-lt"/>
                <a:ea typeface="+mj-ea"/>
                <a:cs typeface="+mj-cs"/>
              </a:rPr>
              <a:t> supported in 38.508-1, at this stage?</a:t>
            </a:r>
            <a:endParaRPr lang="en-US" sz="5400" kern="1200" dirty="0">
              <a:solidFill>
                <a:schemeClr val="tx1"/>
              </a:solidFill>
              <a:latin typeface="+mj-lt"/>
              <a:ea typeface="+mj-ea"/>
              <a:cs typeface="+mj-cs"/>
            </a:endParaRPr>
          </a:p>
        </p:txBody>
      </p:sp>
      <p:sp>
        <p:nvSpPr>
          <p:cNvPr id="35"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77757BB-8A3A-5E07-905E-D3C86E1318A1}"/>
              </a:ext>
            </a:extLst>
          </p:cNvPr>
          <p:cNvSpPr/>
          <p:nvPr/>
        </p:nvSpPr>
        <p:spPr>
          <a:xfrm>
            <a:off x="4688659" y="5914894"/>
            <a:ext cx="7482004" cy="943106"/>
          </a:xfrm>
          <a:prstGeom prst="rect">
            <a:avLst/>
          </a:prstGeom>
          <a:solidFill>
            <a:schemeClr val="accent6">
              <a:lumMod val="60000"/>
              <a:lumOff val="40000"/>
            </a:schemeClr>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spcAft>
                <a:spcPts val="600"/>
              </a:spcAft>
            </a:pPr>
            <a:r>
              <a:rPr lang="en-US" dirty="0"/>
              <a:t>Potentially all clauses above are possible to implement.</a:t>
            </a:r>
          </a:p>
          <a:p>
            <a:pPr algn="ctr">
              <a:spcAft>
                <a:spcPts val="600"/>
              </a:spcAft>
            </a:pPr>
            <a:r>
              <a:rPr lang="en-US" dirty="0"/>
              <a:t>Further studies are required.</a:t>
            </a:r>
            <a:endParaRPr lang="en-SE" dirty="0"/>
          </a:p>
        </p:txBody>
      </p:sp>
      <p:graphicFrame>
        <p:nvGraphicFramePr>
          <p:cNvPr id="29" name="TextBox 3">
            <a:extLst>
              <a:ext uri="{FF2B5EF4-FFF2-40B4-BE49-F238E27FC236}">
                <a16:creationId xmlns:a16="http://schemas.microsoft.com/office/drawing/2014/main" id="{4B667DF5-31DD-B8B0-BD15-94368B4616D8}"/>
              </a:ext>
            </a:extLst>
          </p:cNvPr>
          <p:cNvGraphicFramePr/>
          <p:nvPr>
            <p:extLst>
              <p:ext uri="{D42A27DB-BD31-4B8C-83A1-F6EECF244321}">
                <p14:modId xmlns:p14="http://schemas.microsoft.com/office/powerpoint/2010/main" val="879513168"/>
              </p:ext>
            </p:extLst>
          </p:nvPr>
        </p:nvGraphicFramePr>
        <p:xfrm>
          <a:off x="4611441" y="142930"/>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2338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What is next?</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59" y="1188637"/>
            <a:ext cx="4936139" cy="4613647"/>
          </a:xfrm>
          <a:prstGeom prst="rect">
            <a:avLst/>
          </a:prstGeom>
        </p:spPr>
        <p:txBody>
          <a:bodyPr vert="horz" lIns="91440" tIns="45720" rIns="91440" bIns="45720" rtlCol="0" anchor="ctr">
            <a:normAutofit lnSpcReduction="10000"/>
          </a:bodyPr>
          <a:lstStyle/>
          <a:p>
            <a:pPr marL="114300">
              <a:lnSpc>
                <a:spcPct val="90000"/>
              </a:lnSpc>
              <a:spcAft>
                <a:spcPts val="600"/>
              </a:spcAft>
            </a:pPr>
            <a:r>
              <a:rPr lang="en-US" sz="1500" dirty="0">
                <a:highlight>
                  <a:srgbClr val="FFFF00"/>
                </a:highlight>
              </a:rPr>
              <a:t>RAN4 are developing a tool to verify CRs related to CA configurations. A part of that work is to represent needed tables in 38.101 in a machine readable format. The format used is JSON.</a:t>
            </a:r>
          </a:p>
          <a:p>
            <a:pPr marL="114300">
              <a:lnSpc>
                <a:spcPct val="90000"/>
              </a:lnSpc>
              <a:spcAft>
                <a:spcPts val="600"/>
              </a:spcAft>
            </a:pPr>
            <a:r>
              <a:rPr lang="en-US" sz="1500" dirty="0">
                <a:highlight>
                  <a:srgbClr val="FFFF00"/>
                </a:highlight>
              </a:rPr>
              <a:t>See related doc: RP-242483</a:t>
            </a:r>
          </a:p>
          <a:p>
            <a:pPr marL="114300">
              <a:lnSpc>
                <a:spcPct val="90000"/>
              </a:lnSpc>
              <a:spcAft>
                <a:spcPts val="600"/>
              </a:spcAft>
            </a:pPr>
            <a:r>
              <a:rPr lang="en-US" sz="1500" dirty="0">
                <a:highlight>
                  <a:srgbClr val="FFFF00"/>
                </a:highlight>
              </a:rPr>
              <a:t>To make the “Test Frequency Calculation Tool” generic for any band/configuration without updating the python tool for every band/configuration, there is a need of access to a number of machine readable tables.</a:t>
            </a:r>
          </a:p>
          <a:p>
            <a:pPr marL="114300">
              <a:lnSpc>
                <a:spcPct val="90000"/>
              </a:lnSpc>
              <a:spcAft>
                <a:spcPts val="600"/>
              </a:spcAft>
            </a:pPr>
            <a:r>
              <a:rPr lang="en-US" sz="1500" dirty="0">
                <a:highlight>
                  <a:srgbClr val="FFFF00"/>
                </a:highlight>
              </a:rPr>
              <a:t>Some of the needed tables will be implemented by RAN4 and some tables, that is needed for the “Test Frequency Calculation Tool” might not be in the plan to be implemented to support the RAN4 tool.</a:t>
            </a:r>
          </a:p>
          <a:p>
            <a:pPr marL="114300">
              <a:lnSpc>
                <a:spcPct val="90000"/>
              </a:lnSpc>
              <a:spcAft>
                <a:spcPts val="600"/>
              </a:spcAft>
            </a:pPr>
            <a:r>
              <a:rPr lang="en-US" sz="1500" dirty="0">
                <a:highlight>
                  <a:srgbClr val="FFFF00"/>
                </a:highlight>
              </a:rPr>
              <a:t>The next step for the “Test Frequency Calculation Tool” is to modify the tool to use the RAN4 database, containing machine readable tables and also, if needed, add the tables that is missing for the “Test Frequency Calculation Tool”, into the database.</a:t>
            </a:r>
          </a:p>
          <a:p>
            <a:pPr marL="114300">
              <a:lnSpc>
                <a:spcPct val="90000"/>
              </a:lnSpc>
              <a:spcAft>
                <a:spcPts val="600"/>
              </a:spcAft>
            </a:pPr>
            <a:r>
              <a:rPr lang="en-US" sz="1500" dirty="0">
                <a:highlight>
                  <a:srgbClr val="FFFF00"/>
                </a:highlight>
              </a:rPr>
              <a:t>If there is a need of additional tables, it needs to be discussed with the RAN4 group!</a:t>
            </a:r>
          </a:p>
          <a:p>
            <a:pPr marL="114300">
              <a:lnSpc>
                <a:spcPct val="90000"/>
              </a:lnSpc>
              <a:spcAft>
                <a:spcPts val="600"/>
              </a:spcAft>
            </a:pPr>
            <a:r>
              <a:rPr lang="en-US" sz="1500" dirty="0">
                <a:highlight>
                  <a:srgbClr val="FFFF00"/>
                </a:highlight>
              </a:rPr>
              <a:t>Note! This future improvement does not prevent RAN5 from introducing the tool at this point.</a:t>
            </a:r>
          </a:p>
        </p:txBody>
      </p:sp>
    </p:spTree>
    <p:extLst>
      <p:ext uri="{BB962C8B-B14F-4D97-AF65-F5344CB8AC3E}">
        <p14:creationId xmlns:p14="http://schemas.microsoft.com/office/powerpoint/2010/main" val="381644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What is next?</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59" y="1188637"/>
            <a:ext cx="4936139" cy="4613647"/>
          </a:xfrm>
          <a:prstGeom prst="rect">
            <a:avLst/>
          </a:prstGeom>
        </p:spPr>
        <p:txBody>
          <a:bodyPr vert="horz" lIns="91440" tIns="45720" rIns="91440" bIns="45720" rtlCol="0" anchor="ctr">
            <a:normAutofit/>
          </a:bodyPr>
          <a:lstStyle/>
          <a:p>
            <a:pPr marL="114300">
              <a:lnSpc>
                <a:spcPct val="90000"/>
              </a:lnSpc>
              <a:spcAft>
                <a:spcPts val="600"/>
              </a:spcAft>
            </a:pPr>
            <a:r>
              <a:rPr lang="en-US" sz="1500" dirty="0">
                <a:highlight>
                  <a:srgbClr val="FFFF00"/>
                </a:highlight>
              </a:rPr>
              <a:t>Since the “Test Frequency Calculation Tool” also can be used for generating tables to be added into 38.508-1 and the bands/configurations that are implemented for that purpose also will be supported of the tool, there is a need to make it clear for the user which CA band combinations are allowed to be used for calculating missing BW combinations in 38.508-1.</a:t>
            </a:r>
          </a:p>
          <a:p>
            <a:pPr marL="114300">
              <a:lnSpc>
                <a:spcPct val="90000"/>
              </a:lnSpc>
              <a:spcAft>
                <a:spcPts val="600"/>
              </a:spcAft>
            </a:pPr>
            <a:endParaRPr lang="en-US" sz="1500" dirty="0">
              <a:highlight>
                <a:srgbClr val="FFFF00"/>
              </a:highlight>
            </a:endParaRPr>
          </a:p>
          <a:p>
            <a:pPr marL="114300">
              <a:lnSpc>
                <a:spcPct val="90000"/>
              </a:lnSpc>
              <a:spcAft>
                <a:spcPts val="600"/>
              </a:spcAft>
            </a:pPr>
            <a:r>
              <a:rPr lang="en-US" sz="1500" dirty="0">
                <a:highlight>
                  <a:srgbClr val="FFFF00"/>
                </a:highlight>
              </a:rPr>
              <a:t>Two options to solve it is:</a:t>
            </a:r>
          </a:p>
          <a:p>
            <a:pPr marL="114300">
              <a:lnSpc>
                <a:spcPct val="90000"/>
              </a:lnSpc>
              <a:spcAft>
                <a:spcPts val="600"/>
              </a:spcAft>
            </a:pPr>
            <a:endParaRPr lang="en-US" sz="1500" dirty="0">
              <a:highlight>
                <a:srgbClr val="FFFF00"/>
              </a:highlight>
            </a:endParaRPr>
          </a:p>
          <a:p>
            <a:pPr marL="457200" indent="-342900">
              <a:lnSpc>
                <a:spcPct val="90000"/>
              </a:lnSpc>
              <a:spcAft>
                <a:spcPts val="600"/>
              </a:spcAft>
              <a:buAutoNum type="arabicPeriod"/>
            </a:pPr>
            <a:r>
              <a:rPr lang="en-US" sz="1500" dirty="0">
                <a:highlight>
                  <a:srgbClr val="FFFF00"/>
                </a:highlight>
              </a:rPr>
              <a:t>Two different tools depending on usage.</a:t>
            </a:r>
          </a:p>
          <a:p>
            <a:pPr marL="457200" indent="-342900">
              <a:lnSpc>
                <a:spcPct val="90000"/>
              </a:lnSpc>
              <a:spcAft>
                <a:spcPts val="600"/>
              </a:spcAft>
              <a:buAutoNum type="arabicPeriod"/>
            </a:pPr>
            <a:r>
              <a:rPr lang="en-US" sz="1500" dirty="0">
                <a:highlight>
                  <a:srgbClr val="FFFF00"/>
                </a:highlight>
              </a:rPr>
              <a:t>One tool with initial choice:</a:t>
            </a:r>
          </a:p>
          <a:p>
            <a:pPr marL="914400" lvl="1" indent="-342900">
              <a:lnSpc>
                <a:spcPct val="90000"/>
              </a:lnSpc>
              <a:spcAft>
                <a:spcPts val="600"/>
              </a:spcAft>
              <a:buAutoNum type="arabicPeriod"/>
            </a:pPr>
            <a:r>
              <a:rPr lang="en-US" sz="1500" dirty="0">
                <a:highlight>
                  <a:srgbClr val="FFFF00"/>
                </a:highlight>
              </a:rPr>
              <a:t>Calculate missing BW combinations in 38.508. (According to Note in table)</a:t>
            </a:r>
          </a:p>
          <a:p>
            <a:pPr marL="914400" lvl="1" indent="-342900">
              <a:lnSpc>
                <a:spcPct val="90000"/>
              </a:lnSpc>
              <a:spcAft>
                <a:spcPts val="600"/>
              </a:spcAft>
              <a:buAutoNum type="arabicPeriod"/>
            </a:pPr>
            <a:r>
              <a:rPr lang="en-US" sz="1500" dirty="0">
                <a:highlight>
                  <a:srgbClr val="FFFF00"/>
                </a:highlight>
              </a:rPr>
              <a:t>Calculate BW combinations for CR.</a:t>
            </a:r>
          </a:p>
          <a:p>
            <a:pPr marL="114300">
              <a:lnSpc>
                <a:spcPct val="90000"/>
              </a:lnSpc>
              <a:spcAft>
                <a:spcPts val="600"/>
              </a:spcAft>
            </a:pPr>
            <a:r>
              <a:rPr lang="en-US" sz="1500" dirty="0">
                <a:highlight>
                  <a:srgbClr val="FFFF00"/>
                </a:highlight>
              </a:rPr>
              <a:t>Suggestion for solution to be prepared for RAN#107</a:t>
            </a:r>
          </a:p>
        </p:txBody>
      </p:sp>
    </p:spTree>
    <p:extLst>
      <p:ext uri="{BB962C8B-B14F-4D97-AF65-F5344CB8AC3E}">
        <p14:creationId xmlns:p14="http://schemas.microsoft.com/office/powerpoint/2010/main" val="2274474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6" y="1188637"/>
            <a:ext cx="3191433"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3600" dirty="0"/>
              <a:t>How to make the tool a part of the standard?</a:t>
            </a:r>
            <a:endParaRPr lang="en-US" sz="3600" kern="1200" dirty="0">
              <a:solidFill>
                <a:schemeClr val="tx1"/>
              </a:solidFill>
              <a:latin typeface="+mj-lt"/>
              <a:ea typeface="+mj-ea"/>
              <a:cs typeface="+mj-cs"/>
            </a:endParaRP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59" y="1188637"/>
            <a:ext cx="4936139" cy="4613647"/>
          </a:xfrm>
          <a:prstGeom prst="rect">
            <a:avLst/>
          </a:prstGeom>
        </p:spPr>
        <p:txBody>
          <a:bodyPr vert="horz" lIns="91440" tIns="45720" rIns="91440" bIns="45720" rtlCol="0" anchor="ctr">
            <a:normAutofit/>
          </a:bodyPr>
          <a:lstStyle/>
          <a:p>
            <a:pPr hangingPunct="0">
              <a:spcAft>
                <a:spcPts val="900"/>
              </a:spcAft>
            </a:pPr>
            <a:r>
              <a:rPr lang="en-GB" sz="1500" dirty="0">
                <a:highlight>
                  <a:srgbClr val="FFFF00"/>
                </a:highlight>
              </a:rPr>
              <a:t>The tool will be made a part of the standard by adding a note to the tables that have an intentional reduction of BW combinations. See suggested note below:</a:t>
            </a:r>
          </a:p>
          <a:p>
            <a:pPr hangingPunct="0">
              <a:spcAft>
                <a:spcPts val="900"/>
              </a:spcAft>
            </a:pPr>
            <a:endParaRPr lang="en-GB" sz="1500" dirty="0">
              <a:highlight>
                <a:srgbClr val="FFFF00"/>
              </a:highlight>
            </a:endParaRPr>
          </a:p>
          <a:p>
            <a:pPr hangingPunct="0">
              <a:spcAft>
                <a:spcPts val="900"/>
              </a:spcAft>
            </a:pPr>
            <a:r>
              <a:rPr lang="en-GB" sz="1500" dirty="0" err="1">
                <a:highlight>
                  <a:srgbClr val="FFFF00"/>
                </a:highlight>
              </a:rPr>
              <a:t>NoteX</a:t>
            </a:r>
            <a:r>
              <a:rPr lang="en-GB" sz="1500" dirty="0">
                <a:highlight>
                  <a:srgbClr val="FFFF00"/>
                </a:highlight>
              </a:rPr>
              <a:t>: This table does not include all possible </a:t>
            </a:r>
            <a:r>
              <a:rPr lang="en-GB" sz="1500" dirty="0" err="1">
                <a:highlight>
                  <a:srgbClr val="FFFF00"/>
                </a:highlight>
              </a:rPr>
              <a:t>BWdth</a:t>
            </a:r>
            <a:r>
              <a:rPr lang="en-GB" sz="1500" dirty="0">
                <a:highlight>
                  <a:srgbClr val="FFFF00"/>
                </a:highlight>
              </a:rPr>
              <a:t> combinations for this configuration. A python tool to calculate missing BW combinations can be found in the following repository of 3GPP Forge: </a:t>
            </a:r>
            <a:endParaRPr lang="en-GB" sz="1800" u="sng" dirty="0">
              <a:solidFill>
                <a:srgbClr val="0000FF"/>
              </a:solidFill>
              <a:effectLst/>
              <a:highlight>
                <a:srgbClr val="FFFF00"/>
              </a:highlight>
              <a:latin typeface="Times New Roman" panose="02020603050405020304" pitchFamily="18" charset="0"/>
              <a:ea typeface="Times New Roman" panose="02020603050405020304" pitchFamily="18" charset="0"/>
            </a:endParaRPr>
          </a:p>
          <a:p>
            <a:pPr hangingPunct="0">
              <a:spcAft>
                <a:spcPts val="900"/>
              </a:spcAft>
            </a:pPr>
            <a:r>
              <a:rPr lang="en-GB" sz="1800" u="sng" dirty="0">
                <a:solidFill>
                  <a:srgbClr val="0000FF"/>
                </a:solidFill>
                <a:effectLst/>
                <a:highlight>
                  <a:srgbClr val="FFFF00"/>
                </a:highlight>
                <a:latin typeface="Times New Roman" panose="02020603050405020304" pitchFamily="18" charset="0"/>
                <a:ea typeface="Times New Roman" panose="02020603050405020304" pitchFamily="18" charset="0"/>
              </a:rPr>
              <a:t>https://forge.3gpp.org/rep/ran5/xxxxx</a:t>
            </a:r>
            <a:endParaRPr lang="en-SE" sz="1800" dirty="0">
              <a:effectLst/>
              <a:highlight>
                <a:srgbClr val="FFFF00"/>
              </a:highlight>
              <a:latin typeface="Times New Roman" panose="02020603050405020304" pitchFamily="18" charset="0"/>
              <a:ea typeface="Times New Roman" panose="02020603050405020304" pitchFamily="18" charset="0"/>
            </a:endParaRPr>
          </a:p>
          <a:p>
            <a:pPr marL="114300">
              <a:lnSpc>
                <a:spcPct val="90000"/>
              </a:lnSpc>
              <a:spcAft>
                <a:spcPts val="600"/>
              </a:spcAft>
            </a:pPr>
            <a:endParaRPr lang="en-US" sz="1500" dirty="0"/>
          </a:p>
        </p:txBody>
      </p:sp>
    </p:spTree>
    <p:extLst>
      <p:ext uri="{BB962C8B-B14F-4D97-AF65-F5344CB8AC3E}">
        <p14:creationId xmlns:p14="http://schemas.microsoft.com/office/powerpoint/2010/main" val="12437786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BA8FEC6E16014C9C8AE11707D99D2B" ma:contentTypeVersion="13" ma:contentTypeDescription="Create a new document." ma:contentTypeScope="" ma:versionID="89d34a0efb5b0f6520d43c061667cd78">
  <xsd:schema xmlns:xsd="http://www.w3.org/2001/XMLSchema" xmlns:xs="http://www.w3.org/2001/XMLSchema" xmlns:p="http://schemas.microsoft.com/office/2006/metadata/properties" xmlns:ns2="667a4cda-c0b6-4763-85d5-d71c40529199" xmlns:ns3="2a30137f-e0bf-4e7e-83c6-70af91abb4cd" targetNamespace="http://schemas.microsoft.com/office/2006/metadata/properties" ma:root="true" ma:fieldsID="0fdc5a49979096797e5df388e5d6b269" ns2:_="" ns3:_="">
    <xsd:import namespace="667a4cda-c0b6-4763-85d5-d71c40529199"/>
    <xsd:import namespace="2a30137f-e0bf-4e7e-83c6-70af91abb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7a4cda-c0b6-4763-85d5-d71c405291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30137f-e0bf-4e7e-83c6-70af91abb4c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BE014FB-E796-476C-A224-33B2EEF1F70D}">
  <ds:schemaRefs>
    <ds:schemaRef ds:uri="2a30137f-e0bf-4e7e-83c6-70af91abb4cd"/>
    <ds:schemaRef ds:uri="667a4cda-c0b6-4763-85d5-d71c405291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015851C-4918-4445-87C6-FD6253F3742D}">
  <ds:schemaRefs>
    <ds:schemaRef ds:uri="http://schemas.microsoft.com/sharepoint/v3/contenttype/forms"/>
  </ds:schemaRefs>
</ds:datastoreItem>
</file>

<file path=customXml/itemProps3.xml><?xml version="1.0" encoding="utf-8"?>
<ds:datastoreItem xmlns:ds="http://schemas.openxmlformats.org/officeDocument/2006/customXml" ds:itemID="{2DA09C96-84BF-4C5B-85FD-AF49565D48DF}">
  <ds:schemaRefs>
    <ds:schemaRef ds:uri="http://purl.org/dc/elements/1.1/"/>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2a30137f-e0bf-4e7e-83c6-70af91abb4cd"/>
    <ds:schemaRef ds:uri="667a4cda-c0b6-4763-85d5-d71c40529199"/>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14873</TotalTime>
  <Words>939</Words>
  <Application>Microsoft Office PowerPoint</Application>
  <PresentationFormat>Widescreen</PresentationFormat>
  <Paragraphs>76</Paragraphs>
  <Slides>10</Slides>
  <Notes>0</Notes>
  <HiddenSlides>3</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Test frequency calculation tool</vt:lpstr>
      <vt:lpstr>                                             Supported Functionality of the Tool</vt:lpstr>
      <vt:lpstr>Added configuration types since Ran5#105 meeting.</vt:lpstr>
      <vt:lpstr>Added 3GPP tables in JSON format.</vt:lpstr>
      <vt:lpstr>What configuration types does the tool support at this stage?                  (38.508-1, Annex C)</vt:lpstr>
      <vt:lpstr>What is not supported in 38.508-1, at this stage?</vt:lpstr>
      <vt:lpstr>                                                              What is next?</vt:lpstr>
      <vt:lpstr>                                                              What is next?</vt:lpstr>
      <vt:lpstr>                                                            How to make the tool a part of the standard?</vt:lpstr>
      <vt:lpstr>Proposal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Hawkowl IQI test setup</dc:title>
  <dc:creator>Patrik Andersson R</dc:creator>
  <cp:lastModifiedBy>Niclas Weiler</cp:lastModifiedBy>
  <cp:revision>6</cp:revision>
  <dcterms:created xsi:type="dcterms:W3CDTF">2024-04-10T05:10:23Z</dcterms:created>
  <dcterms:modified xsi:type="dcterms:W3CDTF">2025-02-18T13:35:21Z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0x010100D9BA8FEC6E16014C9C8AE11707D99D2B</vt:lpwstr>
  </property>
</Properties>
</file>