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 varScale="1">
        <p:scale>
          <a:sx n="107" d="100"/>
          <a:sy n="107" d="100"/>
        </p:scale>
        <p:origin x="24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</a:t>
            </a:r>
            <a:r>
              <a:rPr lang="en-GB" altLang="en-US" sz="2000"/>
              <a:t>(12:00 – 13:15)</a:t>
            </a:r>
            <a:endParaRPr lang="en-GB" altLang="en-US" sz="2000" dirty="0"/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/>
              <a:t>NR Multiple Input Multiple Output (MIMO) Over-the-Air (OTA) performance requirement t-docs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TS38.551(9 CR)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7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800" dirty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TS37.571-1/3/5(20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US" altLang="en-US" sz="800" dirty="0"/>
              <a:t>LTE Over-the-Air (OTA) t-docs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TS37.544 ( 1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 at 20:30hrs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/>
              <a:t>FR2-MU and RRM Test Tolerance related papers and the corresponding CR’s from all WI’s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RRM TT (129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/>
              <a:t>NR Radio Resource Management (RRM) t-docs across WI’s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TS38.533 (81 CR + 3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TR38.903(1 CR)</a:t>
            </a:r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16:00hrs)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r>
              <a:rPr lang="en-GB" altLang="en-US" sz="1050" b="1" dirty="0"/>
              <a:t>Day end at 20:30hrs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(0)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(36 CR+5 Disc)</a:t>
            </a:r>
          </a:p>
          <a:p>
            <a:pPr eaLnBrk="1" hangingPunct="1">
              <a:buFontTx/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TS36.508 (2 CR)</a:t>
            </a:r>
            <a:endParaRPr lang="sv-SE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</a:p>
          <a:p>
            <a:pPr eaLnBrk="1" hangingPunct="1"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TS38.508-2(27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20:30hrs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TS38.521-2 (17 CR+2 Disc+1 WP)</a:t>
            </a:r>
          </a:p>
          <a:p>
            <a:pPr eaLnBrk="1" hangingPunct="1">
              <a:buFontTx/>
              <a:buNone/>
              <a:defRPr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TS38.521-3 (35 CR+1 Disc)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TS38.508-1 (4 CR), TS38.508-2 (2 CR), TS38.521-5 (35 CR+1 Disc), TS38.522 (5 CR), TS38.533 (6 CR+1 Disc), TR38.903 (1 CR), TR38.905 (1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t-docs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TS36.521-4(16 CR+2 Disc),</a:t>
            </a:r>
          </a:p>
          <a:p>
            <a:pPr eaLnBrk="1" hangingPunct="1">
              <a:buNone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TS36.521-3 (20 CR+1 Disc)</a:t>
            </a:r>
          </a:p>
          <a:p>
            <a:pPr eaLnBrk="1" hangingPunct="1">
              <a:buNone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TS36.521-2 (3 CR)</a:t>
            </a:r>
          </a:p>
          <a:p>
            <a:pPr eaLnBrk="1" hangingPunct="1">
              <a:buNone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TS36.508(5 CR), </a:t>
            </a:r>
            <a:r>
              <a:rPr lang="en-US" altLang="zh-TW" sz="600" dirty="0">
                <a:solidFill>
                  <a:srgbClr val="00B050"/>
                </a:solidFill>
              </a:rPr>
              <a:t>TSR6.905(1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TR36.903(2 CR), TR36.904(1 CR)</a:t>
            </a:r>
            <a:endParaRPr lang="en-GB" altLang="en-US" sz="6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 at 20:30hrs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 dirty="0"/>
              <a:t>Joint 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12:30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1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RAN5#102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Day Starts: 9:00hrs(Monday)         		Break: 10:30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11:00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                     8:00hrs ( rest of the week)                        	             15:30 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16:00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( except Friday)</a:t>
            </a:r>
            <a:endParaRPr lang="en-US" altLang="en-US" sz="11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29-Thu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28-Wed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27-Tue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26-Mon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1-Fri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231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 b="1" dirty="0"/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 (Post 14:00hrs )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17:00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TR38.905(30 CR)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TS38.521-1 (146 CR+8 Disc)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TS38.521-4(34 CR)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TR38.903(1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  <a:r>
              <a:rPr lang="en-GB" altLang="zh-TW" sz="700" dirty="0">
                <a:solidFill>
                  <a:srgbClr val="00B050"/>
                </a:solidFill>
              </a:rPr>
              <a:t>TS38.533(136 CR + 2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7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/>
              <a:t>FR2-MU related papers and the corresponding CR’s from all WI’s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FR2 </a:t>
            </a:r>
            <a:r>
              <a:rPr lang="en-US" altLang="en-US" sz="700" dirty="0" err="1">
                <a:solidFill>
                  <a:srgbClr val="00B050"/>
                </a:solidFill>
              </a:rPr>
              <a:t>MUx</a:t>
            </a:r>
            <a:r>
              <a:rPr lang="en-US" altLang="en-US" sz="700" dirty="0">
                <a:solidFill>
                  <a:srgbClr val="00B050"/>
                </a:solidFill>
              </a:rPr>
              <a:t> (20 CR+10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548" y="1195391"/>
            <a:ext cx="15552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Applicability of NR RF, DEMOD, RRM tests across WI’s </a:t>
            </a:r>
            <a:r>
              <a:rPr lang="en-US" altLang="en-US" sz="700" dirty="0">
                <a:solidFill>
                  <a:srgbClr val="00B050"/>
                </a:solidFill>
              </a:rPr>
              <a:t>TS38.522(36 CR + 1 Disc)</a:t>
            </a:r>
          </a:p>
          <a:p>
            <a:pPr>
              <a:spcBef>
                <a:spcPct val="0"/>
              </a:spcBef>
              <a:buNone/>
            </a:pPr>
            <a:r>
              <a:rPr lang="en-US" sz="700" dirty="0"/>
              <a:t>App layer t-put tests across WI’s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TR37.901-5(2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  <a:r>
              <a:rPr lang="en-US" altLang="en-US" sz="700" dirty="0">
                <a:solidFill>
                  <a:srgbClr val="00B050"/>
                </a:solidFill>
              </a:rPr>
              <a:t>TS38.561(5 CR+ 6 Disc),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075" y="1096715"/>
            <a:ext cx="1282699" cy="220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TW" sz="600" dirty="0">
                <a:ea typeface="新細明體" panose="02020500000000000000" pitchFamily="18" charset="-120"/>
              </a:rPr>
              <a:t>Derivation of LTE  test points for radio transmission &amp; reception t-docs across WI’s </a:t>
            </a:r>
          </a:p>
          <a:p>
            <a:pPr eaLnBrk="1" hangingPunct="1">
              <a:buNone/>
              <a:defRPr/>
            </a:pPr>
            <a:r>
              <a:rPr lang="en-US" altLang="zh-TW" sz="600" dirty="0">
                <a:solidFill>
                  <a:srgbClr val="00B050"/>
                </a:solidFill>
                <a:ea typeface="新細明體" panose="02020500000000000000" pitchFamily="18" charset="-120"/>
              </a:rPr>
              <a:t>TS36.905(1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312E25"/>
                </a:solidFill>
              </a:rPr>
              <a:t>LTE UE Radio transmission and reception t-docs across WI’s </a:t>
            </a:r>
            <a:r>
              <a:rPr lang="en-US" altLang="en-US" sz="600" dirty="0">
                <a:solidFill>
                  <a:srgbClr val="00B050"/>
                </a:solidFill>
              </a:rPr>
              <a:t>TS36.521-1(12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312E25"/>
                </a:solidFill>
              </a:rPr>
              <a:t>Applicability of LTE RF, RRM, DEMOD tests across WI’s </a:t>
            </a:r>
            <a:r>
              <a:rPr lang="en-US" altLang="en-US" sz="600" dirty="0">
                <a:solidFill>
                  <a:srgbClr val="00B050"/>
                </a:solidFill>
              </a:rPr>
              <a:t>TS36.521-2(7 CR)</a:t>
            </a:r>
          </a:p>
          <a:p>
            <a:pPr eaLnBrk="1" hangingPunct="1">
              <a:buNone/>
              <a:defRPr/>
            </a:pPr>
            <a:endParaRPr lang="en-GB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endParaRPr lang="en-GB" altLang="en-US" sz="700" dirty="0">
              <a:solidFill>
                <a:srgbClr val="312E25"/>
              </a:solidFill>
            </a:endParaRPr>
          </a:p>
          <a:p>
            <a:pPr>
              <a:buFontTx/>
              <a:buNone/>
              <a:defRPr/>
            </a:pPr>
            <a:r>
              <a:rPr lang="en-GB" altLang="en-US" sz="700" dirty="0">
                <a:solidFill>
                  <a:srgbClr val="312E25"/>
                </a:solidFill>
              </a:rPr>
              <a:t>2G Conformance spec t-docs</a:t>
            </a:r>
          </a:p>
          <a:p>
            <a:pPr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TS51.010-1(1 CR)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643542" y="1501775"/>
            <a:ext cx="535079" cy="9072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838574"/>
            <a:ext cx="603895" cy="91440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1638301" y="3949582"/>
            <a:ext cx="752475" cy="1593355"/>
          </a:xfrm>
          <a:prstGeom prst="righ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 rot="16200000">
            <a:off x="4435876" y="1134936"/>
            <a:ext cx="1233009" cy="138620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3B08E414-08AB-DDE9-C79F-0FFD904A30B9}"/>
              </a:ext>
            </a:extLst>
          </p:cNvPr>
          <p:cNvSpPr/>
          <p:nvPr/>
        </p:nvSpPr>
        <p:spPr>
          <a:xfrm rot="16200000">
            <a:off x="4840340" y="3467509"/>
            <a:ext cx="541733" cy="103822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9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RRM TT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491788" y="1972301"/>
            <a:ext cx="557349" cy="145909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TRP/TRS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MIMO OTA &amp;&amp; POS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8009804" y="1015353"/>
            <a:ext cx="531811" cy="107500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7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– RF/RRM/DEMOD/Applicability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97035" y="3521126"/>
            <a:ext cx="557349" cy="107500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806825" y="4846636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60BC9525-3621-4C87-7244-56EE7E41A0E6}"/>
              </a:ext>
            </a:extLst>
          </p:cNvPr>
          <p:cNvSpPr/>
          <p:nvPr/>
        </p:nvSpPr>
        <p:spPr>
          <a:xfrm>
            <a:off x="5556671" y="2334022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FR2 MU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74923705-3182-F54A-87D3-C12E97CD9DCC}"/>
              </a:ext>
            </a:extLst>
          </p:cNvPr>
          <p:cNvSpPr/>
          <p:nvPr/>
        </p:nvSpPr>
        <p:spPr>
          <a:xfrm rot="16200000">
            <a:off x="6527577" y="793408"/>
            <a:ext cx="528997" cy="1493751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  &amp;&amp; App T-put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B94EB78-225A-A191-B429-9F78FDAFED4A}"/>
              </a:ext>
            </a:extLst>
          </p:cNvPr>
          <p:cNvSpPr/>
          <p:nvPr/>
        </p:nvSpPr>
        <p:spPr>
          <a:xfrm rot="16200000">
            <a:off x="6563025" y="4800049"/>
            <a:ext cx="525368" cy="1380618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LTE- OTA 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2C30D7A9-5276-45E2-A9EC-84140C93E553}"/>
              </a:ext>
            </a:extLst>
          </p:cNvPr>
          <p:cNvSpPr/>
          <p:nvPr/>
        </p:nvSpPr>
        <p:spPr>
          <a:xfrm rot="16200000">
            <a:off x="8092538" y="2184100"/>
            <a:ext cx="380196" cy="131762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2G-RF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45426</TotalTime>
  <Words>603</Words>
  <Application>Microsoft Office PowerPoint</Application>
  <PresentationFormat>On-screen Show (4:3)</PresentationFormat>
  <Paragraphs>173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821</cp:revision>
  <dcterms:created xsi:type="dcterms:W3CDTF">2006-08-17T18:57:36Z</dcterms:created>
  <dcterms:modified xsi:type="dcterms:W3CDTF">2024-02-21T17:32:12Z</dcterms:modified>
</cp:coreProperties>
</file>