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"/>
  </p:notesMasterIdLst>
  <p:sldIdLst>
    <p:sldId id="268" r:id="rId2"/>
    <p:sldId id="260" r:id="rId3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71C2F"/>
    <a:srgbClr val="101797"/>
    <a:srgbClr val="111898"/>
    <a:srgbClr val="F6C2C8"/>
    <a:srgbClr val="3857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36" autoAdjust="0"/>
    <p:restoredTop sz="95487" autoAdjust="0"/>
  </p:normalViewPr>
  <p:slideViewPr>
    <p:cSldViewPr snapToGrid="0">
      <p:cViewPr varScale="1">
        <p:scale>
          <a:sx n="108" d="100"/>
          <a:sy n="108" d="100"/>
        </p:scale>
        <p:origin x="912" y="108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361797-1681-4FAC-874B-FCDF511712BF}" type="datetimeFigureOut">
              <a:rPr kumimoji="1" lang="ja-JP" altLang="en-US" smtClean="0"/>
              <a:t>2019/4/3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3747AD-73BE-44B8-9011-E4884155862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01515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904043" y="1122363"/>
            <a:ext cx="10383915" cy="2387600"/>
          </a:xfrm>
        </p:spPr>
        <p:txBody>
          <a:bodyPr anchor="b">
            <a:normAutofit/>
          </a:bodyPr>
          <a:lstStyle>
            <a:lvl1pPr algn="ctr">
              <a:defRPr sz="4800" b="1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7" name="正方形/長方形 6"/>
          <p:cNvSpPr/>
          <p:nvPr userDrawn="1"/>
        </p:nvSpPr>
        <p:spPr>
          <a:xfrm>
            <a:off x="0" y="6578600"/>
            <a:ext cx="12192000" cy="284085"/>
          </a:xfrm>
          <a:prstGeom prst="rect">
            <a:avLst/>
          </a:prstGeom>
          <a:solidFill>
            <a:srgbClr val="111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111898"/>
              </a:solidFill>
            </a:endParaRPr>
          </a:p>
        </p:txBody>
      </p:sp>
      <p:sp>
        <p:nvSpPr>
          <p:cNvPr id="8" name="正方形/長方形 7"/>
          <p:cNvSpPr/>
          <p:nvPr userDrawn="1"/>
        </p:nvSpPr>
        <p:spPr>
          <a:xfrm>
            <a:off x="0" y="0"/>
            <a:ext cx="12192000" cy="612000"/>
          </a:xfrm>
          <a:prstGeom prst="rect">
            <a:avLst/>
          </a:prstGeom>
          <a:solidFill>
            <a:srgbClr val="1017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11189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14106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755949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060983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/>
          <p:cNvSpPr/>
          <p:nvPr userDrawn="1"/>
        </p:nvSpPr>
        <p:spPr>
          <a:xfrm>
            <a:off x="0" y="0"/>
            <a:ext cx="12192000" cy="612000"/>
          </a:xfrm>
          <a:prstGeom prst="rect">
            <a:avLst/>
          </a:prstGeom>
          <a:solidFill>
            <a:srgbClr val="1017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111898"/>
              </a:solidFill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4653" y="177506"/>
            <a:ext cx="12142694" cy="348037"/>
          </a:xfrm>
        </p:spPr>
        <p:txBody>
          <a:bodyPr>
            <a:noAutofit/>
          </a:bodyPr>
          <a:lstStyle>
            <a:lvl1pPr>
              <a:defRPr sz="2400" b="1" baseline="0">
                <a:solidFill>
                  <a:schemeClr val="bg1"/>
                </a:solidFill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defRPr>
            </a:lvl1pPr>
          </a:lstStyle>
          <a:p>
            <a:r>
              <a:rPr kumimoji="1" lang="ja-JP" altLang="en-US" dirty="0" smtClean="0"/>
              <a:t>マスター タイトルの書式設定</a:t>
            </a:r>
            <a:endParaRPr kumimoji="1" lang="ja-JP" altLang="en-US" dirty="0"/>
          </a:p>
        </p:txBody>
      </p:sp>
      <p:sp>
        <p:nvSpPr>
          <p:cNvPr id="4" name="直角三角形 3"/>
          <p:cNvSpPr/>
          <p:nvPr userDrawn="1"/>
        </p:nvSpPr>
        <p:spPr>
          <a:xfrm rot="16200000">
            <a:off x="11730448" y="6426925"/>
            <a:ext cx="357050" cy="357050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9399494" y="6492875"/>
            <a:ext cx="2743200" cy="365125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fld id="{652427A9-8496-45DB-9A35-9C4B5578787E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9306" y="736916"/>
            <a:ext cx="12093388" cy="6121084"/>
          </a:xfrm>
        </p:spPr>
        <p:txBody>
          <a:bodyPr>
            <a:normAutofit/>
          </a:bodyPr>
          <a:lstStyle>
            <a:lvl1pPr marL="360000" indent="-288000">
              <a:lnSpc>
                <a:spcPct val="100000"/>
              </a:lnSpc>
              <a:spcBef>
                <a:spcPts val="1000"/>
              </a:spcBef>
              <a:buClr>
                <a:srgbClr val="111898"/>
              </a:buClr>
              <a:buFont typeface="Wingdings" panose="05000000000000000000" pitchFamily="2" charset="2"/>
              <a:buChar char="u"/>
              <a:defRPr sz="1800" baseline="0"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defRPr>
            </a:lvl1pPr>
            <a:lvl2pPr marL="720000" indent="-288000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l"/>
              <a:defRPr sz="1800" baseline="0"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defRPr>
            </a:lvl2pPr>
            <a:lvl3pPr marL="1080000" indent="-288000">
              <a:lnSpc>
                <a:spcPct val="10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Ø"/>
              <a:defRPr sz="1800" baseline="0"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defRPr>
            </a:lvl3pPr>
            <a:lvl4pPr marL="1600200" indent="-228600">
              <a:spcBef>
                <a:spcPts val="1000"/>
              </a:spcBef>
              <a:buFont typeface="Wingdings" panose="05000000000000000000" pitchFamily="2" charset="2"/>
              <a:buChar char="l"/>
              <a:defRPr sz="1800" baseline="0"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defRPr>
            </a:lvl4pPr>
            <a:lvl5pPr marL="2057400" indent="-228600">
              <a:spcBef>
                <a:spcPts val="1000"/>
              </a:spcBef>
              <a:buFont typeface="Wingdings" panose="05000000000000000000" pitchFamily="2" charset="2"/>
              <a:buChar char="l"/>
              <a:defRPr sz="1800" baseline="0"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defRPr>
            </a:lvl5pPr>
          </a:lstStyle>
          <a:p>
            <a:pPr lvl="0"/>
            <a:r>
              <a:rPr kumimoji="1" lang="ja-JP" altLang="en-US" dirty="0" smtClean="0"/>
              <a:t>マスター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0240861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207254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184172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78151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0687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63838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67920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015873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12571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904043" y="1446213"/>
            <a:ext cx="10383915" cy="2387600"/>
          </a:xfrm>
        </p:spPr>
        <p:txBody>
          <a:bodyPr>
            <a:normAutofit/>
          </a:bodyPr>
          <a:lstStyle/>
          <a:p>
            <a:r>
              <a:rPr lang="en-US" altLang="ja-JP" sz="36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Review on RAN4 pending issues after RAN4#90</a:t>
            </a:r>
            <a:endParaRPr kumimoji="1" lang="ja-JP" altLang="en-US" sz="36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4905374"/>
            <a:ext cx="9144000" cy="647701"/>
          </a:xfrm>
        </p:spPr>
        <p:txBody>
          <a:bodyPr>
            <a:normAutofit/>
          </a:bodyPr>
          <a:lstStyle/>
          <a:p>
            <a:r>
              <a:rPr kumimoji="1" lang="en-US" altLang="ja-JP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NTT DOCOMO, INC.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61925" y="19050"/>
            <a:ext cx="118681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n-NO" altLang="ja-JP" sz="1600" b="1" dirty="0" smtClean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3GPP </a:t>
            </a:r>
            <a:r>
              <a:rPr lang="nn-NO" altLang="ja-JP" sz="16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TSG-RAN5 Meeting #5-5G-NR Adhoc</a:t>
            </a:r>
            <a:r>
              <a:rPr lang="en-GB" altLang="ja-JP" sz="1600" b="1" i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	</a:t>
            </a:r>
            <a:r>
              <a:rPr lang="en-GB" altLang="ja-JP" sz="1600" b="1" i="1" dirty="0" smtClean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					                          R5-193060</a:t>
            </a:r>
            <a:endParaRPr lang="ja-JP" altLang="ja-JP" sz="16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en-US" altLang="ja-JP" sz="1600" b="1" dirty="0" smtClean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Xi'an</a:t>
            </a:r>
            <a:r>
              <a:rPr lang="en-US" altLang="ja-JP" sz="16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China, 9th Apr 2019 - 12th Apr 2019</a:t>
            </a:r>
            <a:endParaRPr lang="ja-JP" altLang="ja-JP" sz="16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161925" y="680531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dirty="0">
                <a:latin typeface="Segoe UI" panose="020B0502040204020203" pitchFamily="34" charset="0"/>
                <a:cs typeface="Segoe UI" panose="020B0502040204020203" pitchFamily="34" charset="0"/>
              </a:rPr>
              <a:t>Agenda </a:t>
            </a:r>
            <a:r>
              <a:rPr lang="en-US" altLang="ja-JP" dirty="0" smtClean="0">
                <a:latin typeface="Segoe UI" panose="020B0502040204020203" pitchFamily="34" charset="0"/>
                <a:cs typeface="Segoe UI" panose="020B0502040204020203" pitchFamily="34" charset="0"/>
              </a:rPr>
              <a:t>Item</a:t>
            </a:r>
            <a:r>
              <a:rPr lang="en-US" altLang="ja-JP" dirty="0">
                <a:latin typeface="Segoe UI" panose="020B0502040204020203" pitchFamily="34" charset="0"/>
                <a:cs typeface="Segoe UI" panose="020B0502040204020203" pitchFamily="34" charset="0"/>
              </a:rPr>
              <a:t>	: </a:t>
            </a:r>
            <a:r>
              <a:rPr lang="en-US" altLang="ja-JP" dirty="0" smtClean="0">
                <a:latin typeface="Segoe UI" panose="020B0502040204020203" pitchFamily="34" charset="0"/>
                <a:cs typeface="Segoe UI" panose="020B0502040204020203" pitchFamily="34" charset="0"/>
              </a:rPr>
              <a:t>4.1.16</a:t>
            </a:r>
            <a:endParaRPr lang="en-US" altLang="ja-JP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en-US" altLang="ja-JP" dirty="0">
                <a:latin typeface="Segoe UI" panose="020B0502040204020203" pitchFamily="34" charset="0"/>
                <a:cs typeface="Segoe UI" panose="020B0502040204020203" pitchFamily="34" charset="0"/>
              </a:rPr>
              <a:t>Document for	</a:t>
            </a:r>
            <a:r>
              <a:rPr lang="en-US" altLang="ja-JP" dirty="0" smtClean="0">
                <a:latin typeface="Segoe UI" panose="020B0502040204020203" pitchFamily="34" charset="0"/>
                <a:cs typeface="Segoe UI" panose="020B0502040204020203" pitchFamily="34" charset="0"/>
              </a:rPr>
              <a:t>: </a:t>
            </a:r>
            <a:r>
              <a:rPr lang="en-US" altLang="ja-JP" dirty="0">
                <a:latin typeface="Segoe UI" panose="020B0502040204020203" pitchFamily="34" charset="0"/>
                <a:cs typeface="Segoe UI" panose="020B0502040204020203" pitchFamily="34" charset="0"/>
              </a:rPr>
              <a:t>Discussion and Endorsement</a:t>
            </a:r>
          </a:p>
        </p:txBody>
      </p:sp>
    </p:spTree>
    <p:extLst>
      <p:ext uri="{BB962C8B-B14F-4D97-AF65-F5344CB8AC3E}">
        <p14:creationId xmlns:p14="http://schemas.microsoft.com/office/powerpoint/2010/main" val="97330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b="1" i="1" u="sng" dirty="0" smtClean="0">
                <a:solidFill>
                  <a:srgbClr val="C71C2F"/>
                </a:solidFill>
              </a:rPr>
              <a:t>This contribution will be updated during RAN5#NR5 after corresponding RAN4 LS approval.</a:t>
            </a:r>
          </a:p>
          <a:p>
            <a:endParaRPr lang="en-US" altLang="ja-JP" dirty="0"/>
          </a:p>
          <a:p>
            <a:r>
              <a:rPr lang="en-US" altLang="ja-JP" dirty="0" smtClean="0"/>
              <a:t>RAN4 pending issues was updated after Feb-2019 meeting.</a:t>
            </a:r>
          </a:p>
          <a:p>
            <a:pPr lvl="1"/>
            <a:r>
              <a:rPr lang="en-US" altLang="ja-JP" dirty="0" smtClean="0"/>
              <a:t>Reply LS from RAN4 will be approved 5</a:t>
            </a:r>
            <a:r>
              <a:rPr lang="en-US" altLang="ja-JP" baseline="30000" dirty="0" smtClean="0"/>
              <a:t>th</a:t>
            </a:r>
            <a:r>
              <a:rPr lang="en-US" altLang="ja-JP" dirty="0" smtClean="0"/>
              <a:t> April based on the latest TS 38.101-1, 2, 3 (draft_v15.4.0).</a:t>
            </a:r>
            <a:endParaRPr lang="en-US" altLang="ja-JP" dirty="0"/>
          </a:p>
          <a:p>
            <a:endParaRPr lang="en-US" altLang="ja-JP" dirty="0"/>
          </a:p>
          <a:p>
            <a:r>
              <a:rPr lang="en-US" altLang="ja-JP" dirty="0"/>
              <a:t>RAN5 response </a:t>
            </a:r>
            <a:r>
              <a:rPr lang="en-US" altLang="ja-JP" dirty="0" smtClean="0"/>
              <a:t>will be </a:t>
            </a:r>
            <a:r>
              <a:rPr lang="en-US" altLang="ja-JP" dirty="0"/>
              <a:t>drafted in attached XLS, while some specific items require additional discussion in RAN5.</a:t>
            </a:r>
          </a:p>
          <a:p>
            <a:pPr lvl="1"/>
            <a:r>
              <a:rPr lang="en-US" altLang="ja-JP" b="1" dirty="0">
                <a:solidFill>
                  <a:schemeClr val="accent2"/>
                </a:solidFill>
              </a:rPr>
              <a:t>The purpose of this document is to </a:t>
            </a:r>
            <a:r>
              <a:rPr lang="en-US" altLang="ja-JP" b="1" dirty="0" smtClean="0">
                <a:solidFill>
                  <a:schemeClr val="accent2"/>
                </a:solidFill>
              </a:rPr>
              <a:t>share </a:t>
            </a:r>
            <a:r>
              <a:rPr lang="en-US" altLang="ja-JP" b="1" dirty="0">
                <a:solidFill>
                  <a:schemeClr val="accent2"/>
                </a:solidFill>
              </a:rPr>
              <a:t>complicated items and achieve RAN5 conclusion.</a:t>
            </a:r>
          </a:p>
          <a:p>
            <a:endParaRPr lang="en-US" altLang="ja-JP" dirty="0"/>
          </a:p>
          <a:p>
            <a:r>
              <a:rPr lang="en-US" altLang="ja-JP" dirty="0"/>
              <a:t>In addition, new pending issues added during </a:t>
            </a:r>
            <a:r>
              <a:rPr lang="en-US" altLang="ja-JP" dirty="0" smtClean="0"/>
              <a:t>RAN5#NR5 will </a:t>
            </a:r>
            <a:r>
              <a:rPr lang="en-US" altLang="ja-JP" dirty="0"/>
              <a:t>also </a:t>
            </a:r>
            <a:r>
              <a:rPr lang="en-US" altLang="ja-JP" dirty="0" smtClean="0"/>
              <a:t>be captured </a:t>
            </a:r>
            <a:r>
              <a:rPr lang="en-US" altLang="ja-JP" dirty="0"/>
              <a:t>in this contribution.</a:t>
            </a:r>
          </a:p>
          <a:p>
            <a:endParaRPr lang="en-US" altLang="ja-JP" dirty="0"/>
          </a:p>
          <a:p>
            <a:endParaRPr lang="ja-JP" altLang="en-US" dirty="0"/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Introduction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lang="ja-JP" altLang="en-US" smtClean="0"/>
              <a:pPr/>
              <a:t>2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170137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ユーザー定義 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01797"/>
      </a:accent1>
      <a:accent2>
        <a:srgbClr val="C61B2E"/>
      </a:accent2>
      <a:accent3>
        <a:srgbClr val="A5A5A5"/>
      </a:accent3>
      <a:accent4>
        <a:srgbClr val="E6B74D"/>
      </a:accent4>
      <a:accent5>
        <a:srgbClr val="ED7D31"/>
      </a:accent5>
      <a:accent6>
        <a:srgbClr val="70AD47"/>
      </a:accent6>
      <a:hlink>
        <a:srgbClr val="0563C1"/>
      </a:hlink>
      <a:folHlink>
        <a:srgbClr val="954F72"/>
      </a:folHlink>
    </a:clrScheme>
    <a:fontScheme name="ユーザー定義 1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371</TotalTime>
  <Words>117</Words>
  <Application>Microsoft Office PowerPoint</Application>
  <PresentationFormat>ワイド画面</PresentationFormat>
  <Paragraphs>17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9" baseType="lpstr">
      <vt:lpstr>ＭＳ Ｐゴシック</vt:lpstr>
      <vt:lpstr>メイリオ</vt:lpstr>
      <vt:lpstr>Arial</vt:lpstr>
      <vt:lpstr>Calibri</vt:lpstr>
      <vt:lpstr>Segoe UI</vt:lpstr>
      <vt:lpstr>Wingdings</vt:lpstr>
      <vt:lpstr>Office テーマ</vt:lpstr>
      <vt:lpstr>Review on RAN4 pending issues after RAN4#90</vt:lpstr>
      <vt:lpstr>Introduction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[a</dc:title>
  <cp:lastModifiedBy>NTT DOCOMO, INC.</cp:lastModifiedBy>
  <cp:revision>26</cp:revision>
  <dcterms:created xsi:type="dcterms:W3CDTF">2017-03-26T05:24:29Z</dcterms:created>
  <dcterms:modified xsi:type="dcterms:W3CDTF">2019-04-03T11:35:42Z</dcterms:modified>
</cp:coreProperties>
</file>