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62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80" autoAdjust="0"/>
    <p:restoredTop sz="94660"/>
  </p:normalViewPr>
  <p:slideViewPr>
    <p:cSldViewPr>
      <p:cViewPr varScale="1">
        <p:scale>
          <a:sx n="108" d="100"/>
          <a:sy n="108" d="100"/>
        </p:scale>
        <p:origin x="214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MU Threshold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[Qualcomm, Ericsson, Orange, Verizon, Dish, AT&amp;T, Huawei, CMCC, Vodafone]</a:t>
            </a:r>
          </a:p>
        </p:txBody>
      </p:sp>
    </p:spTree>
    <p:extLst>
      <p:ext uri="{BB962C8B-B14F-4D97-AF65-F5344CB8AC3E}">
        <p14:creationId xmlns:p14="http://schemas.microsoft.com/office/powerpoint/2010/main" val="149335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In the interest of 5G NR to evolve and become better going ahead, its important to evolve in every aspect.</a:t>
            </a:r>
          </a:p>
          <a:p>
            <a:r>
              <a:rPr lang="en-US" dirty="0"/>
              <a:t>The understanding to set in stone the MU values and not change them going forward for a long time is detrimental to the 5G NR industry.</a:t>
            </a:r>
          </a:p>
          <a:p>
            <a:r>
              <a:rPr lang="en-US" dirty="0"/>
              <a:t>RAN5 would like to thank the TE vendors to bring in great contributions towards MU elements for various areas, but would also like to pave a way forward for these values to evolve and become better.</a:t>
            </a:r>
          </a:p>
          <a:p>
            <a:r>
              <a:rPr lang="en-GB" dirty="0"/>
              <a:t>Two Contributions were presented in this meeting: R5-190532r1 &amp; R5-190614, that raises this very concern of not keeping the current large MU values unchanged, but rather working towards to make them smaller and better.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161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Understanding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These large MU values will be applied towards OEM and UE validation.</a:t>
            </a:r>
          </a:p>
          <a:p>
            <a:r>
              <a:rPr lang="en-US" dirty="0"/>
              <a:t>Large MU will result </a:t>
            </a:r>
          </a:p>
          <a:p>
            <a:pPr lvl="1"/>
            <a:r>
              <a:rPr lang="en-US" dirty="0"/>
              <a:t>Large variance in measurements</a:t>
            </a:r>
          </a:p>
          <a:p>
            <a:pPr lvl="1"/>
            <a:r>
              <a:rPr lang="en-US" dirty="0"/>
              <a:t>Inaccurate link budget and coverage stats</a:t>
            </a:r>
          </a:p>
          <a:p>
            <a:pPr lvl="1"/>
            <a:r>
              <a:rPr lang="en-US" dirty="0"/>
              <a:t>Incorrect probability-of-failure tolerance</a:t>
            </a:r>
          </a:p>
          <a:p>
            <a:pPr lvl="1"/>
            <a:r>
              <a:rPr lang="en-US" dirty="0"/>
              <a:t>Difficult to distinguish bad DUT’s from good DUT’s, will lead bad DUT’s to Pass</a:t>
            </a:r>
          </a:p>
          <a:p>
            <a:r>
              <a:rPr lang="en-US" dirty="0"/>
              <a:t>Impact is long-term, and cannot “fix” the above problems later once a test laboratory makes the investment and gets certified with “compliant” TE’s.</a:t>
            </a:r>
          </a:p>
          <a:p>
            <a:r>
              <a:rPr lang="en-US" dirty="0"/>
              <a:t>R5-190614 gives an example of how the large MU value makes the EIRP range so high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A47ADE2-92ED-4902-B8B2-14B716C7A8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97936"/>
              </p:ext>
            </p:extLst>
          </p:nvPr>
        </p:nvGraphicFramePr>
        <p:xfrm>
          <a:off x="685800" y="5562600"/>
          <a:ext cx="7848600" cy="9372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5932">
                  <a:extLst>
                    <a:ext uri="{9D8B030D-6E8A-4147-A177-3AD203B41FA5}">
                      <a16:colId xmlns:a16="http://schemas.microsoft.com/office/drawing/2014/main" val="4143366096"/>
                    </a:ext>
                  </a:extLst>
                </a:gridCol>
                <a:gridCol w="1669915">
                  <a:extLst>
                    <a:ext uri="{9D8B030D-6E8A-4147-A177-3AD203B41FA5}">
                      <a16:colId xmlns:a16="http://schemas.microsoft.com/office/drawing/2014/main" val="1601564845"/>
                    </a:ext>
                  </a:extLst>
                </a:gridCol>
                <a:gridCol w="1753411">
                  <a:extLst>
                    <a:ext uri="{9D8B030D-6E8A-4147-A177-3AD203B41FA5}">
                      <a16:colId xmlns:a16="http://schemas.microsoft.com/office/drawing/2014/main" val="2312182021"/>
                    </a:ext>
                  </a:extLst>
                </a:gridCol>
                <a:gridCol w="1252436">
                  <a:extLst>
                    <a:ext uri="{9D8B030D-6E8A-4147-A177-3AD203B41FA5}">
                      <a16:colId xmlns:a16="http://schemas.microsoft.com/office/drawing/2014/main" val="2242331296"/>
                    </a:ext>
                  </a:extLst>
                </a:gridCol>
                <a:gridCol w="1836906">
                  <a:extLst>
                    <a:ext uri="{9D8B030D-6E8A-4147-A177-3AD203B41FA5}">
                      <a16:colId xmlns:a16="http://schemas.microsoft.com/office/drawing/2014/main" val="3906488498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RAN4 PC3 UE in specs (GHz)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Minimum spherical EIRP in dBm from 38.101-2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Standard uncertainty (σ) [dB] from Table B.3.2-2 in 38.903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Agreed TT Value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Possible range of outcome EIRP measurement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210595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N260 (39GHz)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8.00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4.78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0.65*MU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4.893~11.107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3241705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N261 (28GHz)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11.5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4.41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0.65*MU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8.634~14.366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43364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5584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Define MU Threshold for various Tx &amp; Rx tests, that’s lower than the current MU values of 38.903</a:t>
            </a:r>
          </a:p>
          <a:p>
            <a:r>
              <a:rPr lang="en-US" dirty="0"/>
              <a:t>As an example, R5-190614 suggests the following for EIRP (using 0.7 as scaling factor):</a:t>
            </a: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BE7480-B77E-48B7-BD8D-166FB86ACB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305505"/>
              </p:ext>
            </p:extLst>
          </p:nvPr>
        </p:nvGraphicFramePr>
        <p:xfrm>
          <a:off x="799799" y="4332299"/>
          <a:ext cx="7544405" cy="24162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1898">
                  <a:extLst>
                    <a:ext uri="{9D8B030D-6E8A-4147-A177-3AD203B41FA5}">
                      <a16:colId xmlns:a16="http://schemas.microsoft.com/office/drawing/2014/main" val="1830313189"/>
                    </a:ext>
                  </a:extLst>
                </a:gridCol>
                <a:gridCol w="1511898">
                  <a:extLst>
                    <a:ext uri="{9D8B030D-6E8A-4147-A177-3AD203B41FA5}">
                      <a16:colId xmlns:a16="http://schemas.microsoft.com/office/drawing/2014/main" val="2159736377"/>
                    </a:ext>
                  </a:extLst>
                </a:gridCol>
                <a:gridCol w="1507372">
                  <a:extLst>
                    <a:ext uri="{9D8B030D-6E8A-4147-A177-3AD203B41FA5}">
                      <a16:colId xmlns:a16="http://schemas.microsoft.com/office/drawing/2014/main" val="1654386109"/>
                    </a:ext>
                  </a:extLst>
                </a:gridCol>
                <a:gridCol w="1507372">
                  <a:extLst>
                    <a:ext uri="{9D8B030D-6E8A-4147-A177-3AD203B41FA5}">
                      <a16:colId xmlns:a16="http://schemas.microsoft.com/office/drawing/2014/main" val="2191321403"/>
                    </a:ext>
                  </a:extLst>
                </a:gridCol>
                <a:gridCol w="1505865">
                  <a:extLst>
                    <a:ext uri="{9D8B030D-6E8A-4147-A177-3AD203B41FA5}">
                      <a16:colId xmlns:a16="http://schemas.microsoft.com/office/drawing/2014/main" val="3518667918"/>
                    </a:ext>
                  </a:extLst>
                </a:gridCol>
              </a:tblGrid>
              <a:tr h="2824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>
                          <a:effectLst/>
                        </a:rPr>
                        <a:t>Frequency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MBW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Power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Aperture size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MU threshold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extLst>
                  <a:ext uri="{0D108BD9-81ED-4DB2-BD59-A6C34878D82A}">
                    <a16:rowId xmlns:a16="http://schemas.microsoft.com/office/drawing/2014/main" val="1064809868"/>
                  </a:ext>
                </a:extLst>
              </a:tr>
              <a:tr h="54213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23.45GHz &lt;= f &lt;= 32.125GHz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700" b="1" dirty="0">
                          <a:effectLst/>
                        </a:rPr>
                        <a:t>BW &lt;= 400MHz</a:t>
                      </a:r>
                      <a:endParaRPr lang="en-US" sz="17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700" b="1" dirty="0">
                          <a:effectLst/>
                        </a:rPr>
                        <a:t>P = Max Output Power</a:t>
                      </a:r>
                      <a:endParaRPr lang="en-US" sz="17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700" b="1" dirty="0">
                          <a:effectLst/>
                        </a:rPr>
                        <a:t>D &lt;= 5cm</a:t>
                      </a:r>
                      <a:endParaRPr lang="en-US" sz="17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700" b="1" dirty="0">
                          <a:effectLst/>
                        </a:rPr>
                        <a:t>3.10</a:t>
                      </a:r>
                      <a:endParaRPr lang="en-US" sz="17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extLst>
                  <a:ext uri="{0D108BD9-81ED-4DB2-BD59-A6C34878D82A}">
                    <a16:rowId xmlns:a16="http://schemas.microsoft.com/office/drawing/2014/main" val="3805933471"/>
                  </a:ext>
                </a:extLst>
              </a:tr>
              <a:tr h="5327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700" b="1" dirty="0">
                          <a:effectLst/>
                        </a:rPr>
                        <a:t> </a:t>
                      </a:r>
                      <a:endParaRPr lang="en-US" sz="17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700" b="1" dirty="0">
                          <a:effectLst/>
                        </a:rPr>
                        <a:t> </a:t>
                      </a:r>
                      <a:endParaRPr lang="en-US" sz="17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700" b="1" dirty="0">
                          <a:effectLst/>
                        </a:rPr>
                        <a:t>5cm &lt; D &lt;= 15cm</a:t>
                      </a:r>
                      <a:endParaRPr lang="en-US" sz="17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700" b="1">
                          <a:effectLst/>
                        </a:rPr>
                        <a:t>FFS</a:t>
                      </a:r>
                      <a:endParaRPr lang="en-US" sz="17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extLst>
                  <a:ext uri="{0D108BD9-81ED-4DB2-BD59-A6C34878D82A}">
                    <a16:rowId xmlns:a16="http://schemas.microsoft.com/office/drawing/2014/main" val="1440022933"/>
                  </a:ext>
                </a:extLst>
              </a:tr>
              <a:tr h="5261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32.125GHz &lt; f &lt;= 40.8GHz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700" b="1" dirty="0">
                          <a:effectLst/>
                        </a:rPr>
                        <a:t> </a:t>
                      </a:r>
                      <a:endParaRPr lang="en-US" sz="17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700" b="1" dirty="0">
                          <a:effectLst/>
                        </a:rPr>
                        <a:t> </a:t>
                      </a:r>
                      <a:endParaRPr lang="en-US" sz="17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700" b="1" dirty="0">
                          <a:effectLst/>
                        </a:rPr>
                        <a:t>D &lt;= 5cm</a:t>
                      </a:r>
                      <a:endParaRPr lang="en-US" sz="17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700" b="1" dirty="0">
                          <a:effectLst/>
                        </a:rPr>
                        <a:t>3.40</a:t>
                      </a:r>
                      <a:endParaRPr lang="en-US" sz="17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extLst>
                  <a:ext uri="{0D108BD9-81ED-4DB2-BD59-A6C34878D82A}">
                    <a16:rowId xmlns:a16="http://schemas.microsoft.com/office/drawing/2014/main" val="3457782054"/>
                  </a:ext>
                </a:extLst>
              </a:tr>
              <a:tr h="5327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700" b="1" dirty="0">
                          <a:effectLst/>
                        </a:rPr>
                        <a:t> </a:t>
                      </a:r>
                      <a:endParaRPr lang="en-US" sz="17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700" b="1" dirty="0">
                          <a:effectLst/>
                        </a:rPr>
                        <a:t> </a:t>
                      </a:r>
                      <a:endParaRPr lang="en-US" sz="17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700" b="1" dirty="0">
                          <a:effectLst/>
                        </a:rPr>
                        <a:t>5cm &lt; D &lt;= 15cm</a:t>
                      </a:r>
                      <a:endParaRPr lang="en-US" sz="17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700" b="1" dirty="0">
                          <a:effectLst/>
                        </a:rPr>
                        <a:t>FFS</a:t>
                      </a:r>
                      <a:endParaRPr lang="en-US" sz="17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439" marR="75439" marT="0" marB="0"/>
                </a:tc>
                <a:extLst>
                  <a:ext uri="{0D108BD9-81ED-4DB2-BD59-A6C34878D82A}">
                    <a16:rowId xmlns:a16="http://schemas.microsoft.com/office/drawing/2014/main" val="41024716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1149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- 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800" b="1" u="sng" dirty="0"/>
              <a:t>Observation 1</a:t>
            </a:r>
            <a:r>
              <a:rPr lang="en-US" sz="2800" dirty="0"/>
              <a:t>: RAN5 agrees current FR2 MU values are very large, and for reasons explained earlier, work towards reducing them to make 5G NR eco-system better.</a:t>
            </a:r>
          </a:p>
          <a:p>
            <a:r>
              <a:rPr lang="en-GB" sz="2800" b="1" u="sng" dirty="0"/>
              <a:t>Proposal 1:</a:t>
            </a:r>
            <a:r>
              <a:rPr lang="en-GB" sz="2800" dirty="0"/>
              <a:t>RAN5 defines all FFS MU Thresholds in TR 38.903 Annex </a:t>
            </a:r>
            <a:r>
              <a:rPr lang="en-GB" sz="2800" dirty="0" err="1"/>
              <a:t>B.x</a:t>
            </a:r>
            <a:r>
              <a:rPr lang="en-GB" sz="2800" dirty="0"/>
              <a:t> for each test to be lesser than current derived MU values. Include MU threshold table with FFS values</a:t>
            </a:r>
            <a:r>
              <a:rPr lang="en-GB" sz="2800" dirty="0">
                <a:solidFill>
                  <a:srgbClr val="FF0000"/>
                </a:solidFill>
              </a:rPr>
              <a:t> </a:t>
            </a:r>
            <a:r>
              <a:rPr lang="en-GB" sz="2800" dirty="0"/>
              <a:t>in TS38.521-2 Annex F.1.2 &amp; F.1.3.</a:t>
            </a:r>
          </a:p>
          <a:p>
            <a:r>
              <a:rPr lang="en-GB" sz="2800" b="1" u="sng" dirty="0"/>
              <a:t>Proposal 2</a:t>
            </a:r>
            <a:r>
              <a:rPr lang="en-GB" sz="2800" b="1" dirty="0"/>
              <a:t>:</a:t>
            </a:r>
            <a:r>
              <a:rPr lang="en-GB" sz="2800" dirty="0"/>
              <a:t> Use the current MU derived values to determine test requirements in TS38.521-2 for an interim period of [xx] meetings until the MU derived values meet the MU threshold values.</a:t>
            </a:r>
          </a:p>
        </p:txBody>
      </p:sp>
    </p:spTree>
    <p:extLst>
      <p:ext uri="{BB962C8B-B14F-4D97-AF65-F5344CB8AC3E}">
        <p14:creationId xmlns:p14="http://schemas.microsoft.com/office/powerpoint/2010/main" val="2774345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B838E4-E38A-4AE9-9A9A-52314D7FC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2E916-3EC3-4037-9E36-301CE07018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 38.903</a:t>
            </a:r>
          </a:p>
          <a:p>
            <a:r>
              <a:rPr lang="en-US" dirty="0"/>
              <a:t>TS 38.521-2</a:t>
            </a:r>
          </a:p>
          <a:p>
            <a:r>
              <a:rPr lang="en-US" dirty="0"/>
              <a:t>R5-190614</a:t>
            </a:r>
          </a:p>
          <a:p>
            <a:r>
              <a:rPr lang="en-US" dirty="0"/>
              <a:t>R5-</a:t>
            </a:r>
            <a:r>
              <a:rPr lang="en-GB" dirty="0"/>
              <a:t>190532r1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8167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</TotalTime>
  <Words>507</Words>
  <Application>Microsoft Office PowerPoint</Application>
  <PresentationFormat>On-screen Show (4:3)</PresentationFormat>
  <Paragraphs>74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Batang</vt:lpstr>
      <vt:lpstr>宋体</vt:lpstr>
      <vt:lpstr>Arial</vt:lpstr>
      <vt:lpstr>Calibri</vt:lpstr>
      <vt:lpstr>Times New Roman</vt:lpstr>
      <vt:lpstr>Office Theme</vt:lpstr>
      <vt:lpstr>WF MU Threshold</vt:lpstr>
      <vt:lpstr>Background</vt:lpstr>
      <vt:lpstr>Problem Understanding</vt:lpstr>
      <vt:lpstr>Way Forward</vt:lpstr>
      <vt:lpstr>Way Forward - Agreements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MU Threshold</dc:title>
  <dc:creator>User</dc:creator>
  <cp:lastModifiedBy>Qualcomm User</cp:lastModifiedBy>
  <cp:revision>29</cp:revision>
  <dcterms:created xsi:type="dcterms:W3CDTF">2019-01-22T01:23:54Z</dcterms:created>
  <dcterms:modified xsi:type="dcterms:W3CDTF">2019-01-23T07:12:47Z</dcterms:modified>
</cp:coreProperties>
</file>