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8" r:id="rId5"/>
    <p:sldId id="256" r:id="rId6"/>
    <p:sldId id="259" r:id="rId7"/>
    <p:sldId id="260" r:id="rId8"/>
    <p:sldId id="263" r:id="rId9"/>
    <p:sldId id="264" r:id="rId10"/>
    <p:sldId id="265" r:id="rId11"/>
    <p:sldId id="261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972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106" y="2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horsten Hertel" userId="5fa40fbe-6787-4208-8551-db92c4e538ea" providerId="ADAL" clId="{C7368E9B-1B52-459B-B911-118B26E11BA8}"/>
    <pc:docChg chg="modSld">
      <pc:chgData name="Thorsten Hertel" userId="5fa40fbe-6787-4208-8551-db92c4e538ea" providerId="ADAL" clId="{C7368E9B-1B52-459B-B911-118B26E11BA8}" dt="2019-01-24T02:40:17.988" v="7" actId="20577"/>
      <pc:docMkLst>
        <pc:docMk/>
      </pc:docMkLst>
      <pc:sldChg chg="modSp">
        <pc:chgData name="Thorsten Hertel" userId="5fa40fbe-6787-4208-8551-db92c4e538ea" providerId="ADAL" clId="{C7368E9B-1B52-459B-B911-118B26E11BA8}" dt="2019-01-24T02:40:17.988" v="7" actId="20577"/>
        <pc:sldMkLst>
          <pc:docMk/>
          <pc:sldMk cId="3756489681" sldId="265"/>
        </pc:sldMkLst>
        <pc:spChg chg="mod">
          <ac:chgData name="Thorsten Hertel" userId="5fa40fbe-6787-4208-8551-db92c4e538ea" providerId="ADAL" clId="{C7368E9B-1B52-459B-B911-118B26E11BA8}" dt="2019-01-24T02:40:17.988" v="7" actId="20577"/>
          <ac:spMkLst>
            <pc:docMk/>
            <pc:sldMk cId="3756489681" sldId="265"/>
            <ac:spMk id="3" creationId="{5BD234B5-2357-4C64-989C-D42F47166680}"/>
          </ac:spMkLst>
        </pc:spChg>
      </pc:sldChg>
    </pc:docChg>
  </pc:docChgLst>
</pc:chgInfo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19-01-23T07:47:50.360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0 0,'0'0'64,"23"0"104,-23 0-400,0 0 232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763A05-A581-46EE-860C-1C16FB48A7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BE61909-E0CC-4840-85EF-92E72E724E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27C6D9-241F-446A-AF71-12AD5AD203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90A29-C0C5-42F7-BE8C-40B26DA99589}" type="datetimeFigureOut">
              <a:rPr lang="en-US" smtClean="0"/>
              <a:t>1/24/2019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C2B510-8A0D-4E7C-B051-E87F5F0129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3697DF-ECA1-40DF-87DF-8E5091E65F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822FB-3C76-4EC8-A448-307C12CE87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6573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4FFC35-F927-43AD-B787-D44A0A3D49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55552D8-FF89-448A-A7A8-63C45059D2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02179F-D13B-4D4B-8948-7DACC0A4D4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90A29-C0C5-42F7-BE8C-40B26DA99589}" type="datetimeFigureOut">
              <a:rPr lang="en-US" smtClean="0"/>
              <a:t>1/24/2019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95CC0F-FC91-427E-A874-9A6F8CD7F1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987CEF-E8FD-44CF-ABE3-76F994992B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822FB-3C76-4EC8-A448-307C12CE87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13354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ABD6A0F-D5D8-4DFD-A8F4-ECDDDAFC360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AA0EB9A-D405-4124-88C4-B039EAE307E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FC3053-C75C-4B2C-84C5-370F0D296C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90A29-C0C5-42F7-BE8C-40B26DA99589}" type="datetimeFigureOut">
              <a:rPr lang="en-US" smtClean="0"/>
              <a:t>1/24/2019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14A984-DF23-4DE9-9C65-BC72383DE2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1CADE4-139D-4FC6-B558-6E73122D0B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822FB-3C76-4EC8-A448-307C12CE87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13847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02A8C5-77E7-4200-8852-E57BD91C08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B1733D-0930-403C-B5B4-A906B8A4A9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2FF0EE-99AF-410A-8C12-E25B15B783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90A29-C0C5-42F7-BE8C-40B26DA99589}" type="datetimeFigureOut">
              <a:rPr lang="en-US" smtClean="0"/>
              <a:t>1/24/2019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FEE3A2-6D7A-43B8-8993-93F0B2DC22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66B62F-6B02-445B-A1B0-27E5A1E78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822FB-3C76-4EC8-A448-307C12CE87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71714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2019B1-96A2-4A6E-A486-A0BF9BCF73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F54946-8167-456E-B9DA-4EB6B0DE3F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77A673-3622-4C76-87ED-2F1EC3347C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90A29-C0C5-42F7-BE8C-40B26DA99589}" type="datetimeFigureOut">
              <a:rPr lang="en-US" smtClean="0"/>
              <a:t>1/24/2019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348520-B537-4625-B364-3AD48FA135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0F608A-68AD-4414-8E29-39E85DDA4F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822FB-3C76-4EC8-A448-307C12CE87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5708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BDF9FF-0099-4A44-AC1F-5BCBDEECA7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BA5C6C-AF33-4CBE-B48E-BAB186A3F97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F4B7650-6128-4B39-A7CA-EE7E7E4F8A8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541A928-B0C1-4AE5-85B4-3E136619AC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90A29-C0C5-42F7-BE8C-40B26DA99589}" type="datetimeFigureOut">
              <a:rPr lang="en-US" smtClean="0"/>
              <a:t>1/24/2019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5AC1D30-6693-454D-A3C9-AC6CCA4D02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8506AD2-2AB7-4329-B9F6-96D81D9171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822FB-3C76-4EC8-A448-307C12CE87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29616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DA8350-69F6-42C2-B710-587327E74C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B78567-6110-4E55-9FDC-AF0F2D439B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B6209A6-8D3C-49EF-BF43-EBFFA6D44B3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CED0416-0D70-4352-811D-35384114E86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4ED615F-658A-4958-9CBF-9DE66BF7B7D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28BFF4F-876A-4014-9540-925A6AD32D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90A29-C0C5-42F7-BE8C-40B26DA99589}" type="datetimeFigureOut">
              <a:rPr lang="en-US" smtClean="0"/>
              <a:t>1/24/2019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9A16165-9EA7-428E-8767-D6E24D19B0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86D7DC0-15A5-4AC0-AFCF-0EBB01F73C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822FB-3C76-4EC8-A448-307C12CE87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2864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6FFB2D-0F4B-4D51-9DB3-98F645FFB7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11EE31B-4A62-422A-AE30-02A5C33823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90A29-C0C5-42F7-BE8C-40B26DA99589}" type="datetimeFigureOut">
              <a:rPr lang="en-US" smtClean="0"/>
              <a:t>1/24/2019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70BA21E-D38C-4B75-A02D-1972BDB915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B2885F1-89DF-4227-B3E5-E40836E509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822FB-3C76-4EC8-A448-307C12CE87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14152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C49397F-79DA-4DF2-AC1C-07D7EEC0BA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90A29-C0C5-42F7-BE8C-40B26DA99589}" type="datetimeFigureOut">
              <a:rPr lang="en-US" smtClean="0"/>
              <a:t>1/24/2019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7B942F4-7883-4153-A442-51DF249231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E6ADCA8-1478-4336-AE22-59BE52C934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822FB-3C76-4EC8-A448-307C12CE87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70930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A3872C-E4D8-43D4-9D2A-6B44ABAD5F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090D63-CD8C-49B4-8564-D1E517CC09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14CDF27-9D29-4F08-B135-BC84F34F01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95D956-997B-4A12-A40F-81D236C801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90A29-C0C5-42F7-BE8C-40B26DA99589}" type="datetimeFigureOut">
              <a:rPr lang="en-US" smtClean="0"/>
              <a:t>1/24/2019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E249FD6-3B48-4E4C-BCC9-8E9530F79C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BA82087-F786-400C-B4EE-61950946DF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822FB-3C76-4EC8-A448-307C12CE87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31366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BC6067-A1C2-487F-87F5-507253C4A0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A223D60-4A1F-41C7-9AAA-EF47BF81EA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C5C8126-8220-4C18-8753-88819469AA5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FFD66F-9161-47AF-A566-691A4CA0BD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90A29-C0C5-42F7-BE8C-40B26DA99589}" type="datetimeFigureOut">
              <a:rPr lang="en-US" smtClean="0"/>
              <a:t>1/24/2019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18F4C9A-246F-417A-A6A7-8D56C46BD5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2F1A2F-6904-41AE-A242-939F17A19B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822FB-3C76-4EC8-A448-307C12CE87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02237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AFB2180-31C2-4B7B-A324-2CC1CDA395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41A0152-3F02-4E78-BB95-C0A8516D42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877774-B23C-46D3-84C9-98D0118D0B2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290A29-C0C5-42F7-BE8C-40B26DA99589}" type="datetimeFigureOut">
              <a:rPr lang="en-US" smtClean="0"/>
              <a:t>1/24/2019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A921E2-09C4-448C-A386-4F68D35A88A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D30AF2-25A3-44C1-A4D7-C78D212134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5822FB-3C76-4EC8-A448-307C12CE87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23884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noProof="0" dirty="0"/>
              <a:t>Way Forward on QoQZ Procedure for Spurious Emissions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1919536" y="469171"/>
            <a:ext cx="51125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3GPP TSG-RAN WG5 5G NR AH #4</a:t>
            </a:r>
            <a:endParaRPr lang="en-US" b="1" dirty="0"/>
          </a:p>
          <a:p>
            <a:r>
              <a:rPr lang="en-GB" b="1" dirty="0"/>
              <a:t>Singapore, Singapore, 21</a:t>
            </a:r>
            <a:r>
              <a:rPr lang="en-GB" b="1" baseline="30000" dirty="0"/>
              <a:t>st</a:t>
            </a:r>
            <a:r>
              <a:rPr lang="en-GB" b="1" dirty="0"/>
              <a:t> – 25</a:t>
            </a:r>
            <a:r>
              <a:rPr lang="en-GB" b="1" baseline="30000" dirty="0"/>
              <a:t>th</a:t>
            </a:r>
            <a:r>
              <a:rPr lang="en-GB" b="1" dirty="0"/>
              <a:t> January 2019</a:t>
            </a:r>
            <a:endParaRPr lang="fr-FR" b="1" i="1" dirty="0"/>
          </a:p>
          <a:p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7968208" y="476672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b="1" dirty="0"/>
              <a:t>R5-190942</a:t>
            </a:r>
            <a:endParaRPr lang="fr-FR" dirty="0">
              <a:solidFill>
                <a:srgbClr val="FF0000"/>
              </a:solidFill>
            </a:endParaRP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2CC83811-6928-486D-8554-6F5EB5A5B1B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noProof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Keysight Technologies, Rohde&amp;Schwarz, Anritsu</a:t>
            </a:r>
          </a:p>
        </p:txBody>
      </p:sp>
    </p:spTree>
    <p:extLst>
      <p:ext uri="{BB962C8B-B14F-4D97-AF65-F5344CB8AC3E}">
        <p14:creationId xmlns:p14="http://schemas.microsoft.com/office/powerpoint/2010/main" val="33171539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62A81E3-7A00-4C74-B6D2-321A316D6D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DB54795-A7B1-44C3-8C40-7D249E73CA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Three contributions on the QoQZ for Spurious Emissions procedure have been submitted by TE vendors [</a:t>
            </a:r>
            <a:r>
              <a:rPr lang="pt-BR" dirty="0">
                <a:solidFill>
                  <a:srgbClr val="000000"/>
                </a:solidFill>
                <a:latin typeface="Calibri" panose="020F0502020204030204" pitchFamily="34" charset="0"/>
              </a:rPr>
              <a:t>R5-190386, R5-190567, R5-190343] to this meeting</a:t>
            </a:r>
          </a:p>
          <a:p>
            <a:r>
              <a:rPr lang="pt-BR" dirty="0">
                <a:solidFill>
                  <a:srgbClr val="000000"/>
                </a:solidFill>
                <a:latin typeface="Calibri" panose="020F0502020204030204" pitchFamily="34" charset="0"/>
              </a:rPr>
              <a:t>The following slides outline agreements reached during offline discussions on topics related to proposals made in the respective contributions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28710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653B79-A12A-4501-BCB1-67936F4D27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Frequencies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47D575-CCD8-478A-8DE7-63E9823611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It was agreed to use the following list of test frequencies [GHz]: [6], [12.75], 23.45, 40.8, 66, and 80</a:t>
            </a:r>
          </a:p>
          <a:p>
            <a:r>
              <a:rPr lang="en-US" dirty="0"/>
              <a:t>Another test frequency of [TBD] GHz will be added as soon as FR2 bands &gt;40GHz are introduced</a:t>
            </a:r>
          </a:p>
        </p:txBody>
      </p:sp>
    </p:spTree>
    <p:extLst>
      <p:ext uri="{BB962C8B-B14F-4D97-AF65-F5344CB8AC3E}">
        <p14:creationId xmlns:p14="http://schemas.microsoft.com/office/powerpoint/2010/main" val="40088291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806EDD-057F-465F-B7B7-ADAFC7FBB4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Re-Use of In-band QoQZ Measurement 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0A2B35-5F2B-4920-9B37-E82BC89465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It was agreed that the subsets of the QoQZ measurements from the 23.45 and 40.8GHz tests can be re-used under the condition that the reference antenna position and orientation as well as the measurement frequency and measurement antenna are identical in both cases </a:t>
            </a:r>
          </a:p>
        </p:txBody>
      </p:sp>
    </p:spTree>
    <p:extLst>
      <p:ext uri="{BB962C8B-B14F-4D97-AF65-F5344CB8AC3E}">
        <p14:creationId xmlns:p14="http://schemas.microsoft.com/office/powerpoint/2010/main" val="37240874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402430-D840-4416-96C0-8C0A08A318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Measurement Distance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B36F61-9F54-4B3F-9D9F-C07FDB8FB7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antenna used to form the beam towards the beam peak direction shall be in FF</a:t>
            </a:r>
          </a:p>
          <a:p>
            <a:r>
              <a:rPr lang="en-US" dirty="0"/>
              <a:t>Interested parties to provide proposals for</a:t>
            </a:r>
          </a:p>
          <a:p>
            <a:pPr lvl="1"/>
            <a:r>
              <a:rPr lang="en-US" dirty="0"/>
              <a:t>MU for measuring TRP in NF with measurement distance ≥ 0.62*sqrt(D</a:t>
            </a:r>
            <a:r>
              <a:rPr lang="en-US" baseline="-25000" dirty="0"/>
              <a:t>SE</a:t>
            </a:r>
            <a:r>
              <a:rPr lang="en-US" baseline="30000" dirty="0"/>
              <a:t>3</a:t>
            </a:r>
            <a:r>
              <a:rPr lang="en-US" dirty="0"/>
              <a:t>/</a:t>
            </a:r>
            <a:r>
              <a:rPr lang="en-US" dirty="0">
                <a:latin typeface="Symbol" panose="05050102010706020507" pitchFamily="18" charset="2"/>
              </a:rPr>
              <a:t>l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definition of radiating aperture D</a:t>
            </a:r>
            <a:r>
              <a:rPr lang="en-US" baseline="-25000" dirty="0"/>
              <a:t>SE</a:t>
            </a:r>
            <a:r>
              <a:rPr lang="en-US" dirty="0"/>
              <a:t> for spurious emissions </a:t>
            </a:r>
          </a:p>
          <a:p>
            <a:pPr lvl="1"/>
            <a:r>
              <a:rPr lang="en-US" dirty="0"/>
              <a:t>NF system for Spurious Emissions TCs</a:t>
            </a:r>
          </a:p>
        </p:txBody>
      </p:sp>
    </p:spTree>
    <p:extLst>
      <p:ext uri="{BB962C8B-B14F-4D97-AF65-F5344CB8AC3E}">
        <p14:creationId xmlns:p14="http://schemas.microsoft.com/office/powerpoint/2010/main" val="22908212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7DD32E-05A7-4693-9967-A1A2B27017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Re-Positioning during QoQZ Validation for Spurious Emissions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02C3B0-E884-4B55-B477-4F1AD323E2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beam peak direction of the spur does not</a:t>
            </a:r>
            <a:br>
              <a:rPr lang="en-US" dirty="0"/>
            </a:br>
            <a:r>
              <a:rPr lang="en-US" dirty="0"/>
              <a:t>have to be in the same hemisphere as the in-band</a:t>
            </a:r>
            <a:br>
              <a:rPr lang="en-US" dirty="0"/>
            </a:br>
            <a:r>
              <a:rPr lang="en-US" dirty="0"/>
              <a:t>beam peak</a:t>
            </a:r>
          </a:p>
          <a:p>
            <a:r>
              <a:rPr lang="en-US" dirty="0"/>
              <a:t>Whether the repositioning concept used for in-band</a:t>
            </a:r>
            <a:br>
              <a:rPr lang="en-US" dirty="0"/>
            </a:br>
            <a:r>
              <a:rPr lang="en-US" dirty="0"/>
              <a:t>measurements can be applied to spurious emissions</a:t>
            </a:r>
            <a:br>
              <a:rPr lang="en-US" dirty="0"/>
            </a:br>
            <a:r>
              <a:rPr lang="en-US" dirty="0"/>
              <a:t>measurements (QoQZ validation and test cases) by </a:t>
            </a:r>
            <a:br>
              <a:rPr lang="en-US" dirty="0"/>
            </a:br>
            <a:r>
              <a:rPr lang="en-US" dirty="0"/>
              <a:t>measuring two hemispheres twice is FFS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2D30B19-CCCD-4257-A656-E1EE28B30C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34639" y="1825625"/>
            <a:ext cx="3349390" cy="163773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A89DC67-E7B9-4480-99F6-C11D28AA88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65761" y="3463357"/>
            <a:ext cx="2618268" cy="1982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2070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C43E2C-0855-48FE-82C9-4670997574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 Antenna Orientations for QoQZ Procedure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D234B5-2357-4C64-989C-D42F471666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If the device repositioning concept is accepted, a single reference antenna orientation (forward facing) and two orthogonal antenna polarizations shall be used</a:t>
            </a:r>
          </a:p>
          <a:p>
            <a:r>
              <a:rPr lang="en-US" dirty="0"/>
              <a:t>If the device repositioning concept is </a:t>
            </a:r>
            <a:r>
              <a:rPr lang="en-US" u="sng" dirty="0"/>
              <a:t>not</a:t>
            </a:r>
            <a:r>
              <a:rPr lang="en-US" dirty="0"/>
              <a:t> accepted, two reference antenna orientations (forward </a:t>
            </a:r>
            <a:r>
              <a:rPr lang="en-US" u="sng" dirty="0"/>
              <a:t>and</a:t>
            </a:r>
            <a:r>
              <a:rPr lang="en-US" dirty="0"/>
              <a:t> backward facing) and two antenna polarizations shall be used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B47CDCD1-8AAA-4373-BF71-1B8C20F0DD26}"/>
                  </a:ext>
                </a:extLst>
              </p14:cNvPr>
              <p14:cNvContentPartPr/>
              <p14:nvPr/>
            </p14:nvContentPartPr>
            <p14:xfrm>
              <a:off x="2139043" y="2040943"/>
              <a:ext cx="8640" cy="36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B47CDCD1-8AAA-4373-BF71-1B8C20F0DD26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130043" y="2031943"/>
                <a:ext cx="26280" cy="18000"/>
              </a:xfrm>
              <a:prstGeom prst="rect">
                <a:avLst/>
              </a:prstGeom>
            </p:spPr>
          </p:pic>
        </mc:Fallback>
      </mc:AlternateContent>
      <p:pic>
        <p:nvPicPr>
          <p:cNvPr id="5" name="Picture 4">
            <a:extLst>
              <a:ext uri="{FF2B5EF4-FFF2-40B4-BE49-F238E27FC236}">
                <a16:creationId xmlns:a16="http://schemas.microsoft.com/office/drawing/2014/main" id="{866AF45A-FD63-4A5D-852D-D13FCBF466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7535" y="4862005"/>
            <a:ext cx="3682086" cy="1995995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6FF78342-0B72-4C29-BD5F-A7EC28FE9887}"/>
              </a:ext>
            </a:extLst>
          </p:cNvPr>
          <p:cNvSpPr/>
          <p:nvPr/>
        </p:nvSpPr>
        <p:spPr>
          <a:xfrm>
            <a:off x="2847277" y="4907388"/>
            <a:ext cx="1092820" cy="11597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3BABB3D7-38CB-45C5-86AB-F5902AF42CA1}"/>
              </a:ext>
            </a:extLst>
          </p:cNvPr>
          <p:cNvGrpSpPr/>
          <p:nvPr/>
        </p:nvGrpSpPr>
        <p:grpSpPr>
          <a:xfrm>
            <a:off x="2969291" y="5197880"/>
            <a:ext cx="684060" cy="578742"/>
            <a:chOff x="2419165" y="5099824"/>
            <a:chExt cx="684060" cy="578742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9A1C632-2AC4-4CD4-A1E0-50966C324B8B}"/>
                </a:ext>
              </a:extLst>
            </p:cNvPr>
            <p:cNvSpPr/>
            <p:nvPr/>
          </p:nvSpPr>
          <p:spPr>
            <a:xfrm>
              <a:off x="2419165" y="5271292"/>
              <a:ext cx="319668" cy="23789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Isosceles Triangle 7">
              <a:extLst>
                <a:ext uri="{FF2B5EF4-FFF2-40B4-BE49-F238E27FC236}">
                  <a16:creationId xmlns:a16="http://schemas.microsoft.com/office/drawing/2014/main" id="{6D2AD26B-5D26-4E18-91F9-47C8EA36EFE8}"/>
                </a:ext>
              </a:extLst>
            </p:cNvPr>
            <p:cNvSpPr/>
            <p:nvPr/>
          </p:nvSpPr>
          <p:spPr>
            <a:xfrm rot="16200000">
              <a:off x="2501059" y="5076400"/>
              <a:ext cx="578742" cy="625590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484B718C-0FAE-4460-8E3D-333ECDD6682B}"/>
              </a:ext>
            </a:extLst>
          </p:cNvPr>
          <p:cNvSpPr txBox="1"/>
          <p:nvPr/>
        </p:nvSpPr>
        <p:spPr>
          <a:xfrm>
            <a:off x="2760286" y="4761079"/>
            <a:ext cx="27365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Forward Facing Orientation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A64C7B3-7903-4B7F-85C5-FAA9AF0CF4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09057" y="4862005"/>
            <a:ext cx="3682086" cy="1995995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EFC27863-A3B0-4AAF-868F-D2AEF82F7643}"/>
              </a:ext>
            </a:extLst>
          </p:cNvPr>
          <p:cNvSpPr/>
          <p:nvPr/>
        </p:nvSpPr>
        <p:spPr>
          <a:xfrm>
            <a:off x="7168799" y="4907388"/>
            <a:ext cx="1092820" cy="11597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99263F3A-3E56-48F0-8513-60B2D5B5CDE2}"/>
              </a:ext>
            </a:extLst>
          </p:cNvPr>
          <p:cNvGrpSpPr/>
          <p:nvPr/>
        </p:nvGrpSpPr>
        <p:grpSpPr>
          <a:xfrm rot="10800000">
            <a:off x="7290813" y="5197880"/>
            <a:ext cx="684060" cy="578742"/>
            <a:chOff x="2419165" y="5099824"/>
            <a:chExt cx="684060" cy="578742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B97A42CE-C550-409F-9DE2-89C880630365}"/>
                </a:ext>
              </a:extLst>
            </p:cNvPr>
            <p:cNvSpPr/>
            <p:nvPr/>
          </p:nvSpPr>
          <p:spPr>
            <a:xfrm>
              <a:off x="2419165" y="5271292"/>
              <a:ext cx="319668" cy="23789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Isosceles Triangle 14">
              <a:extLst>
                <a:ext uri="{FF2B5EF4-FFF2-40B4-BE49-F238E27FC236}">
                  <a16:creationId xmlns:a16="http://schemas.microsoft.com/office/drawing/2014/main" id="{6091FD30-F789-4550-8574-76897057C780}"/>
                </a:ext>
              </a:extLst>
            </p:cNvPr>
            <p:cNvSpPr/>
            <p:nvPr/>
          </p:nvSpPr>
          <p:spPr>
            <a:xfrm rot="16200000">
              <a:off x="2501059" y="5076400"/>
              <a:ext cx="578742" cy="625590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09E09DE3-F561-42AE-8D7B-22E96EC3613A}"/>
              </a:ext>
            </a:extLst>
          </p:cNvPr>
          <p:cNvSpPr txBox="1"/>
          <p:nvPr/>
        </p:nvSpPr>
        <p:spPr>
          <a:xfrm>
            <a:off x="7081808" y="4761079"/>
            <a:ext cx="28683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Backward Facing Orientation</a:t>
            </a:r>
          </a:p>
        </p:txBody>
      </p:sp>
    </p:spTree>
    <p:extLst>
      <p:ext uri="{BB962C8B-B14F-4D97-AF65-F5344CB8AC3E}">
        <p14:creationId xmlns:p14="http://schemas.microsoft.com/office/powerpoint/2010/main" val="37564896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0CC7F8-C84D-43D1-9CD5-9F474B959E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Agreements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86F675-F820-446B-99D5-A49AFBD332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metric for the MU evaluation is TRP/efficiency</a:t>
            </a:r>
          </a:p>
          <a:p>
            <a:r>
              <a:rPr lang="en-US" dirty="0"/>
              <a:t>The QoQZ evaluations are performed for the same QZ sizes as in-band QoQZ procedure, i.e., 15cm and 30cm</a:t>
            </a:r>
          </a:p>
          <a:p>
            <a:r>
              <a:rPr lang="en-US" dirty="0"/>
              <a:t>The measurement grid for the QoQZ evaluation for spurious emissions is the same as for in-band MOP TRP test cases. </a:t>
            </a:r>
          </a:p>
          <a:p>
            <a:r>
              <a:rPr lang="en-US" dirty="0"/>
              <a:t>The QoQZ evaluation for spurious emissions is performed at the same 7 reference positions as for in-band QoQZ evaluation</a:t>
            </a:r>
          </a:p>
          <a:p>
            <a:r>
              <a:rPr lang="en-US" dirty="0"/>
              <a:t>The reference antennas used for the QoQZ validations in the spurious emissions domain shall have a HPBW of ≥ 20</a:t>
            </a:r>
            <a:r>
              <a:rPr lang="en-US" baseline="30000" dirty="0"/>
              <a:t>o</a:t>
            </a:r>
            <a:r>
              <a:rPr lang="en-US" dirty="0"/>
              <a:t> in E-Plane and H-Plane.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18114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7CD74E91CD4AF408185E1FC416F4AC4" ma:contentTypeVersion="8" ma:contentTypeDescription="Create a new document." ma:contentTypeScope="" ma:versionID="c22d5105cdfb4d40b652975f514b8630">
  <xsd:schema xmlns:xsd="http://www.w3.org/2001/XMLSchema" xmlns:xs="http://www.w3.org/2001/XMLSchema" xmlns:p="http://schemas.microsoft.com/office/2006/metadata/properties" xmlns:ns2="bdd78157-346c-4767-bfdd-352789a5c5f1" targetNamespace="http://schemas.microsoft.com/office/2006/metadata/properties" ma:root="true" ma:fieldsID="575693743beafeaa84b1e02f098b6f18" ns2:_="">
    <xsd:import namespace="bdd78157-346c-4767-bfdd-352789a5c5f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Location" minOccurs="0"/>
                <xsd:element ref="ns2:MediaServiceEventHashCode" minOccurs="0"/>
                <xsd:element ref="ns2:MediaServiceGenerationTim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dd78157-346c-4767-bfdd-352789a5c5f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OCR" ma:index="11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DD517CA-4000-4939-AEB5-E810EBF6E7A8}">
  <ds:schemaRefs>
    <ds:schemaRef ds:uri="http://purl.org/dc/elements/1.1/"/>
    <ds:schemaRef ds:uri="http://schemas.microsoft.com/office/2006/metadata/properties"/>
    <ds:schemaRef ds:uri="http://purl.org/dc/terms/"/>
    <ds:schemaRef ds:uri="bdd78157-346c-4767-bfdd-352789a5c5f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DC35617D-BC30-4C22-8ED9-0E9058F30B4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dd78157-346c-4767-bfdd-352789a5c5f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1D472ED-2462-431D-AA7E-09783545493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315</TotalTime>
  <Words>412</Words>
  <Application>Microsoft Office PowerPoint</Application>
  <PresentationFormat>Widescreen</PresentationFormat>
  <Paragraphs>33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Symbol</vt:lpstr>
      <vt:lpstr>Office Theme</vt:lpstr>
      <vt:lpstr>Way Forward on QoQZ Procedure for Spurious Emissions</vt:lpstr>
      <vt:lpstr>Background</vt:lpstr>
      <vt:lpstr>Test Frequencies</vt:lpstr>
      <vt:lpstr>Re-Use of In-band QoQZ Measurement Results</vt:lpstr>
      <vt:lpstr>Measurement Distance</vt:lpstr>
      <vt:lpstr>Re-Positioning during QoQZ Validation for Spurious Emissions</vt:lpstr>
      <vt:lpstr>Reference Antenna Orientations for QoQZ Procedure</vt:lpstr>
      <vt:lpstr>Other Agreements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of QoQZ Procedure for Spurious Emissions</dc:title>
  <dc:creator>Thorsten Hertel</dc:creator>
  <cp:lastModifiedBy>Thorsten Hertel</cp:lastModifiedBy>
  <cp:revision>7</cp:revision>
  <dcterms:created xsi:type="dcterms:W3CDTF">2019-01-23T05:04:24Z</dcterms:created>
  <dcterms:modified xsi:type="dcterms:W3CDTF">2019-01-24T02:40:30Z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0x01010017CD74E91CD4AF408185E1FC416F4AC4</vt:lpwstr>
  </property>
</Properties>
</file>