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0" r:id="rId2"/>
    <p:sldId id="327" r:id="rId3"/>
    <p:sldId id="333" r:id="rId4"/>
    <p:sldId id="334" r:id="rId5"/>
    <p:sldId id="329" r:id="rId6"/>
    <p:sldId id="293" r:id="rId7"/>
  </p:sldIdLst>
  <p:sldSz cx="12190413" cy="6859588"/>
  <p:notesSz cx="6858000" cy="9144000"/>
  <p:custDataLst>
    <p:tags r:id="rId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45" d="100"/>
          <a:sy n="45" d="100"/>
        </p:scale>
        <p:origin x="556" y="48"/>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2023/2/18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218176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2101746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3047506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2/18/2023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2/18/2023</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spurious emission for UE co-existence for CA in E-UTRA</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98   </a:t>
            </a:r>
            <a:r>
              <a:rPr lang="en-US" sz="2400" kern="0" dirty="0" smtClean="0"/>
              <a:t> 						             </a:t>
            </a:r>
            <a:r>
              <a:rPr lang="en-US" sz="2400" b="1" dirty="0" smtClean="0"/>
              <a:t>R5-23</a:t>
            </a:r>
            <a:r>
              <a:rPr lang="en-US" altLang="zh-CN" sz="2400" b="1" dirty="0" smtClean="0"/>
              <a:t>1277 </a:t>
            </a:r>
            <a:r>
              <a:rPr lang="en-GB" altLang="zh-CN" sz="2400" b="1" dirty="0"/>
              <a:t>A</a:t>
            </a:r>
            <a:r>
              <a:rPr lang="en-GB" altLang="zh-CN" sz="2400" b="1" dirty="0" smtClean="0"/>
              <a:t>thens, Greece, February</a:t>
            </a:r>
            <a:r>
              <a:rPr lang="en-US" altLang="en-GB" sz="2400" b="1" dirty="0" smtClean="0"/>
              <a:t> 27th</a:t>
            </a:r>
            <a:r>
              <a:rPr lang="en-GB" altLang="zh-CN" sz="2400" b="1" dirty="0" smtClean="0"/>
              <a:t>– March </a:t>
            </a:r>
            <a:r>
              <a:rPr lang="en-US" altLang="zh-CN" sz="2400" b="1" dirty="0" smtClean="0"/>
              <a:t>3rd</a:t>
            </a:r>
            <a:r>
              <a:rPr lang="en-US" altLang="en-GB" sz="2400" b="1" dirty="0" smtClean="0"/>
              <a:t>,</a:t>
            </a:r>
            <a:r>
              <a:rPr lang="en-GB" altLang="zh-CN" sz="2400" b="1" dirty="0" smtClean="0"/>
              <a:t> 2023</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UE co-existence in NR</a:t>
            </a:r>
          </a:p>
        </p:txBody>
      </p:sp>
      <p:sp>
        <p:nvSpPr>
          <p:cNvPr id="2" name="文本框 1"/>
          <p:cNvSpPr txBox="1"/>
          <p:nvPr/>
        </p:nvSpPr>
        <p:spPr>
          <a:xfrm>
            <a:off x="300673" y="703001"/>
            <a:ext cx="11889740" cy="1169551"/>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solidFill>
                  <a:schemeClr val="tx1"/>
                </a:solidFill>
                <a:latin typeface="+mn-lt"/>
                <a:sym typeface="+mn-ea"/>
              </a:rPr>
              <a:t>Background</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algn="l" eaLnBrk="1" latinLnBrk="0" hangingPunct="1">
              <a:spcBef>
                <a:spcPts val="0"/>
              </a:spcBef>
              <a:buClrTx/>
              <a:buSzTx/>
            </a:pPr>
            <a:r>
              <a:rPr lang="en-US" altLang="zh-CN" dirty="0" smtClean="0">
                <a:latin typeface="+mn-lt"/>
                <a:sym typeface="+mn-ea"/>
              </a:rPr>
              <a:t>In RAN5#96-e meeting, to optimize the test requirement tables for UE co-existence in NR, the following agreements have been achieved for inter-band EN-DC and inter-band CA configurations (R5-225651). </a:t>
            </a:r>
            <a:r>
              <a:rPr lang="en-US" altLang="zh-CN" dirty="0" smtClean="0">
                <a:latin typeface="Calibri"/>
                <a:sym typeface="+mn-ea"/>
              </a:rPr>
              <a:t> </a:t>
            </a:r>
            <a:endParaRPr lang="en-US" altLang="zh-CN" dirty="0">
              <a:latin typeface="Calibri"/>
              <a:sym typeface="+mn-ea"/>
            </a:endParaRPr>
          </a:p>
        </p:txBody>
      </p:sp>
      <p:sp>
        <p:nvSpPr>
          <p:cNvPr id="7" name="文本框 6"/>
          <p:cNvSpPr txBox="1"/>
          <p:nvPr/>
        </p:nvSpPr>
        <p:spPr>
          <a:xfrm>
            <a:off x="215582" y="1955118"/>
            <a:ext cx="11889740" cy="2154436"/>
          </a:xfrm>
          <a:prstGeom prst="rect">
            <a:avLst/>
          </a:prstGeom>
          <a:noFill/>
        </p:spPr>
        <p:txBody>
          <a:bodyPr wrap="square" rtlCol="0" anchor="t">
            <a:spAutoFit/>
          </a:bodyPr>
          <a:lstStyle/>
          <a:p>
            <a:pPr>
              <a:spcBef>
                <a:spcPts val="0"/>
              </a:spcBef>
              <a:buFont typeface="Arial" panose="020B0604020202020204" pitchFamily="34" charset="0"/>
              <a:buChar char="•"/>
            </a:pPr>
            <a:r>
              <a:rPr lang="en-US" altLang="zh-CN" dirty="0" smtClean="0">
                <a:solidFill>
                  <a:schemeClr val="tx1"/>
                </a:solidFill>
                <a:latin typeface="+mn-lt"/>
                <a:sym typeface="+mn-ea"/>
              </a:rPr>
              <a:t> </a:t>
            </a:r>
            <a:r>
              <a:rPr lang="en-US" altLang="zh-CN" b="1" dirty="0" smtClean="0">
                <a:solidFill>
                  <a:prstClr val="black"/>
                </a:solidFill>
                <a:latin typeface="Calibri"/>
                <a:sym typeface="+mn-ea"/>
              </a:rPr>
              <a:t> </a:t>
            </a:r>
            <a:r>
              <a:rPr lang="en-US" altLang="zh-CN" sz="1600" b="1" i="1" u="sng" dirty="0" smtClean="0">
                <a:solidFill>
                  <a:prstClr val="black"/>
                </a:solidFill>
                <a:latin typeface="Calibri"/>
                <a:sym typeface="+mn-ea"/>
              </a:rPr>
              <a:t>Agreement</a:t>
            </a:r>
            <a:r>
              <a:rPr lang="en-US" altLang="zh-CN" sz="1600" b="1" i="1" u="sng" dirty="0" smtClean="0">
                <a:latin typeface="Calibri"/>
                <a:sym typeface="+mn-ea"/>
              </a:rPr>
              <a:t> 1:</a:t>
            </a:r>
            <a:r>
              <a:rPr lang="en-US" altLang="zh-CN" sz="1600" b="1" dirty="0" smtClean="0">
                <a:latin typeface="Calibri"/>
                <a:sym typeface="+mn-ea"/>
              </a:rPr>
              <a:t> </a:t>
            </a:r>
            <a:r>
              <a:rPr lang="en-US" altLang="zh-CN" sz="1600" dirty="0" smtClean="0">
                <a:latin typeface="Calibri"/>
                <a:sym typeface="+mn-ea"/>
              </a:rPr>
              <a:t>It is proposed to merge the tables of test conformance requirements </a:t>
            </a:r>
            <a:r>
              <a:rPr lang="en-US" altLang="zh-CN" sz="1600" dirty="0">
                <a:latin typeface="Calibri"/>
                <a:sym typeface="+mn-ea"/>
              </a:rPr>
              <a:t>for EN-DC configurations for UE co-existence with protected bands </a:t>
            </a:r>
            <a:r>
              <a:rPr lang="en-US" altLang="zh-CN" sz="1600" dirty="0" smtClean="0">
                <a:latin typeface="Calibri"/>
                <a:sym typeface="+mn-ea"/>
              </a:rPr>
              <a:t>with all the releases in one table and add a column “Release</a:t>
            </a:r>
            <a:r>
              <a:rPr lang="en-US" altLang="zh-CN" sz="1600" dirty="0">
                <a:latin typeface="Calibri"/>
                <a:sym typeface="+mn-ea"/>
              </a:rPr>
              <a:t>” in </a:t>
            </a:r>
            <a:r>
              <a:rPr lang="en-US" altLang="zh-CN" sz="1600" dirty="0" smtClean="0">
                <a:latin typeface="Calibri"/>
                <a:sym typeface="+mn-ea"/>
              </a:rPr>
              <a:t>the table to indicate from which release the configuration supports.</a:t>
            </a:r>
            <a:endParaRPr lang="en-US" altLang="zh-CN" sz="1600" strike="sngStrike" dirty="0" smtClean="0">
              <a:latin typeface="Calibri"/>
              <a:sym typeface="+mn-ea"/>
            </a:endParaRPr>
          </a:p>
          <a:p>
            <a:pPr marL="800100" lvl="1" indent="-342900">
              <a:spcBef>
                <a:spcPts val="0"/>
              </a:spcBef>
              <a:buFont typeface="Wingdings" panose="05000000000000000000" pitchFamily="2" charset="2"/>
              <a:buChar char="Ø"/>
            </a:pPr>
            <a:r>
              <a:rPr lang="en-US" altLang="zh-CN" sz="1600" dirty="0" smtClean="0">
                <a:latin typeface="Calibri"/>
                <a:sym typeface="+mn-ea"/>
              </a:rPr>
              <a:t>If the requirements for a specified configuration have not changed since an early release, the column of “Release” should be noted as all the supported releases in one row. Otherwise, a new row in the table for the later release with new requirements for the specified configuration should be added.</a:t>
            </a:r>
          </a:p>
          <a:p>
            <a:pPr marL="800100" lvl="1" indent="-342900">
              <a:spcBef>
                <a:spcPts val="0"/>
              </a:spcBef>
              <a:buFont typeface="Wingdings" panose="05000000000000000000" pitchFamily="2" charset="2"/>
              <a:buChar char="Ø"/>
            </a:pPr>
            <a:r>
              <a:rPr lang="en-US" altLang="zh-CN" sz="1600" dirty="0" smtClean="0">
                <a:latin typeface="Calibri"/>
                <a:sym typeface="+mn-ea"/>
              </a:rPr>
              <a:t>If the Note number in the table is different among releases, an additional information for release should be applied, such as NOTE X_R15, NOTE X_R16, etc.</a:t>
            </a:r>
            <a:endParaRPr lang="en-US" altLang="zh-CN" sz="1600" dirty="0">
              <a:latin typeface="Calibri"/>
              <a:sym typeface="+mn-ea"/>
            </a:endParaRPr>
          </a:p>
        </p:txBody>
      </p:sp>
      <p:sp>
        <p:nvSpPr>
          <p:cNvPr id="8" name="文本框 7"/>
          <p:cNvSpPr txBox="1"/>
          <p:nvPr/>
        </p:nvSpPr>
        <p:spPr>
          <a:xfrm>
            <a:off x="300673" y="4342992"/>
            <a:ext cx="11889740" cy="830997"/>
          </a:xfrm>
          <a:prstGeom prst="rect">
            <a:avLst/>
          </a:prstGeom>
          <a:noFill/>
        </p:spPr>
        <p:txBody>
          <a:bodyPr wrap="square" rtlCol="0" anchor="t">
            <a:spAutoFit/>
          </a:bodyPr>
          <a:lstStyle/>
          <a:p>
            <a:pPr>
              <a:spcBef>
                <a:spcPts val="0"/>
              </a:spcBef>
              <a:buFont typeface="Arial" panose="020B0604020202020204" pitchFamily="34" charset="0"/>
              <a:buChar char="•"/>
            </a:pPr>
            <a:r>
              <a:rPr lang="en-US" altLang="zh-CN" sz="1600" b="1" i="1" u="sng" dirty="0" smtClean="0">
                <a:solidFill>
                  <a:prstClr val="black"/>
                </a:solidFill>
                <a:latin typeface="Calibri"/>
                <a:sym typeface="+mn-ea"/>
              </a:rPr>
              <a:t>  Agreement</a:t>
            </a:r>
            <a:r>
              <a:rPr lang="en-US" altLang="zh-CN" sz="1600" b="1" i="1" u="sng" dirty="0" smtClean="0">
                <a:latin typeface="Calibri"/>
                <a:sym typeface="+mn-ea"/>
              </a:rPr>
              <a:t> 2: </a:t>
            </a:r>
            <a:r>
              <a:rPr lang="en-US" altLang="zh-CN" sz="1600" dirty="0">
                <a:latin typeface="Calibri"/>
                <a:sym typeface="+mn-ea"/>
              </a:rPr>
              <a:t>It is proposed </a:t>
            </a:r>
            <a:r>
              <a:rPr lang="en-US" altLang="zh-CN" sz="1600" dirty="0" smtClean="0">
                <a:latin typeface="Calibri"/>
                <a:sym typeface="+mn-ea"/>
              </a:rPr>
              <a:t>to </a:t>
            </a:r>
            <a:r>
              <a:rPr lang="en-US" altLang="zh-CN" sz="1600" dirty="0">
                <a:latin typeface="Calibri"/>
                <a:sym typeface="+mn-ea"/>
              </a:rPr>
              <a:t>merge </a:t>
            </a:r>
            <a:r>
              <a:rPr lang="en-US" altLang="zh-CN" sz="1600" dirty="0" smtClean="0">
                <a:latin typeface="Calibri"/>
                <a:sym typeface="+mn-ea"/>
              </a:rPr>
              <a:t>the tables of test requirements </a:t>
            </a:r>
            <a:r>
              <a:rPr lang="en-US" altLang="zh-CN" sz="1600" dirty="0">
                <a:latin typeface="Calibri"/>
                <a:sym typeface="+mn-ea"/>
              </a:rPr>
              <a:t>for inter-band CA configurations for UE co-existence with protected bands in TS 38.521-1 </a:t>
            </a:r>
            <a:r>
              <a:rPr lang="en-US" altLang="zh-CN" sz="1600" dirty="0" smtClean="0">
                <a:latin typeface="Calibri"/>
                <a:sym typeface="+mn-ea"/>
              </a:rPr>
              <a:t>respectively. A new </a:t>
            </a:r>
            <a:r>
              <a:rPr lang="en-US" altLang="zh-CN" sz="1600" dirty="0">
                <a:latin typeface="Calibri"/>
                <a:sym typeface="+mn-ea"/>
              </a:rPr>
              <a:t>column of “Release” in the </a:t>
            </a:r>
            <a:r>
              <a:rPr lang="en-US" altLang="zh-CN" sz="1600" dirty="0" smtClean="0">
                <a:latin typeface="Calibri"/>
                <a:sym typeface="+mn-ea"/>
              </a:rPr>
              <a:t>merged table to indicate all </a:t>
            </a:r>
            <a:r>
              <a:rPr lang="en-US" altLang="zh-CN" sz="1600" dirty="0">
                <a:latin typeface="Calibri"/>
                <a:sym typeface="+mn-ea"/>
              </a:rPr>
              <a:t>the supported </a:t>
            </a:r>
            <a:r>
              <a:rPr lang="en-US" altLang="zh-CN" sz="1600" dirty="0" smtClean="0">
                <a:latin typeface="Calibri"/>
                <a:sym typeface="+mn-ea"/>
              </a:rPr>
              <a:t>releases is suggested. If the requirements for a certain combo are different among releases, the combo should be added in the table separately.</a:t>
            </a:r>
            <a:endParaRPr lang="en-US" altLang="zh-CN" sz="1600" dirty="0">
              <a:latin typeface="+mn-lt"/>
              <a:sym typeface="+mn-ea"/>
            </a:endParaRPr>
          </a:p>
        </p:txBody>
      </p:sp>
      <p:sp>
        <p:nvSpPr>
          <p:cNvPr id="10" name="文本框 9"/>
          <p:cNvSpPr txBox="1"/>
          <p:nvPr/>
        </p:nvSpPr>
        <p:spPr>
          <a:xfrm>
            <a:off x="300673" y="5407427"/>
            <a:ext cx="11889740" cy="584775"/>
          </a:xfrm>
          <a:prstGeom prst="rect">
            <a:avLst/>
          </a:prstGeom>
          <a:noFill/>
        </p:spPr>
        <p:txBody>
          <a:bodyPr wrap="square" rtlCol="0" anchor="t">
            <a:spAutoFit/>
          </a:bodyPr>
          <a:lstStyle/>
          <a:p>
            <a:pPr>
              <a:spcBef>
                <a:spcPts val="0"/>
              </a:spcBef>
              <a:buFont typeface="Arial" panose="020B0604020202020204" pitchFamily="34" charset="0"/>
              <a:buChar char="•"/>
            </a:pPr>
            <a:r>
              <a:rPr lang="en-US" altLang="zh-CN" sz="1600" b="1" i="1" u="sng" dirty="0" smtClean="0">
                <a:solidFill>
                  <a:prstClr val="black"/>
                </a:solidFill>
                <a:latin typeface="Calibri"/>
                <a:sym typeface="+mn-ea"/>
              </a:rPr>
              <a:t>  Agreement </a:t>
            </a:r>
            <a:r>
              <a:rPr lang="en-US" altLang="zh-CN" sz="1600" b="1" i="1" u="sng" dirty="0" smtClean="0">
                <a:latin typeface="Calibri"/>
                <a:sym typeface="+mn-ea"/>
              </a:rPr>
              <a:t>3: </a:t>
            </a:r>
            <a:r>
              <a:rPr lang="en-US" altLang="zh-CN" sz="1600" dirty="0">
                <a:latin typeface="Calibri"/>
                <a:sym typeface="+mn-ea"/>
              </a:rPr>
              <a:t>It is proposed </a:t>
            </a:r>
            <a:r>
              <a:rPr lang="en-US" altLang="zh-CN" sz="1600" dirty="0" smtClean="0">
                <a:latin typeface="Calibri"/>
                <a:sym typeface="+mn-ea"/>
              </a:rPr>
              <a:t>to </a:t>
            </a:r>
            <a:r>
              <a:rPr lang="en-US" altLang="zh-CN" sz="1600" dirty="0">
                <a:latin typeface="Calibri"/>
                <a:sym typeface="+mn-ea"/>
              </a:rPr>
              <a:t>merge the tables of </a:t>
            </a:r>
            <a:r>
              <a:rPr lang="en-US" altLang="zh-CN" sz="1600" dirty="0" smtClean="0">
                <a:latin typeface="Calibri"/>
                <a:sym typeface="+mn-ea"/>
              </a:rPr>
              <a:t>test requirements </a:t>
            </a:r>
            <a:r>
              <a:rPr lang="en-US" altLang="zh-CN" sz="1600" dirty="0">
                <a:latin typeface="Calibri"/>
                <a:sym typeface="+mn-ea"/>
              </a:rPr>
              <a:t>for the specified single NR band for UE </a:t>
            </a:r>
            <a:r>
              <a:rPr lang="en-US" altLang="zh-CN" sz="1600" dirty="0" smtClean="0">
                <a:latin typeface="Calibri"/>
                <a:sym typeface="+mn-ea"/>
              </a:rPr>
              <a:t>co-existence </a:t>
            </a:r>
            <a:r>
              <a:rPr lang="en-US" altLang="zh-CN" sz="1600" dirty="0">
                <a:latin typeface="Calibri"/>
                <a:sym typeface="+mn-ea"/>
              </a:rPr>
              <a:t>with protected bands in TS </a:t>
            </a:r>
            <a:r>
              <a:rPr lang="en-US" altLang="zh-CN" sz="1600" dirty="0" smtClean="0">
                <a:latin typeface="Calibri"/>
                <a:sym typeface="+mn-ea"/>
              </a:rPr>
              <a:t>38.521-1. A new </a:t>
            </a:r>
            <a:r>
              <a:rPr lang="en-US" altLang="zh-CN" sz="1600" dirty="0">
                <a:latin typeface="Calibri"/>
                <a:sym typeface="+mn-ea"/>
              </a:rPr>
              <a:t>column of “Release” in the </a:t>
            </a:r>
            <a:r>
              <a:rPr lang="en-US" altLang="zh-CN" sz="1600" dirty="0" smtClean="0">
                <a:latin typeface="Calibri"/>
                <a:sym typeface="+mn-ea"/>
              </a:rPr>
              <a:t>merged table to indicate all </a:t>
            </a:r>
            <a:r>
              <a:rPr lang="en-US" altLang="zh-CN" sz="1600" dirty="0">
                <a:latin typeface="Calibri"/>
                <a:sym typeface="+mn-ea"/>
              </a:rPr>
              <a:t>the supported releases </a:t>
            </a:r>
            <a:r>
              <a:rPr lang="en-US" altLang="zh-CN" sz="1600" dirty="0" smtClean="0">
                <a:latin typeface="Calibri"/>
                <a:sym typeface="+mn-ea"/>
              </a:rPr>
              <a:t>is suggested.</a:t>
            </a:r>
            <a:endParaRPr lang="en-US" altLang="zh-CN" sz="1600" dirty="0">
              <a:latin typeface="+mn-lt"/>
              <a:sym typeface="+mn-ea"/>
            </a:endParaRPr>
          </a:p>
        </p:txBody>
      </p:sp>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UE co-existence in NR</a:t>
            </a:r>
          </a:p>
        </p:txBody>
      </p:sp>
      <p:sp>
        <p:nvSpPr>
          <p:cNvPr id="2" name="文本框 1"/>
          <p:cNvSpPr txBox="1"/>
          <p:nvPr/>
        </p:nvSpPr>
        <p:spPr>
          <a:xfrm>
            <a:off x="300673" y="703001"/>
            <a:ext cx="11889740" cy="615553"/>
          </a:xfrm>
          <a:prstGeom prst="rect">
            <a:avLst/>
          </a:prstGeom>
          <a:noFill/>
        </p:spPr>
        <p:txBody>
          <a:bodyPr wrap="square" rtlCol="0" anchor="t">
            <a:spAutoFit/>
          </a:bodyPr>
          <a:lstStyle/>
          <a:p>
            <a:pPr algn="l" eaLnBrk="1" latinLnBrk="0" hangingPunct="1">
              <a:spcBef>
                <a:spcPts val="0"/>
              </a:spcBef>
              <a:buClrTx/>
              <a:buSzTx/>
            </a:pPr>
            <a:r>
              <a:rPr lang="en-US" altLang="zh-CN" sz="2400" i="1" u="sng" dirty="0" smtClean="0">
                <a:solidFill>
                  <a:schemeClr val="tx1"/>
                </a:solidFill>
                <a:latin typeface="+mn-lt"/>
                <a:sym typeface="+mn-ea"/>
              </a:rPr>
              <a:t>Examples for UE co-existence for inter-band EN-DC configurations</a:t>
            </a:r>
            <a:r>
              <a:rPr lang="en-US" altLang="zh-CN" sz="2400" i="1" u="sng" dirty="0" smtClean="0">
                <a:latin typeface="+mn-lt"/>
                <a:sym typeface="+mn-ea"/>
              </a:rPr>
              <a:t>: </a:t>
            </a:r>
          </a:p>
          <a:p>
            <a:pPr algn="l" eaLnBrk="1" latinLnBrk="0" hangingPunct="1">
              <a:spcBef>
                <a:spcPts val="0"/>
              </a:spcBef>
              <a:buClrTx/>
              <a:buSzTx/>
            </a:pPr>
            <a:endParaRPr lang="en-US" altLang="zh-CN" sz="1000" dirty="0">
              <a:latin typeface="+mn-lt"/>
              <a:sym typeface="+mn-ea"/>
            </a:endParaRPr>
          </a:p>
        </p:txBody>
      </p:sp>
      <p:pic>
        <p:nvPicPr>
          <p:cNvPr id="3" name="图片 2"/>
          <p:cNvPicPr>
            <a:picLocks noChangeAspect="1"/>
          </p:cNvPicPr>
          <p:nvPr/>
        </p:nvPicPr>
        <p:blipFill>
          <a:blip r:embed="rId4"/>
          <a:stretch>
            <a:fillRect/>
          </a:stretch>
        </p:blipFill>
        <p:spPr>
          <a:xfrm>
            <a:off x="565475" y="1420060"/>
            <a:ext cx="7828250" cy="3767955"/>
          </a:xfrm>
          <a:prstGeom prst="rect">
            <a:avLst/>
          </a:prstGeom>
        </p:spPr>
      </p:pic>
    </p:spTree>
    <p:custDataLst>
      <p:tags r:id="rId1"/>
    </p:custDataLst>
    <p:extLst>
      <p:ext uri="{BB962C8B-B14F-4D97-AF65-F5344CB8AC3E}">
        <p14:creationId xmlns:p14="http://schemas.microsoft.com/office/powerpoint/2010/main" val="7771423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a:t>
            </a:r>
            <a:r>
              <a:rPr lang="en-US" altLang="zh-CN" sz="3200" b="1" dirty="0"/>
              <a:t>UE co-existence in </a:t>
            </a:r>
            <a:r>
              <a:rPr lang="en-US" altLang="zh-CN" sz="3200" b="1" dirty="0" smtClean="0"/>
              <a:t>E-UTRA</a:t>
            </a:r>
            <a:endParaRPr lang="en-US" altLang="zh-CN" sz="3200" b="1" dirty="0" smtClean="0">
              <a:solidFill>
                <a:schemeClr val="tx1"/>
              </a:solidFill>
            </a:endParaRPr>
          </a:p>
        </p:txBody>
      </p:sp>
      <p:sp>
        <p:nvSpPr>
          <p:cNvPr id="2" name="文本框 1"/>
          <p:cNvSpPr txBox="1"/>
          <p:nvPr/>
        </p:nvSpPr>
        <p:spPr>
          <a:xfrm>
            <a:off x="107315" y="557464"/>
            <a:ext cx="11865610" cy="954107"/>
          </a:xfrm>
          <a:prstGeom prst="rect">
            <a:avLst/>
          </a:prstGeom>
          <a:noFill/>
        </p:spPr>
        <p:txBody>
          <a:bodyPr wrap="square" rtlCol="0" anchor="t">
            <a:spAutoFit/>
          </a:bodyPr>
          <a:lstStyle/>
          <a:p>
            <a:pPr algn="l" eaLnBrk="1" latinLnBrk="0" hangingPunct="1">
              <a:spcBef>
                <a:spcPts val="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b="1" u="sng" dirty="0" smtClean="0">
                <a:solidFill>
                  <a:schemeClr val="tx1"/>
                </a:solidFill>
                <a:latin typeface="+mn-lt"/>
                <a:sym typeface="+mn-ea"/>
              </a:rPr>
              <a:t>Observation 1</a:t>
            </a:r>
            <a:r>
              <a:rPr lang="en-US" altLang="zh-CN" u="sng" dirty="0" smtClean="0">
                <a:latin typeface="+mn-lt"/>
                <a:sym typeface="+mn-ea"/>
              </a:rPr>
              <a:t>:</a:t>
            </a:r>
            <a:r>
              <a:rPr lang="en-US" altLang="zh-CN" dirty="0" smtClean="0">
                <a:latin typeface="+mn-lt"/>
                <a:sym typeface="+mn-ea"/>
              </a:rPr>
              <a:t> For spurious emissions for UE co-existence in E-UTRA, the test requirements for the UE are release specific. If the UE supports a CA configuration, which is not defined in the table corresponding to UE’s release, the requirements for this CA configuration are taken from the table of earliest release where requirements for this CA configuration are defined. </a:t>
            </a:r>
            <a:r>
              <a:rPr lang="en-US" altLang="zh-CN" dirty="0" smtClean="0">
                <a:latin typeface="Calibri"/>
                <a:sym typeface="+mn-ea"/>
              </a:rPr>
              <a:t> </a:t>
            </a:r>
            <a:endParaRPr lang="en-US" altLang="zh-CN" dirty="0">
              <a:latin typeface="Calibri"/>
              <a:sym typeface="+mn-ea"/>
            </a:endParaRPr>
          </a:p>
        </p:txBody>
      </p:sp>
      <p:sp>
        <p:nvSpPr>
          <p:cNvPr id="9" name="文本框 8"/>
          <p:cNvSpPr txBox="1"/>
          <p:nvPr/>
        </p:nvSpPr>
        <p:spPr>
          <a:xfrm>
            <a:off x="107315" y="1482696"/>
            <a:ext cx="11889740" cy="923330"/>
          </a:xfrm>
          <a:prstGeom prst="rect">
            <a:avLst/>
          </a:prstGeom>
          <a:noFill/>
        </p:spPr>
        <p:txBody>
          <a:bodyPr wrap="square" rtlCol="0" anchor="t">
            <a:spAutoFit/>
          </a:bodyPr>
          <a:lstStyle/>
          <a:p>
            <a:pPr>
              <a:spcBef>
                <a:spcPts val="0"/>
              </a:spcBef>
              <a:buFont typeface="Arial" panose="020B0604020202020204" pitchFamily="34" charset="0"/>
              <a:buChar char="•"/>
            </a:pPr>
            <a:r>
              <a:rPr lang="en-US" altLang="zh-CN" dirty="0" smtClean="0">
                <a:solidFill>
                  <a:schemeClr val="tx1"/>
                </a:solidFill>
                <a:latin typeface="+mn-lt"/>
                <a:sym typeface="+mn-ea"/>
              </a:rPr>
              <a:t> </a:t>
            </a:r>
            <a:r>
              <a:rPr lang="en-US" altLang="zh-CN" b="1" u="sng" dirty="0" smtClean="0">
                <a:solidFill>
                  <a:schemeClr val="tx1"/>
                </a:solidFill>
                <a:latin typeface="+mn-lt"/>
                <a:sym typeface="+mn-ea"/>
              </a:rPr>
              <a:t>Observation </a:t>
            </a:r>
            <a:r>
              <a:rPr lang="en-US" altLang="zh-CN" b="1" u="sng" dirty="0">
                <a:latin typeface="+mn-lt"/>
                <a:sym typeface="+mn-ea"/>
              </a:rPr>
              <a:t>2</a:t>
            </a:r>
            <a:r>
              <a:rPr lang="en-US" altLang="zh-CN" u="sng" dirty="0" smtClean="0">
                <a:latin typeface="+mn-lt"/>
                <a:sym typeface="+mn-ea"/>
              </a:rPr>
              <a:t>:</a:t>
            </a:r>
            <a:r>
              <a:rPr lang="en-US" altLang="zh-CN" dirty="0" smtClean="0">
                <a:latin typeface="+mn-lt"/>
                <a:sym typeface="+mn-ea"/>
              </a:rPr>
              <a:t> Similar to the cases in NR, </a:t>
            </a:r>
            <a:r>
              <a:rPr lang="en-US" altLang="zh-CN" dirty="0">
                <a:latin typeface="+mn-lt"/>
                <a:sym typeface="+mn-ea"/>
              </a:rPr>
              <a:t>t</a:t>
            </a:r>
            <a:r>
              <a:rPr lang="en-US" altLang="zh-CN" dirty="0" smtClean="0">
                <a:latin typeface="+mn-lt"/>
                <a:sym typeface="+mn-ea"/>
              </a:rPr>
              <a:t>he </a:t>
            </a:r>
            <a:r>
              <a:rPr lang="en-US" altLang="zh-CN" dirty="0">
                <a:latin typeface="+mn-lt"/>
                <a:sym typeface="+mn-ea"/>
              </a:rPr>
              <a:t>test requirements for </a:t>
            </a:r>
            <a:r>
              <a:rPr lang="en-US" altLang="zh-CN" dirty="0" smtClean="0">
                <a:latin typeface="+mn-lt"/>
                <a:sym typeface="+mn-ea"/>
              </a:rPr>
              <a:t>inter-band CA </a:t>
            </a:r>
            <a:r>
              <a:rPr lang="en-US" altLang="zh-CN" dirty="0">
                <a:latin typeface="+mn-lt"/>
                <a:sym typeface="+mn-ea"/>
              </a:rPr>
              <a:t>for UE co-existence with protected bands </a:t>
            </a:r>
            <a:r>
              <a:rPr lang="en-US" altLang="zh-CN" dirty="0" smtClean="0">
                <a:latin typeface="+mn-lt"/>
                <a:sym typeface="+mn-ea"/>
              </a:rPr>
              <a:t>in E-UTRA are </a:t>
            </a:r>
            <a:r>
              <a:rPr lang="en-US" altLang="zh-CN" dirty="0">
                <a:latin typeface="+mn-lt"/>
                <a:sym typeface="+mn-ea"/>
              </a:rPr>
              <a:t>specified in different tables in accordance with different releases respectively. </a:t>
            </a:r>
            <a:r>
              <a:rPr lang="en-US" altLang="zh-CN" dirty="0" smtClean="0">
                <a:latin typeface="+mn-lt"/>
                <a:sym typeface="+mn-ea"/>
              </a:rPr>
              <a:t>For </a:t>
            </a:r>
            <a:r>
              <a:rPr lang="en-US" altLang="zh-CN" dirty="0">
                <a:latin typeface="+mn-lt"/>
                <a:sym typeface="+mn-ea"/>
              </a:rPr>
              <a:t>most of the </a:t>
            </a:r>
            <a:r>
              <a:rPr lang="en-US" altLang="zh-CN" dirty="0" smtClean="0">
                <a:latin typeface="+mn-lt"/>
                <a:sym typeface="+mn-ea"/>
              </a:rPr>
              <a:t>inter-band CA </a:t>
            </a:r>
            <a:r>
              <a:rPr lang="en-US" altLang="zh-CN" dirty="0">
                <a:latin typeface="+mn-lt"/>
                <a:sym typeface="+mn-ea"/>
              </a:rPr>
              <a:t>configurations in the earlier </a:t>
            </a:r>
            <a:r>
              <a:rPr lang="en-US" altLang="zh-CN" dirty="0" smtClean="0">
                <a:latin typeface="+mn-lt"/>
                <a:sym typeface="+mn-ea"/>
              </a:rPr>
              <a:t>releases, </a:t>
            </a:r>
            <a:r>
              <a:rPr lang="en-US" altLang="zh-CN" dirty="0">
                <a:latin typeface="+mn-lt"/>
                <a:sym typeface="+mn-ea"/>
              </a:rPr>
              <a:t>the </a:t>
            </a:r>
            <a:r>
              <a:rPr lang="en-US" altLang="zh-CN" dirty="0" smtClean="0">
                <a:latin typeface="+mn-lt"/>
                <a:sym typeface="+mn-ea"/>
              </a:rPr>
              <a:t>test </a:t>
            </a:r>
            <a:r>
              <a:rPr lang="en-US" altLang="zh-CN" dirty="0">
                <a:latin typeface="+mn-lt"/>
                <a:sym typeface="+mn-ea"/>
              </a:rPr>
              <a:t>requirements </a:t>
            </a:r>
            <a:r>
              <a:rPr lang="en-US" altLang="zh-CN" dirty="0" smtClean="0">
                <a:latin typeface="+mn-lt"/>
                <a:sym typeface="+mn-ea"/>
              </a:rPr>
              <a:t>are </a:t>
            </a:r>
            <a:r>
              <a:rPr lang="en-US" altLang="zh-CN" dirty="0">
                <a:latin typeface="+mn-lt"/>
                <a:sym typeface="+mn-ea"/>
              </a:rPr>
              <a:t>the same and </a:t>
            </a:r>
            <a:r>
              <a:rPr lang="en-US" altLang="zh-CN" dirty="0" smtClean="0">
                <a:latin typeface="+mn-lt"/>
                <a:sym typeface="+mn-ea"/>
              </a:rPr>
              <a:t>are redundant </a:t>
            </a:r>
            <a:r>
              <a:rPr lang="en-US" altLang="zh-CN" dirty="0">
                <a:latin typeface="+mn-lt"/>
                <a:sym typeface="+mn-ea"/>
              </a:rPr>
              <a:t>in the later </a:t>
            </a:r>
            <a:r>
              <a:rPr lang="en-US" altLang="zh-CN" dirty="0" smtClean="0">
                <a:latin typeface="+mn-lt"/>
                <a:sym typeface="+mn-ea"/>
              </a:rPr>
              <a:t>releases.  </a:t>
            </a:r>
            <a:endParaRPr lang="en-US" altLang="zh-CN" dirty="0">
              <a:latin typeface="+mn-lt"/>
              <a:sym typeface="+mn-ea"/>
            </a:endParaRPr>
          </a:p>
        </p:txBody>
      </p:sp>
      <p:pic>
        <p:nvPicPr>
          <p:cNvPr id="5" name="图片 4"/>
          <p:cNvPicPr>
            <a:picLocks noChangeAspect="1"/>
          </p:cNvPicPr>
          <p:nvPr/>
        </p:nvPicPr>
        <p:blipFill>
          <a:blip r:embed="rId4"/>
          <a:stretch>
            <a:fillRect/>
          </a:stretch>
        </p:blipFill>
        <p:spPr>
          <a:xfrm>
            <a:off x="371475" y="2435082"/>
            <a:ext cx="4929887" cy="1440698"/>
          </a:xfrm>
          <a:prstGeom prst="rect">
            <a:avLst/>
          </a:prstGeom>
        </p:spPr>
      </p:pic>
      <p:pic>
        <p:nvPicPr>
          <p:cNvPr id="8" name="图片 7"/>
          <p:cNvPicPr>
            <a:picLocks noChangeAspect="1"/>
          </p:cNvPicPr>
          <p:nvPr/>
        </p:nvPicPr>
        <p:blipFill>
          <a:blip r:embed="rId5"/>
          <a:stretch>
            <a:fillRect/>
          </a:stretch>
        </p:blipFill>
        <p:spPr>
          <a:xfrm>
            <a:off x="5898040" y="2406207"/>
            <a:ext cx="5392094" cy="1411792"/>
          </a:xfrm>
          <a:prstGeom prst="rect">
            <a:avLst/>
          </a:prstGeom>
        </p:spPr>
      </p:pic>
      <p:pic>
        <p:nvPicPr>
          <p:cNvPr id="10" name="图片 9"/>
          <p:cNvPicPr>
            <a:picLocks noChangeAspect="1"/>
          </p:cNvPicPr>
          <p:nvPr/>
        </p:nvPicPr>
        <p:blipFill>
          <a:blip r:embed="rId6"/>
          <a:stretch>
            <a:fillRect/>
          </a:stretch>
        </p:blipFill>
        <p:spPr>
          <a:xfrm>
            <a:off x="261323" y="3935021"/>
            <a:ext cx="5048507" cy="1320379"/>
          </a:xfrm>
          <a:prstGeom prst="rect">
            <a:avLst/>
          </a:prstGeom>
        </p:spPr>
      </p:pic>
      <p:pic>
        <p:nvPicPr>
          <p:cNvPr id="11" name="图片 10"/>
          <p:cNvPicPr>
            <a:picLocks noChangeAspect="1"/>
          </p:cNvPicPr>
          <p:nvPr/>
        </p:nvPicPr>
        <p:blipFill>
          <a:blip r:embed="rId7"/>
          <a:stretch>
            <a:fillRect/>
          </a:stretch>
        </p:blipFill>
        <p:spPr>
          <a:xfrm>
            <a:off x="5933099" y="3872663"/>
            <a:ext cx="5321975" cy="1425843"/>
          </a:xfrm>
          <a:prstGeom prst="rect">
            <a:avLst/>
          </a:prstGeom>
        </p:spPr>
      </p:pic>
      <p:pic>
        <p:nvPicPr>
          <p:cNvPr id="12" name="图片 11"/>
          <p:cNvPicPr>
            <a:picLocks noChangeAspect="1"/>
          </p:cNvPicPr>
          <p:nvPr/>
        </p:nvPicPr>
        <p:blipFill>
          <a:blip r:embed="rId8"/>
          <a:stretch>
            <a:fillRect/>
          </a:stretch>
        </p:blipFill>
        <p:spPr>
          <a:xfrm>
            <a:off x="205669" y="5305016"/>
            <a:ext cx="5171536" cy="1471065"/>
          </a:xfrm>
          <a:prstGeom prst="rect">
            <a:avLst/>
          </a:prstGeom>
        </p:spPr>
      </p:pic>
      <p:pic>
        <p:nvPicPr>
          <p:cNvPr id="13" name="图片 12"/>
          <p:cNvPicPr>
            <a:picLocks noChangeAspect="1"/>
          </p:cNvPicPr>
          <p:nvPr/>
        </p:nvPicPr>
        <p:blipFill>
          <a:blip r:embed="rId9"/>
          <a:stretch>
            <a:fillRect/>
          </a:stretch>
        </p:blipFill>
        <p:spPr>
          <a:xfrm>
            <a:off x="5945868" y="5330286"/>
            <a:ext cx="5276891" cy="1471552"/>
          </a:xfrm>
          <a:prstGeom prst="rect">
            <a:avLst/>
          </a:prstGeom>
        </p:spPr>
      </p:pic>
    </p:spTree>
    <p:custDataLst>
      <p:tags r:id="rId1"/>
    </p:custDataLst>
    <p:extLst>
      <p:ext uri="{BB962C8B-B14F-4D97-AF65-F5344CB8AC3E}">
        <p14:creationId xmlns:p14="http://schemas.microsoft.com/office/powerpoint/2010/main" val="15673429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a:t>
            </a:r>
            <a:r>
              <a:rPr lang="en-US" altLang="zh-CN" sz="3200" b="1" dirty="0"/>
              <a:t>UE co-existence in </a:t>
            </a:r>
            <a:r>
              <a:rPr lang="en-US" altLang="zh-CN" sz="3200" b="1" dirty="0" smtClean="0"/>
              <a:t>E-UTRA</a:t>
            </a:r>
            <a:endParaRPr lang="en-US" altLang="zh-CN" sz="3200" b="1" dirty="0" smtClean="0">
              <a:solidFill>
                <a:schemeClr val="tx1"/>
              </a:solidFill>
            </a:endParaRPr>
          </a:p>
        </p:txBody>
      </p:sp>
      <p:sp>
        <p:nvSpPr>
          <p:cNvPr id="2" name="文本框 1"/>
          <p:cNvSpPr txBox="1"/>
          <p:nvPr/>
        </p:nvSpPr>
        <p:spPr>
          <a:xfrm>
            <a:off x="107315" y="557464"/>
            <a:ext cx="11865610" cy="677108"/>
          </a:xfrm>
          <a:prstGeom prst="rect">
            <a:avLst/>
          </a:prstGeom>
          <a:noFill/>
        </p:spPr>
        <p:txBody>
          <a:bodyPr wrap="square" rtlCol="0" anchor="t">
            <a:spAutoFit/>
          </a:bodyPr>
          <a:lstStyle/>
          <a:p>
            <a:pPr>
              <a:spcBef>
                <a:spcPts val="0"/>
              </a:spcBef>
              <a:buFont typeface="Arial" panose="020B0604020202020204" pitchFamily="34" charset="0"/>
              <a:buChar char="•"/>
            </a:pPr>
            <a:r>
              <a:rPr lang="en-US" altLang="zh-CN" sz="2000" dirty="0" smtClean="0">
                <a:solidFill>
                  <a:schemeClr val="tx1"/>
                </a:solidFill>
                <a:latin typeface="+mn-lt"/>
                <a:sym typeface="+mn-ea"/>
              </a:rPr>
              <a:t> </a:t>
            </a:r>
            <a:r>
              <a:rPr lang="en-US" altLang="zh-CN" b="1" u="sng" dirty="0" smtClean="0">
                <a:solidFill>
                  <a:schemeClr val="tx1"/>
                </a:solidFill>
                <a:latin typeface="+mn-lt"/>
                <a:sym typeface="+mn-ea"/>
              </a:rPr>
              <a:t>Observation </a:t>
            </a:r>
            <a:r>
              <a:rPr lang="en-US" altLang="zh-CN" b="1" u="sng" dirty="0">
                <a:latin typeface="+mn-lt"/>
                <a:sym typeface="+mn-ea"/>
              </a:rPr>
              <a:t>3</a:t>
            </a:r>
            <a:r>
              <a:rPr lang="en-US" altLang="zh-CN" u="sng" dirty="0" smtClean="0">
                <a:latin typeface="+mn-lt"/>
                <a:sym typeface="+mn-ea"/>
              </a:rPr>
              <a:t>:</a:t>
            </a:r>
            <a:r>
              <a:rPr lang="en-US" altLang="zh-CN" dirty="0" smtClean="0">
                <a:latin typeface="+mn-lt"/>
                <a:sym typeface="+mn-ea"/>
              </a:rPr>
              <a:t> Follow the same guidelines in NR, the test requirements for spurious emissions for UE co-existence </a:t>
            </a:r>
            <a:r>
              <a:rPr lang="en-US" altLang="zh-CN" dirty="0">
                <a:sym typeface="+mn-ea"/>
              </a:rPr>
              <a:t>for dual-uplink inter-band CA </a:t>
            </a:r>
            <a:r>
              <a:rPr lang="en-US" altLang="zh-CN" dirty="0" smtClean="0">
                <a:latin typeface="+mn-lt"/>
                <a:sym typeface="+mn-ea"/>
              </a:rPr>
              <a:t>in E-UTRA can be optimized such as blow. </a:t>
            </a:r>
            <a:r>
              <a:rPr lang="en-US" altLang="zh-CN" dirty="0" smtClean="0">
                <a:latin typeface="Calibri"/>
                <a:sym typeface="+mn-ea"/>
              </a:rPr>
              <a:t> </a:t>
            </a:r>
            <a:endParaRPr lang="en-US" altLang="zh-CN" dirty="0">
              <a:latin typeface="Calibri"/>
              <a:sym typeface="+mn-ea"/>
            </a:endParaRPr>
          </a:p>
        </p:txBody>
      </p:sp>
      <p:pic>
        <p:nvPicPr>
          <p:cNvPr id="14" name="图片 13"/>
          <p:cNvPicPr>
            <a:picLocks noChangeAspect="1"/>
          </p:cNvPicPr>
          <p:nvPr/>
        </p:nvPicPr>
        <p:blipFill>
          <a:blip r:embed="rId4"/>
          <a:stretch>
            <a:fillRect/>
          </a:stretch>
        </p:blipFill>
        <p:spPr>
          <a:xfrm>
            <a:off x="1894559" y="1358236"/>
            <a:ext cx="7567178" cy="3261889"/>
          </a:xfrm>
          <a:prstGeom prst="rect">
            <a:avLst/>
          </a:prstGeom>
        </p:spPr>
      </p:pic>
      <p:sp>
        <p:nvSpPr>
          <p:cNvPr id="16" name="文本框 15"/>
          <p:cNvSpPr txBox="1"/>
          <p:nvPr/>
        </p:nvSpPr>
        <p:spPr>
          <a:xfrm>
            <a:off x="324803" y="4840706"/>
            <a:ext cx="11865610" cy="2062103"/>
          </a:xfrm>
          <a:prstGeom prst="rect">
            <a:avLst/>
          </a:prstGeom>
          <a:noFill/>
        </p:spPr>
        <p:txBody>
          <a:bodyPr wrap="square" rtlCol="0" anchor="t">
            <a:spAutoFit/>
          </a:bodyPr>
          <a:lstStyle/>
          <a:p>
            <a:pPr>
              <a:spcBef>
                <a:spcPts val="0"/>
              </a:spcBef>
              <a:buFont typeface="Arial" panose="020B0604020202020204" pitchFamily="34" charset="0"/>
              <a:buChar char="•"/>
            </a:pPr>
            <a:r>
              <a:rPr lang="en-US" altLang="zh-CN" sz="2000" dirty="0" smtClean="0">
                <a:solidFill>
                  <a:schemeClr val="tx1"/>
                </a:solidFill>
                <a:latin typeface="+mn-lt"/>
                <a:sym typeface="+mn-ea"/>
              </a:rPr>
              <a:t> </a:t>
            </a:r>
            <a:r>
              <a:rPr lang="en-US" altLang="zh-CN" b="1" u="sng" dirty="0" smtClean="0">
                <a:solidFill>
                  <a:schemeClr val="tx1"/>
                </a:solidFill>
                <a:latin typeface="+mn-lt"/>
                <a:sym typeface="+mn-ea"/>
              </a:rPr>
              <a:t>Proposal 1</a:t>
            </a:r>
            <a:r>
              <a:rPr lang="en-US" altLang="zh-CN" u="sng" dirty="0" smtClean="0">
                <a:latin typeface="+mn-lt"/>
                <a:sym typeface="+mn-ea"/>
              </a:rPr>
              <a:t>:</a:t>
            </a:r>
            <a:r>
              <a:rPr lang="en-US" altLang="zh-CN" dirty="0" smtClean="0">
                <a:latin typeface="+mn-lt"/>
                <a:sym typeface="+mn-ea"/>
              </a:rPr>
              <a:t> Follow the same guidelines in NR, it </a:t>
            </a:r>
            <a:r>
              <a:rPr lang="en-US" altLang="zh-CN" dirty="0" smtClean="0">
                <a:latin typeface="Calibri"/>
                <a:sym typeface="+mn-ea"/>
              </a:rPr>
              <a:t>is </a:t>
            </a:r>
            <a:r>
              <a:rPr lang="en-US" altLang="zh-CN" dirty="0">
                <a:latin typeface="Calibri"/>
                <a:sym typeface="+mn-ea"/>
              </a:rPr>
              <a:t>proposed to merge the tables of test requirements for </a:t>
            </a:r>
            <a:r>
              <a:rPr lang="en-US" altLang="zh-CN" dirty="0" smtClean="0">
                <a:latin typeface="Calibri"/>
                <a:sym typeface="+mn-ea"/>
              </a:rPr>
              <a:t>spurious emissions for UE co-existence for dual-uplink E-UTRA inter-band </a:t>
            </a:r>
            <a:r>
              <a:rPr lang="en-US" altLang="zh-CN" dirty="0">
                <a:latin typeface="Calibri"/>
                <a:sym typeface="+mn-ea"/>
              </a:rPr>
              <a:t>CA </a:t>
            </a:r>
            <a:r>
              <a:rPr lang="en-US" altLang="zh-CN" dirty="0" smtClean="0">
                <a:latin typeface="Calibri"/>
                <a:sym typeface="+mn-ea"/>
              </a:rPr>
              <a:t>configurations </a:t>
            </a:r>
            <a:r>
              <a:rPr lang="en-US" altLang="zh-CN" dirty="0">
                <a:latin typeface="Calibri"/>
                <a:sym typeface="+mn-ea"/>
              </a:rPr>
              <a:t>in TS </a:t>
            </a:r>
            <a:r>
              <a:rPr lang="en-US" altLang="zh-CN" dirty="0" smtClean="0">
                <a:latin typeface="Calibri"/>
                <a:sym typeface="+mn-ea"/>
              </a:rPr>
              <a:t>36.521-1 </a:t>
            </a:r>
            <a:r>
              <a:rPr lang="en-US" altLang="zh-CN" dirty="0">
                <a:latin typeface="Calibri"/>
                <a:sym typeface="+mn-ea"/>
              </a:rPr>
              <a:t>respectively. A new column of “Release” in the merged table to indicate all the supported releases is suggested. If the requirements for a certain combo are different among releases, the combo should be added in the table separately</a:t>
            </a:r>
            <a:r>
              <a:rPr lang="en-US" altLang="zh-CN" dirty="0" smtClean="0">
                <a:latin typeface="Calibri"/>
                <a:sym typeface="+mn-ea"/>
              </a:rPr>
              <a:t>. </a:t>
            </a:r>
          </a:p>
          <a:p>
            <a:pPr marL="895350" lvl="2" indent="-285750">
              <a:spcBef>
                <a:spcPts val="0"/>
              </a:spcBef>
              <a:buFont typeface="Wingdings" panose="05000000000000000000" pitchFamily="2" charset="2"/>
              <a:buChar char="Ø"/>
            </a:pPr>
            <a:r>
              <a:rPr lang="en-US" altLang="zh-CN" sz="1600" dirty="0">
                <a:latin typeface="Calibri"/>
                <a:sym typeface="+mn-ea"/>
              </a:rPr>
              <a:t>If the Note number in the table is different among releases, an additional information for release should be applied, such as </a:t>
            </a:r>
            <a:r>
              <a:rPr lang="en-US" altLang="zh-CN" sz="1600" dirty="0" smtClean="0">
                <a:latin typeface="Calibri"/>
                <a:sym typeface="+mn-ea"/>
              </a:rPr>
              <a:t>    NOTE X_R15</a:t>
            </a:r>
            <a:r>
              <a:rPr lang="en-US" altLang="zh-CN" sz="1600" dirty="0">
                <a:latin typeface="Calibri"/>
                <a:sym typeface="+mn-ea"/>
              </a:rPr>
              <a:t>, NOTE </a:t>
            </a:r>
            <a:r>
              <a:rPr lang="en-US" altLang="zh-CN" sz="1600" dirty="0" smtClean="0">
                <a:latin typeface="Calibri"/>
                <a:sym typeface="+mn-ea"/>
              </a:rPr>
              <a:t>X_R16</a:t>
            </a:r>
            <a:r>
              <a:rPr lang="en-US" altLang="zh-CN" sz="1600" dirty="0">
                <a:latin typeface="Calibri"/>
                <a:sym typeface="+mn-ea"/>
              </a:rPr>
              <a:t>, etc.</a:t>
            </a:r>
          </a:p>
          <a:p>
            <a:pPr>
              <a:spcBef>
                <a:spcPts val="0"/>
              </a:spcBef>
              <a:buFont typeface="Arial" panose="020B0604020202020204" pitchFamily="34" charset="0"/>
              <a:buChar char="•"/>
            </a:pPr>
            <a:endParaRPr lang="en-US" altLang="zh-CN" dirty="0">
              <a:latin typeface="Calibri"/>
              <a:sym typeface="+mn-ea"/>
            </a:endParaRPr>
          </a:p>
        </p:txBody>
      </p:sp>
    </p:spTree>
    <p:custDataLst>
      <p:tags r:id="rId1"/>
    </p:custDataLst>
    <p:extLst>
      <p:ext uri="{BB962C8B-B14F-4D97-AF65-F5344CB8AC3E}">
        <p14:creationId xmlns:p14="http://schemas.microsoft.com/office/powerpoint/2010/main" val="9129977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TotalTime>
  <Words>628</Words>
  <Application>Microsoft Office PowerPoint</Application>
  <PresentationFormat>自定义</PresentationFormat>
  <Paragraphs>27</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宋体</vt:lpstr>
      <vt:lpstr>Arial</vt:lpstr>
      <vt:lpstr>Calibri</vt:lpstr>
      <vt:lpstr>Calibri Light</vt:lpstr>
      <vt:lpstr>Wingdings</vt:lpstr>
      <vt:lpstr>Office 主题</vt:lpstr>
      <vt:lpstr>Discussion on spurious emission for UE co-existence for CA in E-UTRA</vt:lpstr>
      <vt:lpstr>Spurious emissions for UE co-existence in NR</vt:lpstr>
      <vt:lpstr>Spurious emissions for UE co-existence in NR</vt:lpstr>
      <vt:lpstr>Spurious emissions for UE co-existence in E-UTRA</vt:lpstr>
      <vt:lpstr>Spurious emissions for UE co-existence in E-UTRA</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1181</cp:revision>
  <dcterms:created xsi:type="dcterms:W3CDTF">2018-09-20T03:53:00Z</dcterms:created>
  <dcterms:modified xsi:type="dcterms:W3CDTF">2023-02-17T20:27:09Z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