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2" r:id="rId5"/>
    <p:sldId id="346" r:id="rId6"/>
    <p:sldId id="351" r:id="rId7"/>
    <p:sldId id="352" r:id="rId8"/>
    <p:sldId id="293" r:id="rId9"/>
  </p:sldIdLst>
  <p:sldSz cx="12190095" cy="6859270"/>
  <p:notesSz cx="6858000" cy="91440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109" d="100"/>
          <a:sy n="109" d="100"/>
        </p:scale>
        <p:origin x="1056" y="78"/>
      </p:cViewPr>
      <p:guideLst>
        <p:guide orient="horz" pos="2116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R18 NB-IoT/eMTC NTN </a:t>
            </a:r>
            <a:r>
              <a:rPr lang="en-US" altLang="zh-CN" sz="2800" dirty="0" smtClean="0">
                <a:latin typeface="+mn-lt"/>
              </a:rPr>
              <a:t>RF</a:t>
            </a:r>
            <a:r>
              <a:rPr lang="en-US" altLang="zh-CN" sz="2800" dirty="0" smtClean="0">
                <a:latin typeface="+mn-lt"/>
                <a:sym typeface="+mn-ea"/>
              </a:rPr>
              <a:t>/</a:t>
            </a:r>
            <a:r>
              <a:rPr lang="en-US" altLang="zh-CN" sz="2800" dirty="0" err="1" smtClean="0">
                <a:solidFill>
                  <a:schemeClr val="tx1"/>
                </a:solidFill>
                <a:latin typeface="+mn-lt"/>
                <a:sym typeface="+mn-ea"/>
              </a:rPr>
              <a:t>Performance</a:t>
            </a:r>
            <a:r>
              <a:rPr lang="en-US" altLang="zh-CN" sz="2800" dirty="0" smtClean="0">
                <a:latin typeface="+mn-lt"/>
              </a:rPr>
              <a:t>/RRM </a:t>
            </a:r>
            <a:r>
              <a:rPr lang="en-US" altLang="zh-CN" sz="2800" dirty="0">
                <a:latin typeface="+mn-lt"/>
              </a:rPr>
              <a:t>WI</a:t>
            </a:r>
            <a:endParaRPr lang="zh-CN" altLang="en-US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err="1"/>
              <a:t>MTK, BV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28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</a:t>
            </a:r>
            <a:r>
              <a:rPr lang="en-US" sz="2400" b="1" dirty="0"/>
              <a:t>8</a:t>
            </a:r>
            <a:r>
              <a:rPr lang="en-US" sz="2400" kern="0" dirty="0"/>
              <a:t> 						      </a:t>
            </a:r>
            <a:r>
              <a:rPr lang="en-US" altLang="zh-CN" sz="2400" b="1" dirty="0">
                <a:solidFill>
                  <a:schemeClr val="tx1"/>
                </a:solidFill>
              </a:rPr>
              <a:t>R5-230413</a:t>
            </a:r>
            <a:endParaRPr lang="en-US" altLang="zh-CN" sz="2400" b="1" dirty="0"/>
          </a:p>
          <a:p>
            <a:pPr>
              <a:lnSpc>
                <a:spcPct val="100000"/>
              </a:lnSpc>
              <a:defRPr/>
            </a:pPr>
            <a:r>
              <a:rPr sz="2400" b="1" dirty="0"/>
              <a:t>Athens, Greece, Feb 27th - Mar 3rd, 2023</a:t>
            </a:r>
            <a:endParaRPr sz="2400" b="1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The Impacts to TS 36.508 and the Creation of TS 36.521-4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文本框 1"/>
          <p:cNvSpPr txBox="1"/>
          <p:nvPr/>
        </p:nvSpPr>
        <p:spPr>
          <a:xfrm>
            <a:off x="200025" y="946785"/>
            <a:ext cx="11749405" cy="2412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Proposal 1</a:t>
            </a:r>
            <a:r>
              <a:rPr lang="en-US" altLang="zh-CN" sz="2400" dirty="0">
                <a:latin typeface="+mn-lt"/>
                <a:sym typeface="+mn-ea"/>
              </a:rPr>
              <a:t>: To update Common test environment for NB-IoT/eMTC NTN in TS 36.508.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  <a:sym typeface="+mn-ea"/>
              </a:rPr>
              <a:t>eMTC NTN</a:t>
            </a:r>
            <a:r>
              <a:rPr lang="en-US" altLang="zh-CN" sz="2400" dirty="0">
                <a:latin typeface="+mn-lt"/>
                <a:sym typeface="+mn-ea"/>
              </a:rPr>
              <a:t>: to update the existing E-UTRA sections, including Section 2(References), Section 4(Common test environment), Section 5(Test environment for RF test), Section 6(Test environment for Signalling test), Section 7(Test environment for RRM tests).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  <a:sym typeface="+mn-ea"/>
              </a:rPr>
              <a:t>NB-IoT NTN</a:t>
            </a:r>
            <a:r>
              <a:rPr lang="en-US" altLang="zh-CN" sz="2400" dirty="0">
                <a:latin typeface="+mn-lt"/>
                <a:sym typeface="+mn-ea"/>
              </a:rPr>
              <a:t>: to update the existing NB-IoT Section 8 (NB-IoT test environment).</a:t>
            </a:r>
            <a:endParaRPr lang="en-US" altLang="zh-CN" sz="2400" dirty="0">
              <a:latin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025" y="3556000"/>
            <a:ext cx="11561445" cy="297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Proposal 2</a:t>
            </a:r>
            <a:r>
              <a:rPr lang="en-US" altLang="zh-CN" sz="2400" dirty="0">
                <a:latin typeface="+mn-lt"/>
                <a:sym typeface="+mn-ea"/>
              </a:rPr>
              <a:t>: For TS 36.521-4,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introduce test cases with suffix A for UE category M1</a:t>
            </a:r>
            <a:endParaRPr lang="en-US" altLang="zh-CN" sz="2400" dirty="0">
              <a:latin typeface="+mn-lt"/>
              <a:sym typeface="+mn-ea"/>
            </a:endParaRPr>
          </a:p>
          <a:p>
            <a:pPr lvl="1"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introduce test cases with suffix B for UE category NB1 and NB2</a:t>
            </a:r>
            <a:endParaRPr lang="en-US" altLang="zh-CN" sz="2400" dirty="0">
              <a:latin typeface="+mn-lt"/>
              <a:sym typeface="+mn-ea"/>
            </a:endParaRPr>
          </a:p>
          <a:p>
            <a:pPr lvl="1"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introduce RF Tx test cases for UE category M1 and NB1/NB2 in Section 6</a:t>
            </a:r>
            <a:endParaRPr lang="en-US" altLang="zh-CN" sz="2400" dirty="0">
              <a:latin typeface="+mn-lt"/>
              <a:sym typeface="+mn-ea"/>
            </a:endParaRPr>
          </a:p>
          <a:p>
            <a:pPr lvl="1"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introduce RF Rx test cases for UE category M1 and NB1/NB2 in Section 7</a:t>
            </a:r>
            <a:endParaRPr lang="en-US" altLang="zh-CN" sz="2400" dirty="0">
              <a:latin typeface="+mn-lt"/>
              <a:sym typeface="+mn-ea"/>
            </a:endParaRPr>
          </a:p>
          <a:p>
            <a:pPr lvl="1"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introduce </a:t>
            </a:r>
            <a:r>
              <a:rPr lang="en-US" altLang="zh-CN" sz="2400" dirty="0" err="1" smtClean="0">
                <a:solidFill>
                  <a:schemeClr val="tx1"/>
                </a:solidFill>
                <a:latin typeface="+mn-lt"/>
                <a:sym typeface="+mn-ea"/>
              </a:rPr>
              <a:t>Performance</a:t>
            </a: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  <a:sym typeface="+mn-ea"/>
              </a:rPr>
              <a:t>test cases for UE category M1 and NB1/NB2 in Section 8</a:t>
            </a:r>
            <a:endParaRPr lang="en-US" altLang="zh-CN" sz="2400" dirty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3556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Option 1 to TS 36.521-2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63905"/>
            <a:ext cx="11749405" cy="3246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Option 1</a:t>
            </a:r>
            <a:r>
              <a:rPr lang="en-US" altLang="zh-CN" sz="2400" dirty="0">
                <a:latin typeface="+mn-lt"/>
                <a:sym typeface="+mn-ea"/>
              </a:rPr>
              <a:t>: No new sections to be added.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add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new</a:t>
            </a:r>
            <a:r>
              <a:rPr lang="en-US" altLang="zh-CN" sz="2400" dirty="0">
                <a:latin typeface="+mn-lt"/>
                <a:sym typeface="+mn-ea"/>
              </a:rPr>
              <a:t> “</a:t>
            </a:r>
            <a:r>
              <a:rPr lang="en-US" altLang="zh-CN" sz="2400" dirty="0">
                <a:solidFill>
                  <a:srgbClr val="FF0000"/>
                </a:solidFill>
                <a:highlight>
                  <a:srgbClr val="C0C0C0"/>
                </a:highlight>
                <a:latin typeface="+mn-lt"/>
                <a:sym typeface="+mn-ea"/>
              </a:rPr>
              <a:t>Table 4.1-8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: Applicability of RF and </a:t>
            </a:r>
            <a:r>
              <a:rPr lang="en-US" altLang="zh-CN" sz="2400" dirty="0" err="1" smtClean="0">
                <a:solidFill>
                  <a:schemeClr val="tx1"/>
                </a:solidFill>
                <a:latin typeface="+mn-lt"/>
                <a:sym typeface="+mn-ea"/>
              </a:rPr>
              <a:t>Performance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conformance test cases for NB-IoT/eMTC NTN, ref. TS 36.521-4 [20]</a:t>
            </a:r>
            <a:r>
              <a:rPr lang="en-US" altLang="zh-CN" sz="2400" dirty="0">
                <a:latin typeface="+mn-lt"/>
                <a:sym typeface="+mn-ea"/>
              </a:rPr>
              <a:t>”, “</a:t>
            </a:r>
            <a:r>
              <a:rPr lang="en-US" altLang="zh-CN" sz="2400" dirty="0">
                <a:solidFill>
                  <a:srgbClr val="FF0000"/>
                </a:solidFill>
                <a:highlight>
                  <a:srgbClr val="C0C0C0"/>
                </a:highlight>
                <a:latin typeface="+mn-lt"/>
                <a:sym typeface="+mn-ea"/>
              </a:rPr>
              <a:t>Table 4.1-8a</a:t>
            </a:r>
            <a:r>
              <a:rPr lang="en-US" altLang="zh-CN" sz="2400" dirty="0">
                <a:latin typeface="+mn-lt"/>
                <a:sym typeface="+mn-ea"/>
              </a:rPr>
              <a:t>: Applicability of RF and Performance conformance test cases Conditions” and “</a:t>
            </a:r>
            <a:r>
              <a:rPr lang="en-US" altLang="zh-CN" sz="2400" dirty="0">
                <a:solidFill>
                  <a:srgbClr val="FF0000"/>
                </a:solidFill>
                <a:highlight>
                  <a:srgbClr val="C0C0C0"/>
                </a:highlight>
                <a:latin typeface="+mn-lt"/>
                <a:sym typeface="+mn-ea"/>
              </a:rPr>
              <a:t>Table 4.1-8b</a:t>
            </a:r>
            <a:r>
              <a:rPr lang="en-US" altLang="zh-CN" sz="2400" dirty="0">
                <a:latin typeface="+mn-lt"/>
                <a:sym typeface="+mn-ea"/>
              </a:rPr>
              <a:t>: Tested Bands Selection Criteria of RF and Performance conformance test cases for NB-IoT/eMTC NTN”.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introduce applicabilities for NB-IoT/eMTC NTN RRM test cases in </a:t>
            </a:r>
            <a:r>
              <a:rPr lang="en-US" altLang="zh-CN" sz="2400" dirty="0">
                <a:solidFill>
                  <a:srgbClr val="0000FF"/>
                </a:solidFill>
                <a:latin typeface="+mn-lt"/>
                <a:sym typeface="+mn-ea"/>
              </a:rPr>
              <a:t>existing</a:t>
            </a:r>
            <a:r>
              <a:rPr lang="en-US" altLang="zh-CN" sz="2400" dirty="0">
                <a:latin typeface="+mn-lt"/>
                <a:sym typeface="+mn-ea"/>
              </a:rPr>
              <a:t> “4.2 RRM conformance test cases/</a:t>
            </a:r>
            <a:r>
              <a:rPr lang="en-US" altLang="zh-CN" sz="2400" dirty="0">
                <a:solidFill>
                  <a:srgbClr val="0000FF"/>
                </a:solidFill>
                <a:highlight>
                  <a:srgbClr val="C0C0C0"/>
                </a:highlight>
                <a:latin typeface="+mn-lt"/>
                <a:sym typeface="+mn-ea"/>
              </a:rPr>
              <a:t>Table 4.2-1</a:t>
            </a:r>
            <a:r>
              <a:rPr lang="en-US" altLang="zh-CN" sz="2400" dirty="0">
                <a:latin typeface="+mn-lt"/>
                <a:sym typeface="+mn-ea"/>
              </a:rPr>
              <a:t>: Applicability of RRM conformance test cases, ref. TS 36.521-3 [2]” in TS 36.521-2, and to add the corresponding conditions and Tested Bands Selection Criteria into the existing “</a:t>
            </a:r>
            <a:r>
              <a:rPr lang="en-US" altLang="zh-CN" sz="2400" dirty="0">
                <a:solidFill>
                  <a:srgbClr val="0000FF"/>
                </a:solidFill>
                <a:highlight>
                  <a:srgbClr val="C0C0C0"/>
                </a:highlight>
                <a:latin typeface="+mn-lt"/>
                <a:sym typeface="+mn-ea"/>
              </a:rPr>
              <a:t>Table 4.2-1a</a:t>
            </a:r>
            <a:r>
              <a:rPr lang="en-US" altLang="zh-CN" sz="2400" dirty="0">
                <a:latin typeface="+mn-lt"/>
                <a:sym typeface="+mn-ea"/>
              </a:rPr>
              <a:t>: Applicability of RRM conformance test cases Conditions”.</a:t>
            </a:r>
            <a:endParaRPr lang="en-US" altLang="zh-CN" sz="2400" dirty="0">
              <a:latin typeface="+mn-lt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0705" y="3909060"/>
            <a:ext cx="11093450" cy="2924810"/>
            <a:chOff x="883" y="6156"/>
            <a:chExt cx="17470" cy="460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4049" b="59109"/>
            <a:stretch>
              <a:fillRect/>
            </a:stretch>
          </p:blipFill>
          <p:spPr>
            <a:xfrm>
              <a:off x="883" y="6156"/>
              <a:ext cx="17470" cy="18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rcRect l="14282" t="77409" r="13973" b="-1943"/>
            <a:stretch>
              <a:fillRect/>
            </a:stretch>
          </p:blipFill>
          <p:spPr>
            <a:xfrm>
              <a:off x="3351" y="9550"/>
              <a:ext cx="12534" cy="121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63" y="8066"/>
              <a:ext cx="10710" cy="1310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3556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Option 2 to TS 36.521-2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文本框 1"/>
          <p:cNvSpPr txBox="1"/>
          <p:nvPr/>
        </p:nvSpPr>
        <p:spPr>
          <a:xfrm>
            <a:off x="200025" y="773430"/>
            <a:ext cx="11749405" cy="3797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Option 2</a:t>
            </a:r>
            <a:r>
              <a:rPr lang="en-US" altLang="zh-CN" sz="2400" dirty="0">
                <a:latin typeface="+mn-lt"/>
                <a:sym typeface="+mn-ea"/>
              </a:rPr>
              <a:t>: New separate sections to be added for RF/Performance conformance test cases and RRM conformance test cases for NB-IoT/eMTC NTN, respectively.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add new section “</a:t>
            </a:r>
            <a:r>
              <a:rPr lang="en-US" altLang="zh-CN" sz="2400" u="sng" dirty="0">
                <a:latin typeface="+mn-lt"/>
                <a:sym typeface="+mn-ea"/>
              </a:rPr>
              <a:t>4.1A RF and Performance conformance test cases for NB-IoT/eMTC NTN</a:t>
            </a:r>
            <a:r>
              <a:rPr lang="en-US" altLang="zh-CN" sz="2400" dirty="0">
                <a:latin typeface="+mn-lt"/>
                <a:sym typeface="+mn-ea"/>
              </a:rPr>
              <a:t>” with sub-sections for “</a:t>
            </a:r>
            <a:r>
              <a:rPr lang="en-US" altLang="zh-CN" sz="2400" u="sng" dirty="0">
                <a:latin typeface="+mn-lt"/>
                <a:sym typeface="+mn-ea"/>
              </a:rPr>
              <a:t>4.1A.1 RF conformance test cases for NB-IoT/eMTC NTN</a:t>
            </a:r>
            <a:r>
              <a:rPr lang="en-US" altLang="zh-CN" sz="2400" dirty="0">
                <a:latin typeface="+mn-lt"/>
                <a:sym typeface="+mn-ea"/>
              </a:rPr>
              <a:t>” and “</a:t>
            </a:r>
            <a:r>
              <a:rPr lang="en-US" altLang="zh-CN" sz="2400" u="sng" dirty="0">
                <a:latin typeface="+mn-lt"/>
                <a:sym typeface="+mn-ea"/>
              </a:rPr>
              <a:t>4.1A.2 Performance conformance test cases for NB-IoT/eMTC NTN</a:t>
            </a:r>
            <a:r>
              <a:rPr lang="en-US" altLang="zh-CN" sz="2400" dirty="0">
                <a:latin typeface="+mn-lt"/>
                <a:sym typeface="+mn-ea"/>
              </a:rPr>
              <a:t>”, respectively.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add the corresponding applicability of RF and Performance test cases and conditions into new tables under new sub-sections 4.1A.1 and 4.1A.2, respectively.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add new section “</a:t>
            </a:r>
            <a:r>
              <a:rPr lang="en-US" altLang="zh-CN" sz="2400" u="sng" dirty="0">
                <a:latin typeface="+mn-lt"/>
                <a:sym typeface="+mn-ea"/>
              </a:rPr>
              <a:t>4.2A RRM conformance test cases for NB-IoT/eMTC NTN</a:t>
            </a:r>
            <a:r>
              <a:rPr lang="en-US" altLang="zh-CN" sz="2400" dirty="0">
                <a:latin typeface="+mn-lt"/>
                <a:sym typeface="+mn-ea"/>
              </a:rPr>
              <a:t>”. To add the corresponding applicability of RRM test cases and conditions into new tables under new section 4.2A.</a:t>
            </a:r>
            <a:endParaRPr lang="en-US" altLang="zh-CN" sz="2400" dirty="0"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5945" y="4269105"/>
            <a:ext cx="7207250" cy="24295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3556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Option 3 to TS 36.521-2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文本框 1"/>
          <p:cNvSpPr txBox="1"/>
          <p:nvPr/>
        </p:nvSpPr>
        <p:spPr>
          <a:xfrm>
            <a:off x="200025" y="640080"/>
            <a:ext cx="11749405" cy="2758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b="1" dirty="0">
                <a:latin typeface="+mn-lt"/>
                <a:sym typeface="+mn-ea"/>
              </a:rPr>
              <a:t>Option 3</a:t>
            </a:r>
            <a:r>
              <a:rPr lang="en-US" altLang="zh-CN" sz="2400" dirty="0">
                <a:latin typeface="+mn-lt"/>
                <a:sym typeface="+mn-ea"/>
              </a:rPr>
              <a:t>: A new separate section to be added for RF/Performance/RRM conformance test cases for NB-IoT/eMTC NTN only. 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add new section “</a:t>
            </a:r>
            <a:r>
              <a:rPr lang="en-US" altLang="zh-CN" sz="2400" u="sng" dirty="0">
                <a:latin typeface="+mn-lt"/>
                <a:sym typeface="+mn-ea"/>
              </a:rPr>
              <a:t>4.3 RF and RRM conformance test cases for NB-IoT/eMTC NTN</a:t>
            </a:r>
            <a:r>
              <a:rPr lang="en-US" altLang="zh-CN" sz="2400" dirty="0">
                <a:latin typeface="+mn-lt"/>
                <a:sym typeface="+mn-ea"/>
              </a:rPr>
              <a:t>”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add new sub-sections “</a:t>
            </a:r>
            <a:r>
              <a:rPr lang="en-US" altLang="zh-CN" sz="2400" u="sng" dirty="0">
                <a:latin typeface="+mn-lt"/>
                <a:sym typeface="+mn-ea"/>
              </a:rPr>
              <a:t>4.3.1 RF conformance test cases for NB-IoT/eMTC NTN</a:t>
            </a:r>
            <a:r>
              <a:rPr lang="en-US" altLang="zh-CN" sz="2400" dirty="0">
                <a:latin typeface="+mn-lt"/>
                <a:sym typeface="+mn-ea"/>
              </a:rPr>
              <a:t>”</a:t>
            </a:r>
            <a:endParaRPr lang="en-US" altLang="zh-CN" sz="2400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add new sub-sections “</a:t>
            </a:r>
            <a:r>
              <a:rPr lang="en-US" altLang="zh-CN" sz="2400" u="sng" dirty="0">
                <a:latin typeface="+mn-lt"/>
                <a:sym typeface="+mn-ea"/>
              </a:rPr>
              <a:t>4.3.2 Performance conformance test cases for NB-IoT/eMTC NTN”</a:t>
            </a:r>
            <a:endParaRPr lang="en-US" altLang="zh-CN" sz="2400" u="sng" dirty="0">
              <a:latin typeface="+mn-lt"/>
              <a:sym typeface="+mn-ea"/>
            </a:endParaRPr>
          </a:p>
          <a:p>
            <a:pPr lvl="1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To add new sub-sections “</a:t>
            </a:r>
            <a:r>
              <a:rPr lang="en-US" altLang="zh-CN" sz="2400" u="sng" dirty="0">
                <a:latin typeface="+mn-lt"/>
                <a:sym typeface="+mn-ea"/>
              </a:rPr>
              <a:t>4.3.3 RRM conformance test cases for NB-IoT/eMTC NTN”</a:t>
            </a:r>
            <a:endParaRPr lang="en-US" altLang="zh-CN" sz="2400" dirty="0"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0320" y="3508375"/>
            <a:ext cx="6860540" cy="23133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304800" y="5931535"/>
            <a:ext cx="11749405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3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: To endorse </a:t>
            </a:r>
            <a:r>
              <a:rPr lang="en-US" altLang="zh-CN" sz="2400" u="sng" dirty="0">
                <a:solidFill>
                  <a:schemeClr val="tx1"/>
                </a:solidFill>
                <a:latin typeface="+mn-lt"/>
                <a:sym typeface="+mn-ea"/>
              </a:rPr>
              <a:t>Option 3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 to introduce applicabilities for </a:t>
            </a:r>
            <a:r>
              <a:rPr lang="en-US" altLang="zh-CN" sz="2400" dirty="0">
                <a:latin typeface="+mn-lt"/>
                <a:sym typeface="+mn-ea"/>
              </a:rPr>
              <a:t>NB-IoT/eMTC NTN </a:t>
            </a:r>
            <a:r>
              <a:rPr lang="en-US" altLang="zh-CN" sz="2400" dirty="0" smtClean="0">
                <a:latin typeface="+mn-lt"/>
                <a:sym typeface="+mn-ea"/>
              </a:rPr>
              <a:t>RF/</a:t>
            </a:r>
            <a:r>
              <a:rPr lang="en-US" altLang="zh-CN" sz="2400" dirty="0" err="1" smtClean="0">
                <a:solidFill>
                  <a:schemeClr val="tx1"/>
                </a:solidFill>
                <a:latin typeface="+mn-lt"/>
                <a:sym typeface="+mn-ea"/>
              </a:rPr>
              <a:t>Performance</a:t>
            </a: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  <a:sym typeface="+mn-ea"/>
              </a:rPr>
              <a:t>test cases into TS 36.521-2.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3136</Words>
  <Application>WPS 演示</Application>
  <PresentationFormat>Custom</PresentationFormat>
  <Paragraphs>45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SymbolPi</vt:lpstr>
      <vt:lpstr>微软雅黑</vt:lpstr>
      <vt:lpstr>Arial Unicode MS</vt:lpstr>
      <vt:lpstr>Office 主题</vt:lpstr>
      <vt:lpstr>Discussion on handling of R18 NB-IoT/eMTC NTN RF/Performance/RRM WI</vt:lpstr>
      <vt:lpstr>The Impacts to TS 36.508 and the Creation of TS 36.521-4</vt:lpstr>
      <vt:lpstr>Option 1 to TS 36.521-2</vt:lpstr>
      <vt:lpstr>Option 2 to TS 36.521-2</vt:lpstr>
      <vt:lpstr>Option 3 to TS 36.521-2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Luyang Zhao-CMCC</cp:lastModifiedBy>
  <cp:revision>1178</cp:revision>
  <dcterms:created xsi:type="dcterms:W3CDTF">2018-09-20T03:53:00Z</dcterms:created>
  <dcterms:modified xsi:type="dcterms:W3CDTF">2023-02-15T08:26:45Z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5D0C5876ABF948BA91CBC2F5F636377E</vt:lpwstr>
  </property>
</Properties>
</file>