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27"/>
  </p:notesMasterIdLst>
  <p:sldIdLst>
    <p:sldId id="275" r:id="rId3"/>
    <p:sldId id="422" r:id="rId4"/>
    <p:sldId id="423" r:id="rId5"/>
    <p:sldId id="427" r:id="rId6"/>
    <p:sldId id="435" r:id="rId7"/>
    <p:sldId id="434" r:id="rId8"/>
    <p:sldId id="436" r:id="rId9"/>
    <p:sldId id="437" r:id="rId10"/>
    <p:sldId id="438" r:id="rId11"/>
    <p:sldId id="439" r:id="rId12"/>
    <p:sldId id="441" r:id="rId13"/>
    <p:sldId id="440" r:id="rId14"/>
    <p:sldId id="442" r:id="rId15"/>
    <p:sldId id="443" r:id="rId16"/>
    <p:sldId id="445" r:id="rId17"/>
    <p:sldId id="444" r:id="rId18"/>
    <p:sldId id="447" r:id="rId19"/>
    <p:sldId id="448" r:id="rId20"/>
    <p:sldId id="449" r:id="rId21"/>
    <p:sldId id="452" r:id="rId22"/>
    <p:sldId id="451" r:id="rId23"/>
    <p:sldId id="453" r:id="rId24"/>
    <p:sldId id="454" r:id="rId25"/>
    <p:sldId id="276" r:id="rId26"/>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0BE"/>
    <a:srgbClr val="FF9B9B"/>
    <a:srgbClr val="1E9657"/>
    <a:srgbClr val="FF5D5D"/>
    <a:srgbClr val="124191"/>
    <a:srgbClr val="92D050"/>
    <a:srgbClr val="164F0D"/>
    <a:srgbClr val="FF5B5B"/>
    <a:srgbClr val="23195D"/>
    <a:srgbClr val="FF7D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BD5928-EA9B-4117-A7B3-8A0F1F3922FF}" v="2" dt="2022-08-19T17:59:31.3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814" autoAdjust="0"/>
    <p:restoredTop sz="94660"/>
  </p:normalViewPr>
  <p:slideViewPr>
    <p:cSldViewPr snapToGrid="0">
      <p:cViewPr varScale="1">
        <p:scale>
          <a:sx n="82" d="100"/>
          <a:sy n="82" d="100"/>
        </p:scale>
        <p:origin x="114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lores Fernandez" userId="4ea383d9-0ae5-4afb-a655-ec3cfb1639fc" providerId="ADAL" clId="{A0F12697-A03C-4AF4-97C4-ED3034FDC75D}"/>
    <pc:docChg chg="undo custSel addSld modSld">
      <pc:chgData name="Flores Fernandez" userId="4ea383d9-0ae5-4afb-a655-ec3cfb1639fc" providerId="ADAL" clId="{A0F12697-A03C-4AF4-97C4-ED3034FDC75D}" dt="2022-08-18T16:14:12.556" v="155" actId="207"/>
      <pc:docMkLst>
        <pc:docMk/>
      </pc:docMkLst>
      <pc:sldChg chg="addSp delSp modSp add mod">
        <pc:chgData name="Flores Fernandez" userId="4ea383d9-0ae5-4afb-a655-ec3cfb1639fc" providerId="ADAL" clId="{A0F12697-A03C-4AF4-97C4-ED3034FDC75D}" dt="2022-08-18T16:14:12.556" v="155" actId="207"/>
        <pc:sldMkLst>
          <pc:docMk/>
          <pc:sldMk cId="30092919" sldId="454"/>
        </pc:sldMkLst>
        <pc:spChg chg="mod">
          <ac:chgData name="Flores Fernandez" userId="4ea383d9-0ae5-4afb-a655-ec3cfb1639fc" providerId="ADAL" clId="{A0F12697-A03C-4AF4-97C4-ED3034FDC75D}" dt="2022-08-18T16:14:09.246" v="154" actId="207"/>
          <ac:spMkLst>
            <pc:docMk/>
            <pc:sldMk cId="30092919" sldId="454"/>
            <ac:spMk id="2" creationId="{00000000-0000-0000-0000-000000000000}"/>
          </ac:spMkLst>
        </pc:spChg>
        <pc:spChg chg="mod">
          <ac:chgData name="Flores Fernandez" userId="4ea383d9-0ae5-4afb-a655-ec3cfb1639fc" providerId="ADAL" clId="{A0F12697-A03C-4AF4-97C4-ED3034FDC75D}" dt="2022-08-18T16:14:12.556" v="155" actId="207"/>
          <ac:spMkLst>
            <pc:docMk/>
            <pc:sldMk cId="30092919" sldId="454"/>
            <ac:spMk id="3" creationId="{00000000-0000-0000-0000-000000000000}"/>
          </ac:spMkLst>
        </pc:spChg>
        <pc:graphicFrameChg chg="add mod modGraphic">
          <ac:chgData name="Flores Fernandez" userId="4ea383d9-0ae5-4afb-a655-ec3cfb1639fc" providerId="ADAL" clId="{A0F12697-A03C-4AF4-97C4-ED3034FDC75D}" dt="2022-08-18T16:13:46.965" v="151" actId="6549"/>
          <ac:graphicFrameMkLst>
            <pc:docMk/>
            <pc:sldMk cId="30092919" sldId="454"/>
            <ac:graphicFrameMk id="4" creationId="{4CE9A5B0-B2F0-415E-9E8D-4086C3054237}"/>
          </ac:graphicFrameMkLst>
        </pc:graphicFrameChg>
        <pc:graphicFrameChg chg="del">
          <ac:chgData name="Flores Fernandez" userId="4ea383d9-0ae5-4afb-a655-ec3cfb1639fc" providerId="ADAL" clId="{A0F12697-A03C-4AF4-97C4-ED3034FDC75D}" dt="2022-08-18T16:07:39.101" v="1" actId="478"/>
          <ac:graphicFrameMkLst>
            <pc:docMk/>
            <pc:sldMk cId="30092919" sldId="454"/>
            <ac:graphicFrameMk id="5" creationId="{E0F451A6-7B1B-4E2F-BFCA-2E953F648E90}"/>
          </ac:graphicFrameMkLst>
        </pc:graphicFrameChg>
      </pc:sldChg>
    </pc:docChg>
  </pc:docChgLst>
  <pc:docChgLst>
    <pc:chgData name="Flores Fernandez" userId="4ea383d9-0ae5-4afb-a655-ec3cfb1639fc" providerId="ADAL" clId="{77BD5928-EA9B-4117-A7B3-8A0F1F3922FF}"/>
    <pc:docChg chg="modSld">
      <pc:chgData name="Flores Fernandez" userId="4ea383d9-0ae5-4afb-a655-ec3cfb1639fc" providerId="ADAL" clId="{77BD5928-EA9B-4117-A7B3-8A0F1F3922FF}" dt="2022-08-19T18:03:10.809" v="72" actId="20577"/>
      <pc:docMkLst>
        <pc:docMk/>
      </pc:docMkLst>
      <pc:sldChg chg="addSp delSp modSp mod">
        <pc:chgData name="Flores Fernandez" userId="4ea383d9-0ae5-4afb-a655-ec3cfb1639fc" providerId="ADAL" clId="{77BD5928-EA9B-4117-A7B3-8A0F1F3922FF}" dt="2022-08-19T18:03:10.809" v="72" actId="20577"/>
        <pc:sldMkLst>
          <pc:docMk/>
          <pc:sldMk cId="115687795" sldId="275"/>
        </pc:sldMkLst>
        <pc:spChg chg="add del mod">
          <ac:chgData name="Flores Fernandez" userId="4ea383d9-0ae5-4afb-a655-ec3cfb1639fc" providerId="ADAL" clId="{77BD5928-EA9B-4117-A7B3-8A0F1F3922FF}" dt="2022-08-19T17:59:36.332" v="53"/>
          <ac:spMkLst>
            <pc:docMk/>
            <pc:sldMk cId="115687795" sldId="275"/>
            <ac:spMk id="2" creationId="{F1CB80F4-F787-4646-BD52-AFD50CAC57B6}"/>
          </ac:spMkLst>
        </pc:spChg>
        <pc:spChg chg="add mod">
          <ac:chgData name="Flores Fernandez" userId="4ea383d9-0ae5-4afb-a655-ec3cfb1639fc" providerId="ADAL" clId="{77BD5928-EA9B-4117-A7B3-8A0F1F3922FF}" dt="2022-08-19T18:03:10.809" v="72" actId="20577"/>
          <ac:spMkLst>
            <pc:docMk/>
            <pc:sldMk cId="115687795" sldId="275"/>
            <ac:spMk id="6" creationId="{C7710565-54F9-4520-858A-2D7E110B898E}"/>
          </ac:spMkLst>
        </pc:spChg>
        <pc:spChg chg="mod">
          <ac:chgData name="Flores Fernandez" userId="4ea383d9-0ae5-4afb-a655-ec3cfb1639fc" providerId="ADAL" clId="{77BD5928-EA9B-4117-A7B3-8A0F1F3922FF}" dt="2022-08-19T17:59:31.395" v="51" actId="1076"/>
          <ac:spMkLst>
            <pc:docMk/>
            <pc:sldMk cId="115687795" sldId="275"/>
            <ac:spMk id="5123" creationId="{0F20AC93-2F97-4B57-8E6C-FC63ABDCAB1E}"/>
          </ac:spMkLst>
        </pc:spChg>
        <pc:spChg chg="mod">
          <ac:chgData name="Flores Fernandez" userId="4ea383d9-0ae5-4afb-a655-ec3cfb1639fc" providerId="ADAL" clId="{77BD5928-EA9B-4117-A7B3-8A0F1F3922FF}" dt="2022-08-19T17:59:22.657" v="50" actId="20577"/>
          <ac:spMkLst>
            <pc:docMk/>
            <pc:sldMk cId="115687795" sldId="275"/>
            <ac:spMk id="9219" creationId="{610D087A-FDA7-49D2-9930-7C00072C5B8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8/19/2022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1426598-D39F-422A-A543-24ADBA877AF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DD6D9932-1D15-416D-84E6-6E0A652B007B}"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6147" name="Rectangle 2">
            <a:extLst>
              <a:ext uri="{FF2B5EF4-FFF2-40B4-BE49-F238E27FC236}">
                <a16:creationId xmlns:a16="http://schemas.microsoft.com/office/drawing/2014/main" id="{3118DF75-B910-4194-A1F2-CCDEF4B06B2C}"/>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3E3707EE-C94A-48C2-933A-DB638563A31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0683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10</a:t>
            </a:fld>
            <a:endParaRPr lang="en-US"/>
          </a:p>
        </p:txBody>
      </p:sp>
    </p:spTree>
    <p:extLst>
      <p:ext uri="{BB962C8B-B14F-4D97-AF65-F5344CB8AC3E}">
        <p14:creationId xmlns:p14="http://schemas.microsoft.com/office/powerpoint/2010/main" val="1071435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11</a:t>
            </a:fld>
            <a:endParaRPr lang="en-US"/>
          </a:p>
        </p:txBody>
      </p:sp>
    </p:spTree>
    <p:extLst>
      <p:ext uri="{BB962C8B-B14F-4D97-AF65-F5344CB8AC3E}">
        <p14:creationId xmlns:p14="http://schemas.microsoft.com/office/powerpoint/2010/main" val="1150190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12</a:t>
            </a:fld>
            <a:endParaRPr lang="en-US"/>
          </a:p>
        </p:txBody>
      </p:sp>
    </p:spTree>
    <p:extLst>
      <p:ext uri="{BB962C8B-B14F-4D97-AF65-F5344CB8AC3E}">
        <p14:creationId xmlns:p14="http://schemas.microsoft.com/office/powerpoint/2010/main" val="3624022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13</a:t>
            </a:fld>
            <a:endParaRPr lang="en-US"/>
          </a:p>
        </p:txBody>
      </p:sp>
    </p:spTree>
    <p:extLst>
      <p:ext uri="{BB962C8B-B14F-4D97-AF65-F5344CB8AC3E}">
        <p14:creationId xmlns:p14="http://schemas.microsoft.com/office/powerpoint/2010/main" val="1203868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14</a:t>
            </a:fld>
            <a:endParaRPr lang="en-US"/>
          </a:p>
        </p:txBody>
      </p:sp>
    </p:spTree>
    <p:extLst>
      <p:ext uri="{BB962C8B-B14F-4D97-AF65-F5344CB8AC3E}">
        <p14:creationId xmlns:p14="http://schemas.microsoft.com/office/powerpoint/2010/main" val="882943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15</a:t>
            </a:fld>
            <a:endParaRPr lang="en-US"/>
          </a:p>
        </p:txBody>
      </p:sp>
    </p:spTree>
    <p:extLst>
      <p:ext uri="{BB962C8B-B14F-4D97-AF65-F5344CB8AC3E}">
        <p14:creationId xmlns:p14="http://schemas.microsoft.com/office/powerpoint/2010/main" val="1074105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16</a:t>
            </a:fld>
            <a:endParaRPr lang="en-US"/>
          </a:p>
        </p:txBody>
      </p:sp>
    </p:spTree>
    <p:extLst>
      <p:ext uri="{BB962C8B-B14F-4D97-AF65-F5344CB8AC3E}">
        <p14:creationId xmlns:p14="http://schemas.microsoft.com/office/powerpoint/2010/main" val="974867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17</a:t>
            </a:fld>
            <a:endParaRPr lang="en-US"/>
          </a:p>
        </p:txBody>
      </p:sp>
    </p:spTree>
    <p:extLst>
      <p:ext uri="{BB962C8B-B14F-4D97-AF65-F5344CB8AC3E}">
        <p14:creationId xmlns:p14="http://schemas.microsoft.com/office/powerpoint/2010/main" val="2905109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18</a:t>
            </a:fld>
            <a:endParaRPr lang="en-US"/>
          </a:p>
        </p:txBody>
      </p:sp>
    </p:spTree>
    <p:extLst>
      <p:ext uri="{BB962C8B-B14F-4D97-AF65-F5344CB8AC3E}">
        <p14:creationId xmlns:p14="http://schemas.microsoft.com/office/powerpoint/2010/main" val="1395009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19</a:t>
            </a:fld>
            <a:endParaRPr lang="en-US"/>
          </a:p>
        </p:txBody>
      </p:sp>
    </p:spTree>
    <p:extLst>
      <p:ext uri="{BB962C8B-B14F-4D97-AF65-F5344CB8AC3E}">
        <p14:creationId xmlns:p14="http://schemas.microsoft.com/office/powerpoint/2010/main" val="4100571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2</a:t>
            </a:fld>
            <a:endParaRPr lang="en-US"/>
          </a:p>
        </p:txBody>
      </p:sp>
    </p:spTree>
    <p:extLst>
      <p:ext uri="{BB962C8B-B14F-4D97-AF65-F5344CB8AC3E}">
        <p14:creationId xmlns:p14="http://schemas.microsoft.com/office/powerpoint/2010/main" val="39623839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20</a:t>
            </a:fld>
            <a:endParaRPr lang="en-US"/>
          </a:p>
        </p:txBody>
      </p:sp>
    </p:spTree>
    <p:extLst>
      <p:ext uri="{BB962C8B-B14F-4D97-AF65-F5344CB8AC3E}">
        <p14:creationId xmlns:p14="http://schemas.microsoft.com/office/powerpoint/2010/main" val="4068249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21</a:t>
            </a:fld>
            <a:endParaRPr lang="en-US"/>
          </a:p>
        </p:txBody>
      </p:sp>
    </p:spTree>
    <p:extLst>
      <p:ext uri="{BB962C8B-B14F-4D97-AF65-F5344CB8AC3E}">
        <p14:creationId xmlns:p14="http://schemas.microsoft.com/office/powerpoint/2010/main" val="4187234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22</a:t>
            </a:fld>
            <a:endParaRPr lang="en-US"/>
          </a:p>
        </p:txBody>
      </p:sp>
    </p:spTree>
    <p:extLst>
      <p:ext uri="{BB962C8B-B14F-4D97-AF65-F5344CB8AC3E}">
        <p14:creationId xmlns:p14="http://schemas.microsoft.com/office/powerpoint/2010/main" val="3269989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23</a:t>
            </a:fld>
            <a:endParaRPr lang="en-US"/>
          </a:p>
        </p:txBody>
      </p:sp>
    </p:spTree>
    <p:extLst>
      <p:ext uri="{BB962C8B-B14F-4D97-AF65-F5344CB8AC3E}">
        <p14:creationId xmlns:p14="http://schemas.microsoft.com/office/powerpoint/2010/main" val="523676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1426598-D39F-422A-A543-24ADBA877AF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DD6D9932-1D15-416D-84E6-6E0A652B007B}"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24</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6147" name="Rectangle 2">
            <a:extLst>
              <a:ext uri="{FF2B5EF4-FFF2-40B4-BE49-F238E27FC236}">
                <a16:creationId xmlns:a16="http://schemas.microsoft.com/office/drawing/2014/main" id="{3118DF75-B910-4194-A1F2-CCDEF4B06B2C}"/>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3E3707EE-C94A-48C2-933A-DB638563A31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357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3</a:t>
            </a:fld>
            <a:endParaRPr lang="en-US"/>
          </a:p>
        </p:txBody>
      </p:sp>
    </p:spTree>
    <p:extLst>
      <p:ext uri="{BB962C8B-B14F-4D97-AF65-F5344CB8AC3E}">
        <p14:creationId xmlns:p14="http://schemas.microsoft.com/office/powerpoint/2010/main" val="4011026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4</a:t>
            </a:fld>
            <a:endParaRPr lang="en-US"/>
          </a:p>
        </p:txBody>
      </p:sp>
    </p:spTree>
    <p:extLst>
      <p:ext uri="{BB962C8B-B14F-4D97-AF65-F5344CB8AC3E}">
        <p14:creationId xmlns:p14="http://schemas.microsoft.com/office/powerpoint/2010/main" val="3321537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5</a:t>
            </a:fld>
            <a:endParaRPr lang="en-US"/>
          </a:p>
        </p:txBody>
      </p:sp>
    </p:spTree>
    <p:extLst>
      <p:ext uri="{BB962C8B-B14F-4D97-AF65-F5344CB8AC3E}">
        <p14:creationId xmlns:p14="http://schemas.microsoft.com/office/powerpoint/2010/main" val="3861235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6</a:t>
            </a:fld>
            <a:endParaRPr lang="en-US"/>
          </a:p>
        </p:txBody>
      </p:sp>
    </p:spTree>
    <p:extLst>
      <p:ext uri="{BB962C8B-B14F-4D97-AF65-F5344CB8AC3E}">
        <p14:creationId xmlns:p14="http://schemas.microsoft.com/office/powerpoint/2010/main" val="4104912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7</a:t>
            </a:fld>
            <a:endParaRPr lang="en-US"/>
          </a:p>
        </p:txBody>
      </p:sp>
    </p:spTree>
    <p:extLst>
      <p:ext uri="{BB962C8B-B14F-4D97-AF65-F5344CB8AC3E}">
        <p14:creationId xmlns:p14="http://schemas.microsoft.com/office/powerpoint/2010/main" val="1810831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8</a:t>
            </a:fld>
            <a:endParaRPr lang="en-US"/>
          </a:p>
        </p:txBody>
      </p:sp>
    </p:spTree>
    <p:extLst>
      <p:ext uri="{BB962C8B-B14F-4D97-AF65-F5344CB8AC3E}">
        <p14:creationId xmlns:p14="http://schemas.microsoft.com/office/powerpoint/2010/main" val="2665032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9</a:t>
            </a:fld>
            <a:endParaRPr lang="en-US"/>
          </a:p>
        </p:txBody>
      </p:sp>
    </p:spTree>
    <p:extLst>
      <p:ext uri="{BB962C8B-B14F-4D97-AF65-F5344CB8AC3E}">
        <p14:creationId xmlns:p14="http://schemas.microsoft.com/office/powerpoint/2010/main" val="2628032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0" y="374400"/>
            <a:ext cx="11078400" cy="846355"/>
          </a:xfrm>
          <a:prstGeom prst="rect">
            <a:avLst/>
          </a:prstGeom>
        </p:spPr>
        <p:txBody>
          <a:bodyPr lIns="0" tIns="0" rIns="0" bIns="0"/>
          <a:lstStyle>
            <a:lvl1pPr marL="0" indent="0">
              <a:buNone/>
              <a:defRPr sz="5867"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0" y="1440000"/>
            <a:ext cx="11078400" cy="4747200"/>
          </a:xfrm>
          <a:prstGeom prst="rect">
            <a:avLst/>
          </a:prstGeom>
        </p:spPr>
        <p:txBody>
          <a:bodyPr lIns="0" tIns="0" rIns="0" bIns="0">
            <a:normAutofit/>
          </a:bodyPr>
          <a:lstStyle>
            <a:lvl1pPr marL="306910" indent="-306910">
              <a:spcBef>
                <a:spcPts val="0"/>
              </a:spcBef>
              <a:spcAft>
                <a:spcPts val="800"/>
              </a:spcAft>
              <a:buFont typeface="Nokia Pure Text Light" panose="020B0304040602060303" pitchFamily="34" charset="0"/>
              <a:buChar char="‑"/>
              <a:defRPr sz="2133" b="0">
                <a:solidFill>
                  <a:schemeClr val="bg1"/>
                </a:solidFill>
                <a:latin typeface="Nokia Pure Text Light" panose="020B0403020202020204" pitchFamily="34" charset="0"/>
                <a:ea typeface="Nokia Pure Text Light" panose="020B0403020202020204" pitchFamily="34" charset="0"/>
              </a:defRPr>
            </a:lvl1pPr>
            <a:lvl2pPr marL="609585" indent="-302676">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79" indent="-228594">
              <a:spcBef>
                <a:spcPts val="0"/>
              </a:spcBef>
              <a:spcAft>
                <a:spcPts val="800"/>
              </a:spcAft>
              <a:buSzPct val="66000"/>
              <a:buFont typeface="Wingdings" panose="05000000000000000000" pitchFamily="2" charset="2"/>
              <a:buChar char="§"/>
              <a:defRPr sz="1600">
                <a:solidFill>
                  <a:schemeClr val="bg1"/>
                </a:solidFill>
                <a:latin typeface="Nokia Pure Text Light" panose="020B0403020202020204" pitchFamily="34" charset="0"/>
                <a:ea typeface="Nokia Pure Text Light" panose="020B0403020202020204" pitchFamily="34" charset="0"/>
              </a:defRPr>
            </a:lvl3pPr>
            <a:lvl4pPr marL="1068891"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bg1"/>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6" cy="566400"/>
          </a:xfrm>
          <a:prstGeom prst="rect">
            <a:avLst/>
          </a:prstGeom>
        </p:spPr>
      </p:pic>
      <p:sp>
        <p:nvSpPr>
          <p:cNvPr id="10"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3" y="372335"/>
            <a:ext cx="10972800"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497" y="717056"/>
            <a:ext cx="10970199"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77" y="6319707"/>
            <a:ext cx="2046915"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6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0" y="6422400"/>
            <a:ext cx="6048000"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D0966A94-46E8-4615-9FF8-22A68821867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9051" y="1"/>
            <a:ext cx="2328333"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240434" y="52918"/>
            <a:ext cx="1581151"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557493" y="372333"/>
            <a:ext cx="109728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557494" y="717054"/>
            <a:ext cx="10970199"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n-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ea typeface="Nokia Pure Text Light" panose="020B0403020202020204" pitchFamily="34" charset="0"/>
              </a:defRPr>
            </a:lvl1pPr>
            <a:lvl2pPr marL="307192" indent="0">
              <a:spcBef>
                <a:spcPts val="0"/>
              </a:spcBef>
              <a:spcAft>
                <a:spcPts val="800"/>
              </a:spcAft>
              <a:buNone/>
              <a:defRPr sz="1867">
                <a:solidFill>
                  <a:schemeClr val="tx2"/>
                </a:solidFill>
                <a:latin typeface="+mn-lt"/>
                <a:ea typeface="Nokia Pure Text Light" panose="020B0403020202020204" pitchFamily="34" charset="0"/>
              </a:defRPr>
            </a:lvl2pPr>
            <a:lvl3pPr marL="616785" indent="0">
              <a:spcBef>
                <a:spcPts val="0"/>
              </a:spcBef>
              <a:spcAft>
                <a:spcPts val="800"/>
              </a:spcAft>
              <a:buNone/>
              <a:defRPr sz="1600">
                <a:solidFill>
                  <a:schemeClr val="tx2"/>
                </a:solidFill>
                <a:latin typeface="+mn-lt"/>
                <a:ea typeface="Nokia Pure Text Light" panose="020B0403020202020204" pitchFamily="34" charset="0"/>
              </a:defRPr>
            </a:lvl3pPr>
            <a:lvl4pPr marL="923977" indent="0">
              <a:spcBef>
                <a:spcPts val="0"/>
              </a:spcBef>
              <a:spcAft>
                <a:spcPts val="800"/>
              </a:spcAft>
              <a:buNone/>
              <a:defRPr sz="1333">
                <a:solidFill>
                  <a:schemeClr val="tx2"/>
                </a:solidFill>
                <a:latin typeface="+mn-lt"/>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mn-lt"/>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0" y="1435200"/>
            <a:ext cx="11078400" cy="4752000"/>
          </a:xfrm>
          <a:prstGeom prst="rect">
            <a:avLst/>
          </a:prstGeom>
        </p:spPr>
        <p:txBody>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0" y="1435200"/>
            <a:ext cx="11078400"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0" y="1440000"/>
            <a:ext cx="53472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8" y="1440000"/>
            <a:ext cx="34560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6" y="1440000"/>
            <a:ext cx="34560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4" y="1440000"/>
            <a:ext cx="34560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2" y="1440000"/>
            <a:ext cx="34560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0"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3" y="6421388"/>
            <a:ext cx="336000" cy="1642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70" rtl="0" eaLnBrk="1" latinLnBrk="0" hangingPunct="1">
        <a:spcBef>
          <a:spcPct val="0"/>
        </a:spcBef>
        <a:buNone/>
        <a:defRPr sz="2667" kern="1200"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5"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0"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12" name="Oval 11">
            <a:extLst>
              <a:ext uri="{FF2B5EF4-FFF2-40B4-BE49-F238E27FC236}">
                <a16:creationId xmlns:a16="http://schemas.microsoft.com/office/drawing/2014/main" id="{1147D7EE-9852-423A-9887-AD89CBDABB1F}"/>
              </a:ext>
            </a:extLst>
          </p:cNvPr>
          <p:cNvSpPr/>
          <p:nvPr userDrawn="1"/>
        </p:nvSpPr>
        <p:spPr bwMode="auto">
          <a:xfrm>
            <a:off x="11078633" y="636481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65BFE5F-28FD-4FF4-BBE3-68D6A3872C47}"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hyperlink" Target="Tdoc/R5-224078.zip"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hyperlink" Target="Tdoc/R5-225122.zip" TargetMode="External"/><Relationship Id="rId5" Type="http://schemas.openxmlformats.org/officeDocument/2006/relationships/hyperlink" Target="Tdoc/R5-225191.zip" TargetMode="External"/><Relationship Id="rId4" Type="http://schemas.openxmlformats.org/officeDocument/2006/relationships/hyperlink" Target="file:///C:\Users\mdernand\AppData\Local\Temp\Temp1_meeting_handling_RAN5#96e_RF_Aug16th_end_v602.zip\Tdoc\R5-224079.zip" TargetMode="External"/></Relationships>
</file>

<file path=ppt/slides/_rels/slide20.xml.rels><?xml version="1.0" encoding="UTF-8" standalone="yes"?>
<Relationships xmlns="http://schemas.openxmlformats.org/package/2006/relationships"><Relationship Id="rId8" Type="http://schemas.openxmlformats.org/officeDocument/2006/relationships/hyperlink" Target="mailto:flores_fernandez@keysight.com?subject=[RAN5#96-e] R5-224084r1_38.509_Rel-16 Extension of test control command message type values reserved for 5GS" TargetMode="External"/><Relationship Id="rId13" Type="http://schemas.openxmlformats.org/officeDocument/2006/relationships/hyperlink" Target="file:///C:\Users\mdernand\AppData\Local\Temp\Temp1_meeting_handling_RAN5#96e_RF_Aug17th_end_v602.zip\Tdoc\R5-224089r1.zip" TargetMode="External"/><Relationship Id="rId3" Type="http://schemas.openxmlformats.org/officeDocument/2006/relationships/hyperlink" Target="file:///C:\Users\mdernand\AppData\Local\Temp\Temp1_meeting_handling_RAN5#96e_RF_Aug17th_end_v602.zip\Tdoc\R5-224080r1.zip" TargetMode="External"/><Relationship Id="rId7" Type="http://schemas.openxmlformats.org/officeDocument/2006/relationships/hyperlink" Target="file:///C:\Users\mdernand\AppData\Local\Temp\Temp1_meeting_handling_RAN5#96e_RF_Aug17th_end_v602.zip\Tdoc\R5-224084r1.zip" TargetMode="External"/><Relationship Id="rId12" Type="http://schemas.openxmlformats.org/officeDocument/2006/relationships/hyperlink" Target="mailto:flores_fernandez@keysight.com?subject=[RAN5#96-e] R5-224088r1_38.509_Rel-16 Addition of new test function to limit Pcell power: Option 2" TargetMode="External"/><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hyperlink" Target="mailto:flores_fernandez@keysight.com?subject=[RAN5#96-e] R5-224081r1_38.509_Rel-17 Addition of new test function to limit Pcell power: Option 1" TargetMode="External"/><Relationship Id="rId11" Type="http://schemas.openxmlformats.org/officeDocument/2006/relationships/hyperlink" Target="file:///C:\Users\mdernand\AppData\Local\Temp\Temp1_meeting_handling_RAN5#96e_RF_Aug17th_end_v602.zip\Tdoc\R5-224088r1.zip" TargetMode="External"/><Relationship Id="rId5" Type="http://schemas.openxmlformats.org/officeDocument/2006/relationships/hyperlink" Target="file:///C:\Users\mdernand\AppData\Local\Temp\Temp1_meeting_handling_RAN5#96e_RF_Aug17th_end_v602.zip\Tdoc\R5-224081r1.zip" TargetMode="External"/><Relationship Id="rId10" Type="http://schemas.openxmlformats.org/officeDocument/2006/relationships/hyperlink" Target="mailto:flores_fernandez@keysight.com?subject=[RAN5#96-e] R5-224085r1_38.509_Rel-17 Extension of test control command message type values reserved for 5GS" TargetMode="External"/><Relationship Id="rId4" Type="http://schemas.openxmlformats.org/officeDocument/2006/relationships/hyperlink" Target="mailto:flores_fernandez@keysight.com?subject=[RAN5#96-e] R5-224080r1_38.509_Rel-16 Addition of new test function to limit Pcell power: Option 1" TargetMode="External"/><Relationship Id="rId9" Type="http://schemas.openxmlformats.org/officeDocument/2006/relationships/hyperlink" Target="file:///C:\Users\mdernand\AppData\Local\Temp\Temp1_meeting_handling_RAN5#96e_RF_Aug17th_end_v602.zip\Tdoc\R5-224085r1.zip" TargetMode="External"/><Relationship Id="rId14" Type="http://schemas.openxmlformats.org/officeDocument/2006/relationships/hyperlink" Target="mailto:flores_fernandez@keysight.com?subject=[RAN5#96-e] R5-224089r1_38.509_Rel-17 Addition of new test function to limit Pcell power: Option 2"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mailto:flores_fernandez@keysight.com?subject=[RAN5#96-e] R5-224083r1_36.509_ Rel-17 Correction of SET UL MESSAGES" TargetMode="External"/><Relationship Id="rId3" Type="http://schemas.openxmlformats.org/officeDocument/2006/relationships/hyperlink" Target="file:///C:\Users\mdernand\AppData\Local\Temp\Temp1_meeting_handling_RAN5#96e_RF_Aug17th_end_v602.zip\Tdoc\R5-224078.zip" TargetMode="External"/><Relationship Id="rId7" Type="http://schemas.openxmlformats.org/officeDocument/2006/relationships/hyperlink" Target="file:///C:\Users\mdernand\AppData\Local\Temp\Temp1_meeting_handling_RAN5#96e_RF_Aug17th_end_v602.zip\Tdoc\R5-224083r1.zip" TargetMode="External"/><Relationship Id="rId12" Type="http://schemas.openxmlformats.org/officeDocument/2006/relationships/hyperlink" Target="mailto:flores_fernandez@keysight.com?subject=[RAN5#96-e] R5-224087r1_36.509_Rel-17 Extension of test control command message type values reserved for E-UTRA and NB-IoT" TargetMode="External"/><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hyperlink" Target="mailto:flores_fernandez@keysight.com?subject=[RAN5#96-e] R5-224082r1_36.509_Rel-16 Correction of SET UL MESSAGES" TargetMode="External"/><Relationship Id="rId11" Type="http://schemas.openxmlformats.org/officeDocument/2006/relationships/hyperlink" Target="file:///C:\Users\mdernand\AppData\Local\Temp\Temp1_meeting_handling_RAN5#96e_RF_Aug17th_end_v602.zip\Tdoc\R5-224087r1.zip" TargetMode="External"/><Relationship Id="rId5" Type="http://schemas.openxmlformats.org/officeDocument/2006/relationships/hyperlink" Target="file:///C:\Users\mdernand\AppData\Local\Temp\Temp1_meeting_handling_RAN5#96e_RF_Aug17th_end_v602.zip\Tdoc\R5-224082r1.zip" TargetMode="External"/><Relationship Id="rId10" Type="http://schemas.openxmlformats.org/officeDocument/2006/relationships/hyperlink" Target="mailto:flores_fernandez@keysight.com?subject=[RAN5#96-e] R5-224086r1_36.509_Rel-16 Extension of test control command message type values reserved for E-UTRA and NB-IoT" TargetMode="External"/><Relationship Id="rId4" Type="http://schemas.openxmlformats.org/officeDocument/2006/relationships/hyperlink" Target="mailto:flores_fernandez@keysight.com?subject=[RAN5#96-e] R5-224078_-_Discussion on message type for Power limit test functions" TargetMode="External"/><Relationship Id="rId9" Type="http://schemas.openxmlformats.org/officeDocument/2006/relationships/hyperlink" Target="file:///C:\Users\mdernand\AppData\Local\Temp\Temp1_meeting_handling_RAN5#96e_RF_Aug17th_end_v602.zip\Tdoc\R5-224086r1.zip"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mailto:flores_fernandez@keysight.com?subject=[RAN5#96-e] R5-224090_38.509_Rel-17 Pcell power limit test function proposal including unequal bandwidth case" TargetMode="External"/><Relationship Id="rId13" Type="http://schemas.openxmlformats.org/officeDocument/2006/relationships/hyperlink" Target="file:///C:\Users\mdernand\AppData\Local\Temp\Temp1_meeting_handling_RAN5#96e_RF_Aug17th_end_v602.zip\Tdoc\R5-225122r1.zip" TargetMode="External"/><Relationship Id="rId3" Type="http://schemas.openxmlformats.org/officeDocument/2006/relationships/hyperlink" Target="file:///C:\Users\mdernand\AppData\Local\Temp\Temp1_meeting_handling_RAN5#96e_RF_Aug17th_end_v602.zip\Tdoc\R5-225193.zip" TargetMode="External"/><Relationship Id="rId7" Type="http://schemas.openxmlformats.org/officeDocument/2006/relationships/hyperlink" Target="file:///C:\Users\mdernand\AppData\Local\Temp\Temp1_meeting_handling_RAN5#96e_RF_Aug17th_end_v602.zip\Tdoc\R5-224090.zip" TargetMode="External"/><Relationship Id="rId12" Type="http://schemas.openxmlformats.org/officeDocument/2006/relationships/hyperlink" Target="mailto:flores_fernandez@keysight.com?subject=[RAN5#96-e] R5-225227_38.521-2_Extension of test function approach to limit Pcell Power in some FR2 UL CA tests" TargetMode="External"/><Relationship Id="rId2" Type="http://schemas.openxmlformats.org/officeDocument/2006/relationships/notesSlide" Target="../notesSlides/notesSlide22.xml"/><Relationship Id="rId16" Type="http://schemas.openxmlformats.org/officeDocument/2006/relationships/hyperlink" Target="mailto:mikael.ziren@ericsson.com?subject=[RAN5#96-e] R5-225191_-_New method for preventing SCell drop in RAN5 FR2 UL CA test cases" TargetMode="External"/><Relationship Id="rId1" Type="http://schemas.openxmlformats.org/officeDocument/2006/relationships/slideLayout" Target="../slideLayouts/slideLayout16.xml"/><Relationship Id="rId6" Type="http://schemas.openxmlformats.org/officeDocument/2006/relationships/hyperlink" Target="mailto:flores_fernandez@keysight.com?subject=[RAN5#96-e] R5-224079_38.509_Rel-16 Pcell power limit test function proposal including unequal bandwidth case" TargetMode="External"/><Relationship Id="rId11" Type="http://schemas.openxmlformats.org/officeDocument/2006/relationships/hyperlink" Target="file:///C:\Users\mdernand\AppData\Local\Temp\Temp1_meeting_handling_RAN5#96e_RF_Aug17th_end_v602.zip\Tdoc\R5-225227.zip" TargetMode="External"/><Relationship Id="rId5" Type="http://schemas.openxmlformats.org/officeDocument/2006/relationships/hyperlink" Target="file:///C:\Users\mdernand\AppData\Local\Temp\Temp1_meeting_handling_RAN5#96e_RF_Aug17th_end_v602.zip\Tdoc\R5-224079.zip" TargetMode="External"/><Relationship Id="rId15" Type="http://schemas.openxmlformats.org/officeDocument/2006/relationships/hyperlink" Target="file:///C:\Users\mdernand\AppData\Local\Temp\Temp1_meeting_handling_RAN5#96e_RF_Aug17th_end_v602.zip\Tdoc\R5-225191.zip" TargetMode="External"/><Relationship Id="rId10" Type="http://schemas.openxmlformats.org/officeDocument/2006/relationships/hyperlink" Target="mailto:mikael.ziren@ericsson.com?subject=[RAN5#96-e] R5-225192_38.521-2_Update to FR2 CA MPR test case 6.2A.2.1 to prevent SCell drop by using UE PHR" TargetMode="External"/><Relationship Id="rId4" Type="http://schemas.openxmlformats.org/officeDocument/2006/relationships/hyperlink" Target="mailto:mikael.ziren@ericsson.com?subject=[RAN5#96-e] R5-225193_38.508-2_Introduction of new UE ICS for UPLF test mode" TargetMode="External"/><Relationship Id="rId9" Type="http://schemas.openxmlformats.org/officeDocument/2006/relationships/hyperlink" Target="file:///C:\Users\mdernand\AppData\Local\Temp\Temp1_meeting_handling_RAN5#96e_RF_Aug17th_end_v602.zip\Tdoc\R5-225192.zip" TargetMode="External"/><Relationship Id="rId14" Type="http://schemas.openxmlformats.org/officeDocument/2006/relationships/hyperlink" Target="mailto:edwin.menzel@rohde-schwarz.com?subject=[RAN5#96-e] R5-225122r1_-_On the feasibility of the PHR method"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mailto:flores_fernandez@keysight.com?subject=[RAN5#96-e] R5-224093r1_38.508-1_Updates on UE Power Limit Messages: Option 2" TargetMode="External"/><Relationship Id="rId3" Type="http://schemas.openxmlformats.org/officeDocument/2006/relationships/hyperlink" Target="file:///C:\Users\mdernand\AppData\Local\Temp\Temp1_meeting_handling_RAN5#96e_RF_Aug17th_end_v602.zip\Tdoc\R5-224091.zip" TargetMode="External"/><Relationship Id="rId7" Type="http://schemas.openxmlformats.org/officeDocument/2006/relationships/hyperlink" Target="file:///C:\Users\mdernand\AppData\Local\Temp\Temp1_meeting_handling_RAN5#96e_RF_Aug17th_end_v602.zip\Tdoc\R5-224093r1.zip" TargetMode="External"/><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hyperlink" Target="mailto:flores_fernandez@keysight.com?subject=[RAN5#96-e] R5-224092r1_38.508-1_Updates on UE Power Limit Messages: Option 1" TargetMode="External"/><Relationship Id="rId5" Type="http://schemas.openxmlformats.org/officeDocument/2006/relationships/hyperlink" Target="file:///C:\Users\mdernand\AppData\Local\Temp\Temp1_meeting_handling_RAN5#96e_RF_Aug17th_end_v602.zip\Tdoc\R5-224092r1.zip" TargetMode="External"/><Relationship Id="rId4" Type="http://schemas.openxmlformats.org/officeDocument/2006/relationships/hyperlink" Target="mailto:flores_fernandez@keysight.com?subject=[RAN5#96-e] R5-224091_38.508-1_Update of test function to limit Pcell power to include unequal bandwidth case"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urldefense.com/v3/__https:/tohru.3gpp.org/__;!!I5pVk4LIGAfnvw!lLatq9aTVKkvsbtG8tu-8mGHnxFdho8BpfmAO1q5AFur8oon6709pRcKwwWteADwOwpqNRBr6buNMFUtEh88wGEZrwnOcXwcYIQ$"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10D087A-FDA7-49D2-9930-7C00072C5B8B}"/>
              </a:ext>
            </a:extLst>
          </p:cNvPr>
          <p:cNvSpPr>
            <a:spLocks noGrp="1" noChangeArrowheads="1"/>
          </p:cNvSpPr>
          <p:nvPr>
            <p:ph type="ctrTitle"/>
          </p:nvPr>
        </p:nvSpPr>
        <p:spPr>
          <a:xfrm>
            <a:off x="2044013" y="2635251"/>
            <a:ext cx="9825567" cy="1468967"/>
          </a:xfrm>
        </p:spPr>
        <p:txBody>
          <a:bodyPr>
            <a:noAutofit/>
          </a:bodyPr>
          <a:lstStyle/>
          <a:p>
            <a:pPr>
              <a:defRPr/>
            </a:pPr>
            <a:r>
              <a:rPr lang="en-GB" sz="3600" b="1" i="1" dirty="0">
                <a:effectLst>
                  <a:outerShdw blurRad="38100" dist="38100" dir="2700000" algn="tl">
                    <a:srgbClr val="C0C0C0"/>
                  </a:outerShdw>
                </a:effectLst>
              </a:rPr>
              <a:t>  </a:t>
            </a:r>
            <a:br>
              <a:rPr lang="en-GB" sz="3600" dirty="0"/>
            </a:br>
            <a:r>
              <a:rPr 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RAN5#96-e</a:t>
            </a:r>
            <a:r>
              <a:rPr lang="en-US"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br>
              <a:rPr lang="en-US"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br>
            <a:r>
              <a:rPr lang="en-US"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RF FR2_PCC_SCC_Prio Session meeting minute</a:t>
            </a:r>
            <a:br>
              <a:rPr lang="en-US" sz="3200" dirty="0">
                <a:effectLst>
                  <a:outerShdw blurRad="38100" dist="38100" dir="2700000" algn="tl">
                    <a:srgbClr val="C0C0C0"/>
                  </a:outerShdw>
                </a:effectLst>
              </a:rPr>
            </a:br>
            <a:endParaRPr lang="en-GB" sz="3200" dirty="0">
              <a:solidFill>
                <a:schemeClr val="tx1"/>
              </a:solidFill>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0F20AC93-2F97-4B57-8E6C-FC63ABDCAB1E}"/>
              </a:ext>
            </a:extLst>
          </p:cNvPr>
          <p:cNvSpPr>
            <a:spLocks noGrp="1"/>
          </p:cNvSpPr>
          <p:nvPr>
            <p:ph type="subTitle" idx="1"/>
          </p:nvPr>
        </p:nvSpPr>
        <p:spPr>
          <a:xfrm>
            <a:off x="3681359" y="3967887"/>
            <a:ext cx="6405033" cy="1752600"/>
          </a:xfrm>
        </p:spPr>
        <p:txBody>
          <a:bodyPr/>
          <a:lstStyle/>
          <a:p>
            <a:pPr>
              <a:lnSpc>
                <a:spcPct val="80000"/>
              </a:lnSpc>
              <a:defRPr/>
            </a:pPr>
            <a:endParaRPr lang="en-US" altLang="en-US" sz="3200" dirty="0">
              <a:effectLst>
                <a:outerShdw blurRad="38100" dist="38100" dir="2700000" algn="tl">
                  <a:srgbClr val="000000">
                    <a:alpha val="43137"/>
                  </a:srgbClr>
                </a:outerShdw>
              </a:effectLst>
              <a:latin typeface="Arial" panose="020B0604020202020204" pitchFamily="34" charset="0"/>
            </a:endParaRPr>
          </a:p>
          <a:p>
            <a:pPr>
              <a:lnSpc>
                <a:spcPct val="80000"/>
              </a:lnSpc>
              <a:defRPr/>
            </a:pPr>
            <a:r>
              <a:rPr lang="en-US" sz="2400" dirty="0">
                <a:effectLst>
                  <a:outerShdw blurRad="38100" dist="38100" dir="2700000" algn="tl">
                    <a:srgbClr val="C0C0C0"/>
                  </a:outerShdw>
                </a:effectLst>
              </a:rPr>
              <a:t>Flores Fernández (Moderator)</a:t>
            </a:r>
            <a:br>
              <a:rPr lang="en-US" sz="2400" dirty="0">
                <a:effectLst>
                  <a:outerShdw blurRad="38100" dist="38100" dir="2700000" algn="tl">
                    <a:srgbClr val="C0C0C0"/>
                  </a:outerShdw>
                </a:effectLst>
              </a:rPr>
            </a:br>
            <a:r>
              <a:rPr lang="en-US" sz="2400" dirty="0">
                <a:effectLst>
                  <a:outerShdw blurRad="38100" dist="38100" dir="2700000" algn="tl">
                    <a:srgbClr val="C0C0C0"/>
                  </a:outerShdw>
                </a:effectLst>
              </a:rPr>
              <a:t>Keysight Technologies UK Ltd</a:t>
            </a:r>
          </a:p>
          <a:p>
            <a:pPr>
              <a:lnSpc>
                <a:spcPct val="80000"/>
              </a:lnSpc>
              <a:defRPr/>
            </a:pPr>
            <a:br>
              <a:rPr lang="en-US" sz="2400" dirty="0"/>
            </a:br>
            <a:endParaRPr lang="en-GB" altLang="en-US" sz="2400" dirty="0">
              <a:ea typeface="MS PGothic" panose="020B0600070205080204" pitchFamily="34" charset="-128"/>
            </a:endParaRPr>
          </a:p>
        </p:txBody>
      </p:sp>
      <p:sp>
        <p:nvSpPr>
          <p:cNvPr id="6" name="TextBox 5">
            <a:extLst>
              <a:ext uri="{FF2B5EF4-FFF2-40B4-BE49-F238E27FC236}">
                <a16:creationId xmlns:a16="http://schemas.microsoft.com/office/drawing/2014/main" id="{C7710565-54F9-4520-858A-2D7E110B898E}"/>
              </a:ext>
            </a:extLst>
          </p:cNvPr>
          <p:cNvSpPr txBox="1"/>
          <p:nvPr/>
        </p:nvSpPr>
        <p:spPr>
          <a:xfrm>
            <a:off x="4963886" y="1251962"/>
            <a:ext cx="7100595" cy="646331"/>
          </a:xfrm>
          <a:prstGeom prst="rect">
            <a:avLst/>
          </a:prstGeom>
          <a:noFill/>
        </p:spPr>
        <p:txBody>
          <a:bodyPr wrap="square">
            <a:spAutoFit/>
          </a:bodyPr>
          <a:lstStyle/>
          <a:p>
            <a:pPr marL="0" marR="0">
              <a:spcBef>
                <a:spcPts val="0"/>
              </a:spcBef>
              <a:spcAft>
                <a:spcPts val="0"/>
              </a:spcAft>
              <a:tabLst>
                <a:tab pos="1260475" algn="l"/>
                <a:tab pos="5029200" algn="l"/>
              </a:tabLst>
            </a:pPr>
            <a:r>
              <a:rPr lang="en-GB" sz="1800" b="1" dirty="0">
                <a:effectLst/>
                <a:latin typeface="Arial" panose="020B0604020202020204" pitchFamily="34" charset="0"/>
                <a:ea typeface="MS Mincho" panose="02020609040205080304" pitchFamily="49" charset="-128"/>
              </a:rPr>
              <a:t>3GPP TSG-RAN5 Meeting #96-e</a:t>
            </a:r>
            <a:r>
              <a:rPr lang="en-GB" sz="1800" b="1">
                <a:effectLst/>
                <a:latin typeface="Arial" panose="020B0604020202020204" pitchFamily="34" charset="0"/>
                <a:ea typeface="MS Mincho" panose="02020609040205080304" pitchFamily="49" charset="-128"/>
              </a:rPr>
              <a:t>	       R5-225609</a:t>
            </a:r>
            <a:br>
              <a:rPr lang="en-GB" sz="1800" b="1"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Electronic Meeting, 15</a:t>
            </a:r>
            <a:r>
              <a:rPr lang="en-GB" sz="1800" b="1" baseline="30000" dirty="0">
                <a:effectLst/>
                <a:latin typeface="Arial" panose="020B0604020202020204" pitchFamily="34" charset="0"/>
                <a:ea typeface="MS Mincho" panose="02020609040205080304" pitchFamily="49" charset="-128"/>
              </a:rPr>
              <a:t>th</a:t>
            </a:r>
            <a:r>
              <a:rPr lang="en-GB" sz="1800" b="1" dirty="0">
                <a:effectLst/>
                <a:latin typeface="Arial" panose="020B0604020202020204" pitchFamily="34" charset="0"/>
                <a:ea typeface="MS Mincho" panose="02020609040205080304" pitchFamily="49" charset="-128"/>
              </a:rPr>
              <a:t> August 2022 - 26</a:t>
            </a:r>
            <a:r>
              <a:rPr lang="en-GB" sz="1800" b="1" baseline="30000" dirty="0">
                <a:effectLst/>
                <a:latin typeface="Arial" panose="020B0604020202020204" pitchFamily="34" charset="0"/>
                <a:ea typeface="MS Mincho" panose="02020609040205080304" pitchFamily="49" charset="-128"/>
              </a:rPr>
              <a:t>th</a:t>
            </a:r>
            <a:r>
              <a:rPr lang="en-GB" sz="1800" b="1" dirty="0">
                <a:effectLst/>
                <a:latin typeface="Arial" panose="020B0604020202020204" pitchFamily="34" charset="0"/>
                <a:ea typeface="MS Mincho" panose="02020609040205080304" pitchFamily="49" charset="-128"/>
              </a:rPr>
              <a:t> August 2022</a:t>
            </a:r>
            <a:endParaRPr lang="en-US" sz="1200"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115687795"/>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3" y="945281"/>
            <a:ext cx="10726835" cy="5579344"/>
          </a:xfrm>
        </p:spPr>
        <p:txBody>
          <a:bodyPr/>
          <a:lstStyle/>
          <a:p>
            <a:r>
              <a:rPr lang="en-US" sz="1800" dirty="0">
                <a:cs typeface="ヒラギノ角ゴ Pro W3"/>
              </a:rPr>
              <a:t>Comments:</a:t>
            </a:r>
          </a:p>
          <a:p>
            <a:pPr lvl="1"/>
            <a:r>
              <a:rPr lang="en-US" sz="1400" i="1" dirty="0">
                <a:solidFill>
                  <a:srgbClr val="0070C0"/>
                </a:solidFill>
                <a:highlight>
                  <a:srgbClr val="00FF00"/>
                </a:highlight>
                <a:cs typeface="ヒラギノ角ゴ Pro W3"/>
              </a:rPr>
              <a:t>Agreeable: Qualcomm, Apple, E///</a:t>
            </a:r>
          </a:p>
          <a:p>
            <a:pPr lvl="1"/>
            <a:r>
              <a:rPr lang="en-US" sz="1400" i="1" dirty="0">
                <a:solidFill>
                  <a:srgbClr val="0070C0"/>
                </a:solidFill>
                <a:cs typeface="ヒラギノ角ゴ Pro W3"/>
              </a:rPr>
              <a:t>Not agreeable: None</a:t>
            </a:r>
          </a:p>
          <a:p>
            <a:pPr lvl="1"/>
            <a:r>
              <a:rPr lang="en-US" sz="1400" i="1" dirty="0">
                <a:solidFill>
                  <a:srgbClr val="0070C0"/>
                </a:solidFill>
                <a:cs typeface="ヒラギノ角ゴ Pro W3"/>
              </a:rPr>
              <a:t>Additional comments:</a:t>
            </a:r>
          </a:p>
          <a:p>
            <a:pPr lvl="2"/>
            <a:r>
              <a:rPr lang="en-US" sz="1267" i="1" dirty="0">
                <a:solidFill>
                  <a:srgbClr val="0070C0"/>
                </a:solidFill>
                <a:cs typeface="ヒラギノ角ゴ Pro W3"/>
              </a:rPr>
              <a:t>Apple: This solution is extendable to unequal BW case as discussed in previous RAN5 meeting</a:t>
            </a:r>
          </a:p>
          <a:p>
            <a:pPr lvl="2"/>
            <a:r>
              <a:rPr lang="en-US" sz="1267" i="1" dirty="0">
                <a:solidFill>
                  <a:srgbClr val="0070C0"/>
                </a:solidFill>
                <a:cs typeface="ヒラギノ角ゴ Pro W3"/>
              </a:rPr>
              <a:t>E///: We need this for the existing test points defined</a:t>
            </a:r>
          </a:p>
        </p:txBody>
      </p:sp>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R5-224079: </a:t>
            </a:r>
            <a:r>
              <a:rPr lang="en-US" sz="2800" dirty="0" err="1">
                <a:cs typeface="ヒラギノ角ゴ Pro W3"/>
              </a:rPr>
              <a:t>Pcell</a:t>
            </a:r>
            <a:r>
              <a:rPr lang="en-US" sz="2800" dirty="0">
                <a:cs typeface="ヒラギノ角ゴ Pro W3"/>
              </a:rPr>
              <a:t> power limit test function including unequal BW case</a:t>
            </a:r>
          </a:p>
        </p:txBody>
      </p:sp>
    </p:spTree>
    <p:extLst>
      <p:ext uri="{BB962C8B-B14F-4D97-AF65-F5344CB8AC3E}">
        <p14:creationId xmlns:p14="http://schemas.microsoft.com/office/powerpoint/2010/main" val="207136295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R5-225191: New method for preventing </a:t>
            </a:r>
            <a:r>
              <a:rPr lang="en-US" sz="2800" dirty="0" err="1">
                <a:cs typeface="ヒラギノ角ゴ Pro W3"/>
              </a:rPr>
              <a:t>SCell</a:t>
            </a:r>
            <a:r>
              <a:rPr lang="en-US" sz="2800" dirty="0">
                <a:cs typeface="ヒラギノ角ゴ Pro W3"/>
              </a:rPr>
              <a:t> drop in FR2 UL CA test cases</a:t>
            </a:r>
          </a:p>
        </p:txBody>
      </p:sp>
      <p:pic>
        <p:nvPicPr>
          <p:cNvPr id="7" name="Picture 6">
            <a:extLst>
              <a:ext uri="{FF2B5EF4-FFF2-40B4-BE49-F238E27FC236}">
                <a16:creationId xmlns:a16="http://schemas.microsoft.com/office/drawing/2014/main" id="{E34B4F59-16BA-46F9-A26A-C71C9515A4E8}"/>
              </a:ext>
            </a:extLst>
          </p:cNvPr>
          <p:cNvPicPr>
            <a:picLocks noChangeAspect="1"/>
          </p:cNvPicPr>
          <p:nvPr/>
        </p:nvPicPr>
        <p:blipFill>
          <a:blip r:embed="rId3"/>
          <a:stretch>
            <a:fillRect/>
          </a:stretch>
        </p:blipFill>
        <p:spPr>
          <a:xfrm>
            <a:off x="2822176" y="805554"/>
            <a:ext cx="5734127" cy="3566168"/>
          </a:xfrm>
          <a:prstGeom prst="rect">
            <a:avLst/>
          </a:prstGeom>
        </p:spPr>
      </p:pic>
      <p:pic>
        <p:nvPicPr>
          <p:cNvPr id="9" name="Picture 8">
            <a:extLst>
              <a:ext uri="{FF2B5EF4-FFF2-40B4-BE49-F238E27FC236}">
                <a16:creationId xmlns:a16="http://schemas.microsoft.com/office/drawing/2014/main" id="{C0A2B8B7-48E7-403C-BC72-76DE33449856}"/>
              </a:ext>
            </a:extLst>
          </p:cNvPr>
          <p:cNvPicPr>
            <a:picLocks noChangeAspect="1"/>
          </p:cNvPicPr>
          <p:nvPr/>
        </p:nvPicPr>
        <p:blipFill>
          <a:blip r:embed="rId4"/>
          <a:stretch>
            <a:fillRect/>
          </a:stretch>
        </p:blipFill>
        <p:spPr>
          <a:xfrm>
            <a:off x="759047" y="4428182"/>
            <a:ext cx="8100867" cy="1586910"/>
          </a:xfrm>
          <a:prstGeom prst="rect">
            <a:avLst/>
          </a:prstGeom>
        </p:spPr>
      </p:pic>
      <p:pic>
        <p:nvPicPr>
          <p:cNvPr id="11" name="Picture 10">
            <a:extLst>
              <a:ext uri="{FF2B5EF4-FFF2-40B4-BE49-F238E27FC236}">
                <a16:creationId xmlns:a16="http://schemas.microsoft.com/office/drawing/2014/main" id="{0916EB00-FF7B-462A-89C8-34A2BB8A6CFC}"/>
              </a:ext>
            </a:extLst>
          </p:cNvPr>
          <p:cNvPicPr>
            <a:picLocks noChangeAspect="1"/>
          </p:cNvPicPr>
          <p:nvPr/>
        </p:nvPicPr>
        <p:blipFill>
          <a:blip r:embed="rId5"/>
          <a:stretch>
            <a:fillRect/>
          </a:stretch>
        </p:blipFill>
        <p:spPr>
          <a:xfrm>
            <a:off x="759047" y="5957909"/>
            <a:ext cx="8171889" cy="877286"/>
          </a:xfrm>
          <a:prstGeom prst="rect">
            <a:avLst/>
          </a:prstGeom>
        </p:spPr>
      </p:pic>
    </p:spTree>
    <p:extLst>
      <p:ext uri="{BB962C8B-B14F-4D97-AF65-F5344CB8AC3E}">
        <p14:creationId xmlns:p14="http://schemas.microsoft.com/office/powerpoint/2010/main" val="309338249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4" y="945281"/>
            <a:ext cx="10709079" cy="785865"/>
          </a:xfrm>
        </p:spPr>
        <p:txBody>
          <a:bodyPr/>
          <a:lstStyle/>
          <a:p>
            <a:r>
              <a:rPr lang="en-US" sz="1800" dirty="0">
                <a:cs typeface="ヒラギノ角ゴ Pro W3"/>
              </a:rPr>
              <a:t>Solution from Rel-15</a:t>
            </a:r>
          </a:p>
          <a:p>
            <a:r>
              <a:rPr lang="en-US" sz="1800" dirty="0">
                <a:cs typeface="ヒラギノ角ゴ Pro W3"/>
              </a:rPr>
              <a:t>It can co-exist with ULPF, and even be a short-term solution until test mode solution is in place</a:t>
            </a:r>
          </a:p>
          <a:p>
            <a:pPr marL="0" marR="0">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Benefits with option 1C (PHR):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76286" lvl="1" indent="-342900">
              <a:lnSpc>
                <a:spcPct val="107000"/>
              </a:lnSpc>
              <a:spcBef>
                <a:spcPts val="0"/>
              </a:spcBef>
              <a:buFont typeface="Symbol" panose="05050102010706020507" pitchFamily="18" charset="2"/>
              <a:buChar char=""/>
            </a:pPr>
            <a:r>
              <a:rPr lang="en-GB" sz="1600" dirty="0">
                <a:effectLst/>
                <a:latin typeface="Calibri" panose="020F0502020204030204" pitchFamily="34" charset="0"/>
                <a:ea typeface="Calibri" panose="020F0502020204030204" pitchFamily="34" charset="0"/>
                <a:cs typeface="Times New Roman" panose="02020603050405020304" pitchFamily="18" charset="0"/>
              </a:rPr>
              <a:t>Test result is more relevant since conformance test is performed in the same mode of operation as in the field.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876286" lvl="1" indent="-342900">
              <a:lnSpc>
                <a:spcPct val="107000"/>
              </a:lnSpc>
              <a:spcBef>
                <a:spcPts val="0"/>
              </a:spcBef>
              <a:buFont typeface="Symbol" panose="05050102010706020507" pitchFamily="18" charset="2"/>
              <a:buChar char=""/>
            </a:pPr>
            <a:r>
              <a:rPr lang="en-GB" sz="1600" dirty="0">
                <a:effectLst/>
                <a:latin typeface="Calibri" panose="020F0502020204030204" pitchFamily="34" charset="0"/>
                <a:ea typeface="Calibri" panose="020F0502020204030204" pitchFamily="34" charset="0"/>
                <a:cs typeface="Times New Roman" panose="02020603050405020304" pitchFamily="18" charset="0"/>
              </a:rPr>
              <a:t>No UE impact and can be used from Rel-15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876286" lvl="1" indent="-342900">
              <a:lnSpc>
                <a:spcPct val="107000"/>
              </a:lnSpc>
              <a:spcBef>
                <a:spcPts val="0"/>
              </a:spcBef>
              <a:buFont typeface="Symbol" panose="05050102010706020507" pitchFamily="18" charset="2"/>
              <a:buChar char=""/>
            </a:pPr>
            <a:r>
              <a:rPr lang="en-GB" sz="1600" dirty="0">
                <a:effectLst/>
                <a:latin typeface="Calibri" panose="020F0502020204030204" pitchFamily="34" charset="0"/>
                <a:ea typeface="Calibri" panose="020F0502020204030204" pitchFamily="34" charset="0"/>
                <a:cs typeface="Times New Roman" panose="02020603050405020304" pitchFamily="18" charset="0"/>
              </a:rPr>
              <a:t>Equal PSD for unequal channel BW is achievable by using carrier specific </a:t>
            </a:r>
            <a:r>
              <a:rPr lang="en-GB" sz="1600" dirty="0" err="1">
                <a:effectLst/>
                <a:latin typeface="Calibri" panose="020F0502020204030204" pitchFamily="34" charset="0"/>
                <a:ea typeface="Calibri" panose="020F0502020204030204" pitchFamily="34" charset="0"/>
                <a:cs typeface="Times New Roman" panose="02020603050405020304" pitchFamily="18" charset="0"/>
              </a:rPr>
              <a:t>Xmax</a:t>
            </a:r>
            <a:r>
              <a:rPr lang="en-GB" sz="16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Benefits with option 2 (Test mode):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76286" lvl="1" indent="-342900">
              <a:lnSpc>
                <a:spcPct val="107000"/>
              </a:lnSpc>
              <a:spcBef>
                <a:spcPts val="0"/>
              </a:spcBef>
              <a:buFont typeface="Symbol" panose="05050102010706020507" pitchFamily="18" charset="2"/>
              <a:buChar char=""/>
            </a:pPr>
            <a:r>
              <a:rPr lang="en-GB" sz="1600" dirty="0">
                <a:latin typeface="Calibri" panose="020F0502020204030204" pitchFamily="34" charset="0"/>
                <a:cs typeface="Times New Roman" panose="02020603050405020304" pitchFamily="18" charset="0"/>
              </a:rPr>
              <a:t>Even simpler and potentially more stable procedure </a:t>
            </a:r>
            <a:endParaRPr lang="en-US" sz="1600" dirty="0">
              <a:latin typeface="Calibri" panose="020F0502020204030204" pitchFamily="34" charset="0"/>
              <a:cs typeface="Times New Roman" panose="02020603050405020304" pitchFamily="18" charset="0"/>
            </a:endParaRPr>
          </a:p>
          <a:p>
            <a:pPr marL="876286" lvl="1" indent="-342900">
              <a:lnSpc>
                <a:spcPct val="107000"/>
              </a:lnSpc>
              <a:spcBef>
                <a:spcPts val="0"/>
              </a:spcBef>
              <a:buFont typeface="Symbol" panose="05050102010706020507" pitchFamily="18" charset="2"/>
              <a:buChar char=""/>
            </a:pPr>
            <a:r>
              <a:rPr lang="en-GB" sz="1600" dirty="0">
                <a:latin typeface="Calibri" panose="020F0502020204030204" pitchFamily="34" charset="0"/>
                <a:cs typeface="Times New Roman" panose="02020603050405020304" pitchFamily="18" charset="0"/>
              </a:rPr>
              <a:t>Ensure testing at max power (although some UE power control functionality may be disabled)</a:t>
            </a:r>
            <a:endParaRPr lang="en-US" sz="1600" dirty="0">
              <a:latin typeface="Calibri" panose="020F0502020204030204" pitchFamily="34" charset="0"/>
              <a:cs typeface="Times New Roman" panose="02020603050405020304" pitchFamily="18" charset="0"/>
            </a:endParaRPr>
          </a:p>
          <a:p>
            <a:endParaRPr lang="en-US" sz="1800" dirty="0">
              <a:cs typeface="ヒラギノ角ゴ Pro W3"/>
            </a:endParaRPr>
          </a:p>
          <a:p>
            <a:endParaRPr lang="en-US" sz="1800" dirty="0">
              <a:cs typeface="ヒラギノ角ゴ Pro W3"/>
            </a:endParaRPr>
          </a:p>
        </p:txBody>
      </p:sp>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R5-225191: New method for preventing </a:t>
            </a:r>
            <a:r>
              <a:rPr lang="en-US" sz="2800" dirty="0" err="1">
                <a:cs typeface="ヒラギノ角ゴ Pro W3"/>
              </a:rPr>
              <a:t>SCell</a:t>
            </a:r>
            <a:r>
              <a:rPr lang="en-US" sz="2800" dirty="0">
                <a:cs typeface="ヒラギノ角ゴ Pro W3"/>
              </a:rPr>
              <a:t> drop in FR2 UL CA test cases</a:t>
            </a:r>
          </a:p>
        </p:txBody>
      </p:sp>
    </p:spTree>
    <p:extLst>
      <p:ext uri="{BB962C8B-B14F-4D97-AF65-F5344CB8AC3E}">
        <p14:creationId xmlns:p14="http://schemas.microsoft.com/office/powerpoint/2010/main" val="429434780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R5-225192: New method for preventing </a:t>
            </a:r>
            <a:r>
              <a:rPr lang="en-US" sz="2800" dirty="0" err="1">
                <a:cs typeface="ヒラギノ角ゴ Pro W3"/>
              </a:rPr>
              <a:t>SCell</a:t>
            </a:r>
            <a:r>
              <a:rPr lang="en-US" sz="2800" dirty="0">
                <a:cs typeface="ヒラギノ角ゴ Pro W3"/>
              </a:rPr>
              <a:t> drop in FR2 UL CA test cases</a:t>
            </a:r>
          </a:p>
        </p:txBody>
      </p:sp>
      <p:pic>
        <p:nvPicPr>
          <p:cNvPr id="6" name="Picture 5">
            <a:extLst>
              <a:ext uri="{FF2B5EF4-FFF2-40B4-BE49-F238E27FC236}">
                <a16:creationId xmlns:a16="http://schemas.microsoft.com/office/drawing/2014/main" id="{76A65420-D434-477A-B668-DC9DCCC8A379}"/>
              </a:ext>
            </a:extLst>
          </p:cNvPr>
          <p:cNvPicPr>
            <a:picLocks noChangeAspect="1"/>
          </p:cNvPicPr>
          <p:nvPr/>
        </p:nvPicPr>
        <p:blipFill>
          <a:blip r:embed="rId3"/>
          <a:stretch>
            <a:fillRect/>
          </a:stretch>
        </p:blipFill>
        <p:spPr>
          <a:xfrm>
            <a:off x="367820" y="902398"/>
            <a:ext cx="5538636" cy="4885844"/>
          </a:xfrm>
          <a:prstGeom prst="rect">
            <a:avLst/>
          </a:prstGeom>
        </p:spPr>
      </p:pic>
      <p:pic>
        <p:nvPicPr>
          <p:cNvPr id="8" name="Picture 7">
            <a:extLst>
              <a:ext uri="{FF2B5EF4-FFF2-40B4-BE49-F238E27FC236}">
                <a16:creationId xmlns:a16="http://schemas.microsoft.com/office/drawing/2014/main" id="{28CA4DC9-B9DA-48B3-A77A-B321469ABD34}"/>
              </a:ext>
            </a:extLst>
          </p:cNvPr>
          <p:cNvPicPr>
            <a:picLocks noChangeAspect="1"/>
          </p:cNvPicPr>
          <p:nvPr/>
        </p:nvPicPr>
        <p:blipFill>
          <a:blip r:embed="rId4"/>
          <a:stretch>
            <a:fillRect/>
          </a:stretch>
        </p:blipFill>
        <p:spPr>
          <a:xfrm>
            <a:off x="6285546" y="986077"/>
            <a:ext cx="5079778" cy="4885845"/>
          </a:xfrm>
          <a:prstGeom prst="rect">
            <a:avLst/>
          </a:prstGeom>
        </p:spPr>
      </p:pic>
    </p:spTree>
    <p:extLst>
      <p:ext uri="{BB962C8B-B14F-4D97-AF65-F5344CB8AC3E}">
        <p14:creationId xmlns:p14="http://schemas.microsoft.com/office/powerpoint/2010/main" val="65739796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R5-225192: New method for preventing </a:t>
            </a:r>
            <a:r>
              <a:rPr lang="en-US" sz="2800" dirty="0" err="1">
                <a:cs typeface="ヒラギノ角ゴ Pro W3"/>
              </a:rPr>
              <a:t>SCell</a:t>
            </a:r>
            <a:r>
              <a:rPr lang="en-US" sz="2800" dirty="0">
                <a:cs typeface="ヒラギノ角ゴ Pro W3"/>
              </a:rPr>
              <a:t> drop in FR2 UL CA test cases</a:t>
            </a:r>
          </a:p>
        </p:txBody>
      </p:sp>
      <p:pic>
        <p:nvPicPr>
          <p:cNvPr id="4" name="Picture 3">
            <a:extLst>
              <a:ext uri="{FF2B5EF4-FFF2-40B4-BE49-F238E27FC236}">
                <a16:creationId xmlns:a16="http://schemas.microsoft.com/office/drawing/2014/main" id="{2CD5B286-36C7-4558-A8D3-40160E8C2870}"/>
              </a:ext>
            </a:extLst>
          </p:cNvPr>
          <p:cNvPicPr>
            <a:picLocks noChangeAspect="1"/>
          </p:cNvPicPr>
          <p:nvPr/>
        </p:nvPicPr>
        <p:blipFill>
          <a:blip r:embed="rId3"/>
          <a:stretch>
            <a:fillRect/>
          </a:stretch>
        </p:blipFill>
        <p:spPr>
          <a:xfrm>
            <a:off x="435448" y="949911"/>
            <a:ext cx="7296484" cy="3236986"/>
          </a:xfrm>
          <a:prstGeom prst="rect">
            <a:avLst/>
          </a:prstGeom>
        </p:spPr>
      </p:pic>
    </p:spTree>
    <p:extLst>
      <p:ext uri="{BB962C8B-B14F-4D97-AF65-F5344CB8AC3E}">
        <p14:creationId xmlns:p14="http://schemas.microsoft.com/office/powerpoint/2010/main" val="41213182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R5-225192: New method for preventing </a:t>
            </a:r>
            <a:r>
              <a:rPr lang="en-US" sz="2800" dirty="0" err="1">
                <a:cs typeface="ヒラギノ角ゴ Pro W3"/>
              </a:rPr>
              <a:t>SCell</a:t>
            </a:r>
            <a:r>
              <a:rPr lang="en-US" sz="2800" dirty="0">
                <a:cs typeface="ヒラギノ角ゴ Pro W3"/>
              </a:rPr>
              <a:t> drop in FR2 UL CA test cases</a:t>
            </a:r>
          </a:p>
        </p:txBody>
      </p:sp>
      <p:pic>
        <p:nvPicPr>
          <p:cNvPr id="4" name="Picture 3">
            <a:extLst>
              <a:ext uri="{FF2B5EF4-FFF2-40B4-BE49-F238E27FC236}">
                <a16:creationId xmlns:a16="http://schemas.microsoft.com/office/drawing/2014/main" id="{2CD5B286-36C7-4558-A8D3-40160E8C2870}"/>
              </a:ext>
            </a:extLst>
          </p:cNvPr>
          <p:cNvPicPr>
            <a:picLocks noChangeAspect="1"/>
          </p:cNvPicPr>
          <p:nvPr/>
        </p:nvPicPr>
        <p:blipFill>
          <a:blip r:embed="rId3"/>
          <a:stretch>
            <a:fillRect/>
          </a:stretch>
        </p:blipFill>
        <p:spPr>
          <a:xfrm>
            <a:off x="435448" y="949911"/>
            <a:ext cx="7296484" cy="3236986"/>
          </a:xfrm>
          <a:prstGeom prst="rect">
            <a:avLst/>
          </a:prstGeom>
        </p:spPr>
      </p:pic>
    </p:spTree>
    <p:extLst>
      <p:ext uri="{BB962C8B-B14F-4D97-AF65-F5344CB8AC3E}">
        <p14:creationId xmlns:p14="http://schemas.microsoft.com/office/powerpoint/2010/main" val="141954344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R5-225122</a:t>
            </a:r>
            <a:r>
              <a:rPr lang="en-US" sz="2800" dirty="0">
                <a:solidFill>
                  <a:srgbClr val="0070C0"/>
                </a:solidFill>
                <a:cs typeface="ヒラギノ角ゴ Pro W3"/>
              </a:rPr>
              <a:t>r1</a:t>
            </a:r>
            <a:r>
              <a:rPr lang="en-US" sz="2800" dirty="0">
                <a:cs typeface="ヒラギノ角ゴ Pro W3"/>
              </a:rPr>
              <a:t>: On the feasibility of the PHR method</a:t>
            </a:r>
          </a:p>
        </p:txBody>
      </p:sp>
      <p:pic>
        <p:nvPicPr>
          <p:cNvPr id="5" name="Picture 4">
            <a:extLst>
              <a:ext uri="{FF2B5EF4-FFF2-40B4-BE49-F238E27FC236}">
                <a16:creationId xmlns:a16="http://schemas.microsoft.com/office/drawing/2014/main" id="{806B7B0B-5891-4AB9-A25F-5A8B54D7415C}"/>
              </a:ext>
            </a:extLst>
          </p:cNvPr>
          <p:cNvPicPr>
            <a:picLocks noChangeAspect="1"/>
          </p:cNvPicPr>
          <p:nvPr/>
        </p:nvPicPr>
        <p:blipFill>
          <a:blip r:embed="rId3"/>
          <a:stretch>
            <a:fillRect/>
          </a:stretch>
        </p:blipFill>
        <p:spPr>
          <a:xfrm>
            <a:off x="894351" y="928638"/>
            <a:ext cx="5910130" cy="4291432"/>
          </a:xfrm>
          <a:prstGeom prst="rect">
            <a:avLst/>
          </a:prstGeom>
        </p:spPr>
      </p:pic>
      <p:sp>
        <p:nvSpPr>
          <p:cNvPr id="6" name="TextBox 5">
            <a:extLst>
              <a:ext uri="{FF2B5EF4-FFF2-40B4-BE49-F238E27FC236}">
                <a16:creationId xmlns:a16="http://schemas.microsoft.com/office/drawing/2014/main" id="{B922E339-E61B-4BBD-958E-76938D20A8FA}"/>
              </a:ext>
            </a:extLst>
          </p:cNvPr>
          <p:cNvSpPr txBox="1"/>
          <p:nvPr/>
        </p:nvSpPr>
        <p:spPr>
          <a:xfrm>
            <a:off x="7031115" y="871855"/>
            <a:ext cx="4856085" cy="5693866"/>
          </a:xfrm>
          <a:prstGeom prst="rect">
            <a:avLst/>
          </a:prstGeom>
          <a:noFill/>
        </p:spPr>
        <p:txBody>
          <a:bodyPr wrap="square" rtlCol="0">
            <a:spAutoFit/>
          </a:bodyPr>
          <a:lstStyle/>
          <a:p>
            <a:r>
              <a:rPr lang="en-US" sz="1400" dirty="0"/>
              <a:t>8/17 FR2 MU GTM#1:</a:t>
            </a:r>
          </a:p>
          <a:p>
            <a:pPr marL="285750" indent="-285750">
              <a:buFont typeface="Arial" panose="020B0604020202020204" pitchFamily="34" charset="0"/>
              <a:buChar char="•"/>
            </a:pPr>
            <a:r>
              <a:rPr lang="en-US" sz="1400" dirty="0"/>
              <a:t>KS: We have a similar view on the first part and the feasibility needs to be explored. In principle, we agree to P1.</a:t>
            </a:r>
          </a:p>
          <a:p>
            <a:pPr marL="285750" indent="-285750">
              <a:buFont typeface="Arial" panose="020B0604020202020204" pitchFamily="34" charset="0"/>
              <a:buChar char="•"/>
            </a:pPr>
            <a:r>
              <a:rPr lang="en-US" sz="1400" dirty="0"/>
              <a:t>Apple: No strong view on P1. The additions in r1 creates a link to the E/// paper and as such the other proposals should be discussed with that paper on tomorrow's session.</a:t>
            </a:r>
          </a:p>
          <a:p>
            <a:pPr marL="285750" indent="-285750">
              <a:buFont typeface="Arial" panose="020B0604020202020204" pitchFamily="34" charset="0"/>
              <a:buChar char="•"/>
            </a:pPr>
            <a:r>
              <a:rPr lang="en-US" sz="1400" dirty="0"/>
              <a:t>Anritsu: Agree that P1 is good for test case implementation. Does P2 mean that PHR is to be used for all CA test cases and will UPLF be deleted? Our understanding is that the total power does not drop with UPLF approach. Is the concern about the power imbalance?</a:t>
            </a:r>
          </a:p>
          <a:p>
            <a:pPr marL="285750" indent="-285750">
              <a:buFont typeface="Arial" panose="020B0604020202020204" pitchFamily="34" charset="0"/>
              <a:buChar char="•"/>
            </a:pPr>
            <a:r>
              <a:rPr lang="en-US" sz="1400" dirty="0"/>
              <a:t>KS: On the r1, we agree with Anritsu that this has not been demonstrated for UPLF. CRs were agreed to the UPLF changes at the last meeting. Maybe both alternatives could be valid. Can't agree to P2 at this time.</a:t>
            </a:r>
          </a:p>
          <a:p>
            <a:pPr marL="285750" indent="-285750">
              <a:buFont typeface="Arial" panose="020B0604020202020204" pitchFamily="34" charset="0"/>
              <a:buChar char="•"/>
            </a:pPr>
            <a:r>
              <a:rPr lang="en-US" sz="1400" dirty="0"/>
              <a:t>E///: P1 looks reasonable and the test procedure update can be made in a revision.</a:t>
            </a:r>
          </a:p>
          <a:p>
            <a:pPr marL="285750" indent="-285750">
              <a:buFont typeface="Arial" panose="020B0604020202020204" pitchFamily="34" charset="0"/>
              <a:buChar char="•"/>
            </a:pPr>
            <a:r>
              <a:rPr lang="en-US" sz="1400" dirty="0"/>
              <a:t>R&amp;S: On Apple's comment, we are fine to have the discussion on the GTM tomorrow. Baseline would be MOP so only the test cases affected by the </a:t>
            </a:r>
            <a:r>
              <a:rPr lang="en-US" sz="1400" dirty="0" err="1"/>
              <a:t>SCell</a:t>
            </a:r>
            <a:r>
              <a:rPr lang="en-US" sz="1400" dirty="0"/>
              <a:t> dropping issue. Alternatively, UPLF could be used and would not have to be deleted. Can further discuss tomorrow. The testability issue is dependent on the specific test case and the EVM of the particular carrier. The power imbalance issue is more applicable to the OBW test case.</a:t>
            </a:r>
          </a:p>
          <a:p>
            <a:pPr marL="285750" indent="-285750">
              <a:buFont typeface="Arial" panose="020B0604020202020204" pitchFamily="34" charset="0"/>
              <a:buChar char="•"/>
            </a:pPr>
            <a:r>
              <a:rPr lang="en-US" sz="1400" dirty="0"/>
              <a:t>Apple: Not OK to endorse P1 yet until the method is agreed.</a:t>
            </a:r>
          </a:p>
        </p:txBody>
      </p:sp>
    </p:spTree>
    <p:extLst>
      <p:ext uri="{BB962C8B-B14F-4D97-AF65-F5344CB8AC3E}">
        <p14:creationId xmlns:p14="http://schemas.microsoft.com/office/powerpoint/2010/main" val="248967277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3" y="945281"/>
            <a:ext cx="10726835" cy="5579344"/>
          </a:xfrm>
        </p:spPr>
        <p:txBody>
          <a:bodyPr/>
          <a:lstStyle/>
          <a:p>
            <a:r>
              <a:rPr lang="en-US" sz="1800" dirty="0">
                <a:cs typeface="ヒラギノ角ゴ Pro W3"/>
              </a:rPr>
              <a:t>Comments:</a:t>
            </a:r>
          </a:p>
          <a:p>
            <a:pPr lvl="1">
              <a:spcBef>
                <a:spcPts val="0"/>
              </a:spcBef>
            </a:pPr>
            <a:r>
              <a:rPr lang="en-US" sz="1200" i="1" dirty="0">
                <a:solidFill>
                  <a:srgbClr val="0070C0"/>
                </a:solidFill>
                <a:cs typeface="ヒラギノ角ゴ Pro W3"/>
              </a:rPr>
              <a:t>Qualcomm: Proposal 1 requires further internal checking. Not sure answer will be obtained in this meeting. PHR to be used in Rel-15 and test functions for Rel-16 and onwards. If in the future we see PHR method is stable enough, in the future we could review this in the future. P2 not agreeable at this stage</a:t>
            </a:r>
          </a:p>
          <a:p>
            <a:pPr lvl="1">
              <a:spcBef>
                <a:spcPts val="0"/>
              </a:spcBef>
            </a:pPr>
            <a:r>
              <a:rPr lang="en-US" sz="1200" i="1" dirty="0">
                <a:solidFill>
                  <a:srgbClr val="0070C0"/>
                </a:solidFill>
                <a:cs typeface="ヒラギノ角ゴ Pro W3"/>
              </a:rPr>
              <a:t>Apple: Agree with Qualcomm view. PHR method also have testability issues (TPC), it is not warranted that </a:t>
            </a:r>
            <a:r>
              <a:rPr lang="en-US" sz="1200" i="1" dirty="0" err="1">
                <a:solidFill>
                  <a:srgbClr val="0070C0"/>
                </a:solidFill>
                <a:cs typeface="ヒラギノ角ゴ Pro W3"/>
              </a:rPr>
              <a:t>SCell</a:t>
            </a:r>
            <a:r>
              <a:rPr lang="en-US" sz="1200" i="1" dirty="0">
                <a:solidFill>
                  <a:srgbClr val="0070C0"/>
                </a:solidFill>
                <a:cs typeface="ヒラギノ角ゴ Pro W3"/>
              </a:rPr>
              <a:t> drop doesn’t happen. Equal PSD would need further analysis. More time is required to understand how stable this solution is. We need to look at this as draft CRs approach for PHR option.</a:t>
            </a:r>
          </a:p>
          <a:p>
            <a:pPr lvl="1">
              <a:spcBef>
                <a:spcPts val="0"/>
              </a:spcBef>
            </a:pPr>
            <a:r>
              <a:rPr lang="en-US" sz="1200" i="1" dirty="0">
                <a:solidFill>
                  <a:srgbClr val="0070C0"/>
                </a:solidFill>
                <a:cs typeface="ヒラギノ角ゴ Pro W3"/>
              </a:rPr>
              <a:t>E///: Absolute relative power control tolerance does not apply in here. Feedback required if not aligned. Draft CRs were already presented in last meeting.</a:t>
            </a:r>
          </a:p>
          <a:p>
            <a:pPr lvl="1">
              <a:spcBef>
                <a:spcPts val="0"/>
              </a:spcBef>
            </a:pPr>
            <a:r>
              <a:rPr lang="en-US" sz="1200" i="1" dirty="0" err="1">
                <a:solidFill>
                  <a:srgbClr val="0070C0"/>
                </a:solidFill>
                <a:cs typeface="ヒラギノ角ゴ Pro W3"/>
              </a:rPr>
              <a:t>VzW</a:t>
            </a:r>
            <a:r>
              <a:rPr lang="en-US" sz="1200" i="1" dirty="0">
                <a:solidFill>
                  <a:srgbClr val="0070C0"/>
                </a:solidFill>
                <a:cs typeface="ヒラギノ角ゴ Pro W3"/>
              </a:rPr>
              <a:t>: PHR method needs more time to investigate in terms of repeatability and stability. More time is required on it. It could be limited to Rel-15 only</a:t>
            </a:r>
          </a:p>
          <a:p>
            <a:pPr lvl="1">
              <a:spcBef>
                <a:spcPts val="0"/>
              </a:spcBef>
            </a:pPr>
            <a:r>
              <a:rPr lang="en-US" sz="1200" i="1" dirty="0">
                <a:solidFill>
                  <a:srgbClr val="0070C0"/>
                </a:solidFill>
                <a:cs typeface="ヒラギノ角ゴ Pro W3"/>
              </a:rPr>
              <a:t>Qualcomm: Is this considered complete in this meeting through the CRs? It is considered complete. Can it be set as ready for the ecosystem to take it? E/// perspective is ready to go.</a:t>
            </a:r>
          </a:p>
          <a:p>
            <a:pPr lvl="1">
              <a:spcBef>
                <a:spcPts val="0"/>
              </a:spcBef>
            </a:pPr>
            <a:r>
              <a:rPr lang="en-US" sz="1200" i="1" dirty="0">
                <a:solidFill>
                  <a:srgbClr val="0070C0"/>
                </a:solidFill>
                <a:cs typeface="ヒラギノ角ゴ Pro W3"/>
              </a:rPr>
              <a:t>R&amp;S: It will imply that if Rel-16 has not implemented the ULPF test function, then it can’t be tested at this stage.</a:t>
            </a:r>
          </a:p>
          <a:p>
            <a:pPr lvl="1">
              <a:spcBef>
                <a:spcPts val="0"/>
              </a:spcBef>
            </a:pPr>
            <a:r>
              <a:rPr lang="en-US" sz="1200" i="1" dirty="0">
                <a:solidFill>
                  <a:srgbClr val="0070C0"/>
                </a:solidFill>
                <a:cs typeface="ヒラギノ角ゴ Pro W3"/>
              </a:rPr>
              <a:t>E///: Agree with R&amp;S comment. Why should we prevent testing if available? If test function available, then ULPF should be use.</a:t>
            </a:r>
          </a:p>
          <a:p>
            <a:pPr lvl="1">
              <a:spcBef>
                <a:spcPts val="0"/>
              </a:spcBef>
            </a:pPr>
            <a:r>
              <a:rPr lang="en-US" sz="1200" i="1" dirty="0">
                <a:solidFill>
                  <a:srgbClr val="0070C0"/>
                </a:solidFill>
                <a:cs typeface="ヒラギノ角ゴ Pro W3"/>
              </a:rPr>
              <a:t>Qualcomm: What could happen if there is a delta between outcome of both methods in Rel-16 and onwards if PHR is allowed for those devices? PHR methods is doable but accuracy concerns from Qualcomm and Apple. We are still in the evaluation phase. Let the group confirm whether it is acceptable to use PHR method if UPLF is not available. Evaluate first PHR in Rel-15 and then extend in the future if it can be extended.</a:t>
            </a:r>
          </a:p>
          <a:p>
            <a:pPr lvl="1">
              <a:spcBef>
                <a:spcPts val="0"/>
              </a:spcBef>
            </a:pPr>
            <a:r>
              <a:rPr lang="en-US" sz="1200" i="1" dirty="0">
                <a:solidFill>
                  <a:srgbClr val="0070C0"/>
                </a:solidFill>
                <a:cs typeface="ヒラギノ角ゴ Pro W3"/>
              </a:rPr>
              <a:t>Apple: Limit PHR to Rel-15 for now. There are open items to be discussed. ULPF sections support of the test functions is mandatory as other test functions.</a:t>
            </a:r>
          </a:p>
          <a:p>
            <a:pPr lvl="1">
              <a:spcBef>
                <a:spcPts val="0"/>
              </a:spcBef>
            </a:pPr>
            <a:r>
              <a:rPr lang="en-US" sz="1200" i="1" dirty="0" err="1">
                <a:solidFill>
                  <a:srgbClr val="0070C0"/>
                </a:solidFill>
                <a:cs typeface="ヒラギノ角ゴ Pro W3"/>
              </a:rPr>
              <a:t>VzW</a:t>
            </a:r>
            <a:r>
              <a:rPr lang="en-US" sz="1200" i="1" dirty="0">
                <a:solidFill>
                  <a:srgbClr val="0070C0"/>
                </a:solidFill>
                <a:cs typeface="ヒラギノ角ゴ Pro W3"/>
              </a:rPr>
              <a:t>: Same comment as Apple. Is ULPF mandatory? Yes, it is. If this is the case, no concern should remain to find Rel-16 and onwards devices not supporting ULPF.</a:t>
            </a:r>
          </a:p>
          <a:p>
            <a:pPr lvl="1">
              <a:spcBef>
                <a:spcPts val="0"/>
              </a:spcBef>
            </a:pPr>
            <a:r>
              <a:rPr lang="en-US" sz="1200" i="1" dirty="0">
                <a:solidFill>
                  <a:srgbClr val="0070C0"/>
                </a:solidFill>
                <a:cs typeface="ヒラギノ角ゴ Pro W3"/>
              </a:rPr>
              <a:t>Mikael: PHR CR can be revised to restrict PHR to Rel-15 only.</a:t>
            </a:r>
          </a:p>
          <a:p>
            <a:pPr lvl="1">
              <a:spcBef>
                <a:spcPts val="0"/>
              </a:spcBef>
            </a:pPr>
            <a:r>
              <a:rPr lang="en-US" sz="1200" i="1" dirty="0">
                <a:solidFill>
                  <a:srgbClr val="0070C0"/>
                </a:solidFill>
                <a:cs typeface="ヒラギノ角ゴ Pro W3"/>
              </a:rPr>
              <a:t>Qualcomm: Is there a way to capture in the specification the evaluation period? Editor’s note could help(limit certain evaluation period in meeting cycles)</a:t>
            </a:r>
          </a:p>
          <a:p>
            <a:pPr lvl="1">
              <a:spcBef>
                <a:spcPts val="0"/>
              </a:spcBef>
            </a:pPr>
            <a:r>
              <a:rPr lang="en-US" sz="1200" i="1" dirty="0">
                <a:solidFill>
                  <a:srgbClr val="0070C0"/>
                </a:solidFill>
                <a:cs typeface="ヒラギノ角ゴ Pro W3"/>
              </a:rPr>
              <a:t>Orange: Do we need feedback from the certification once both methods are implemented? Will there be any misleading with the certification process having one method applicable for Rel-15 and another from Rel-16 onwards? There is no difference in any other test. Validation forum should do the work. Editor’s note will address the concern on the evaluation. No other action is needed in RAN5. It has been done before for any other topic. </a:t>
            </a:r>
          </a:p>
        </p:txBody>
      </p:sp>
      <p:sp>
        <p:nvSpPr>
          <p:cNvPr id="2" name="Titel 1"/>
          <p:cNvSpPr>
            <a:spLocks noGrp="1"/>
          </p:cNvSpPr>
          <p:nvPr>
            <p:ph type="title"/>
          </p:nvPr>
        </p:nvSpPr>
        <p:spPr>
          <a:xfrm>
            <a:off x="435448" y="333375"/>
            <a:ext cx="10972800" cy="415719"/>
          </a:xfrm>
        </p:spPr>
        <p:txBody>
          <a:bodyPr/>
          <a:lstStyle/>
          <a:p>
            <a:r>
              <a:rPr lang="en-US" sz="2800" dirty="0">
                <a:solidFill>
                  <a:srgbClr val="0070C0"/>
                </a:solidFill>
                <a:cs typeface="ヒラギノ角ゴ Pro W3"/>
              </a:rPr>
              <a:t>Discussion on </a:t>
            </a:r>
            <a:r>
              <a:rPr lang="en-US" sz="2800" dirty="0">
                <a:cs typeface="ヒラギノ角ゴ Pro W3"/>
              </a:rPr>
              <a:t>PHR method</a:t>
            </a:r>
          </a:p>
        </p:txBody>
      </p:sp>
    </p:spTree>
    <p:extLst>
      <p:ext uri="{BB962C8B-B14F-4D97-AF65-F5344CB8AC3E}">
        <p14:creationId xmlns:p14="http://schemas.microsoft.com/office/powerpoint/2010/main" val="311923782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3" y="945281"/>
            <a:ext cx="10726835" cy="5579344"/>
          </a:xfrm>
        </p:spPr>
        <p:txBody>
          <a:bodyPr/>
          <a:lstStyle/>
          <a:p>
            <a:r>
              <a:rPr lang="en-US" sz="1800" i="1" dirty="0">
                <a:solidFill>
                  <a:srgbClr val="0070C0"/>
                </a:solidFill>
                <a:cs typeface="ヒラギノ角ゴ Pro W3"/>
              </a:rPr>
              <a:t>Conclusions:</a:t>
            </a:r>
          </a:p>
          <a:p>
            <a:pPr lvl="1"/>
            <a:r>
              <a:rPr lang="en-US" sz="1267" i="1" dirty="0">
                <a:solidFill>
                  <a:srgbClr val="0070C0"/>
                </a:solidFill>
                <a:cs typeface="ヒラギノ角ゴ Pro W3"/>
              </a:rPr>
              <a:t>PHR method is technically doable (Stability/repeatability to be further analyzed) and agreeable for Rel-15 devices only at this stage</a:t>
            </a:r>
          </a:p>
          <a:p>
            <a:pPr lvl="1"/>
            <a:r>
              <a:rPr lang="en-US" sz="1267" i="1" dirty="0">
                <a:solidFill>
                  <a:srgbClr val="0070C0"/>
                </a:solidFill>
                <a:cs typeface="ヒラギノ角ゴ Pro W3"/>
              </a:rPr>
              <a:t>Editor’s note to be added to set an evaluation period (2 meeting cycles) to evaluate stability/repeatability.</a:t>
            </a:r>
          </a:p>
          <a:p>
            <a:pPr lvl="1"/>
            <a:r>
              <a:rPr lang="en-US" sz="1267" i="1" dirty="0">
                <a:solidFill>
                  <a:srgbClr val="0070C0"/>
                </a:solidFill>
                <a:cs typeface="ヒラギノ角ゴ Pro W3"/>
              </a:rPr>
              <a:t>Whether we will extend PHR method to Rel-16 and onwards as an alternate method will be discussed in the future. Comparison between 2 methods will be required if both methods are allowed for the same device.</a:t>
            </a:r>
          </a:p>
          <a:p>
            <a:pPr lvl="1"/>
            <a:r>
              <a:rPr lang="en-US" sz="1267" i="1" dirty="0">
                <a:solidFill>
                  <a:srgbClr val="0070C0"/>
                </a:solidFill>
                <a:cs typeface="ヒラギノ角ゴ Pro W3"/>
              </a:rPr>
              <a:t>Associated CR for PHR to be reviewed for limiting to Rel-15 devices only and changes proposed in R5-225122r1</a:t>
            </a:r>
          </a:p>
          <a:p>
            <a:pPr lvl="1"/>
            <a:r>
              <a:rPr lang="en-US" sz="1267" i="1" dirty="0">
                <a:solidFill>
                  <a:srgbClr val="0070C0"/>
                </a:solidFill>
                <a:cs typeface="ヒラギノ角ゴ Pro W3"/>
              </a:rPr>
              <a:t>R5-225122r1 to be noted</a:t>
            </a:r>
            <a:endParaRPr lang="en-US" sz="1000" i="1" dirty="0">
              <a:solidFill>
                <a:srgbClr val="0070C0"/>
              </a:solidFill>
            </a:endParaRPr>
          </a:p>
        </p:txBody>
      </p:sp>
      <p:sp>
        <p:nvSpPr>
          <p:cNvPr id="2" name="Titel 1"/>
          <p:cNvSpPr>
            <a:spLocks noGrp="1"/>
          </p:cNvSpPr>
          <p:nvPr>
            <p:ph type="title"/>
          </p:nvPr>
        </p:nvSpPr>
        <p:spPr>
          <a:xfrm>
            <a:off x="435448" y="333375"/>
            <a:ext cx="10972800" cy="415719"/>
          </a:xfrm>
        </p:spPr>
        <p:txBody>
          <a:bodyPr/>
          <a:lstStyle/>
          <a:p>
            <a:r>
              <a:rPr lang="en-US" sz="2800" dirty="0">
                <a:solidFill>
                  <a:srgbClr val="0070C0"/>
                </a:solidFill>
                <a:cs typeface="ヒラギノ角ゴ Pro W3"/>
              </a:rPr>
              <a:t>Discussion on </a:t>
            </a:r>
            <a:r>
              <a:rPr lang="en-US" sz="2800" dirty="0">
                <a:cs typeface="ヒラギノ角ゴ Pro W3"/>
              </a:rPr>
              <a:t>PHR method</a:t>
            </a:r>
          </a:p>
        </p:txBody>
      </p:sp>
    </p:spTree>
    <p:extLst>
      <p:ext uri="{BB962C8B-B14F-4D97-AF65-F5344CB8AC3E}">
        <p14:creationId xmlns:p14="http://schemas.microsoft.com/office/powerpoint/2010/main" val="42779045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3" y="945281"/>
            <a:ext cx="10726835" cy="5579344"/>
          </a:xfrm>
        </p:spPr>
        <p:txBody>
          <a:bodyPr/>
          <a:lstStyle/>
          <a:p>
            <a:r>
              <a:rPr lang="en-US" sz="1800" i="1" dirty="0">
                <a:solidFill>
                  <a:srgbClr val="0070C0"/>
                </a:solidFill>
                <a:cs typeface="ヒラギノ角ゴ Pro W3"/>
              </a:rPr>
              <a:t>Conclusions:</a:t>
            </a:r>
          </a:p>
          <a:p>
            <a:pPr lvl="1"/>
            <a:r>
              <a:rPr lang="en-US" sz="1267" i="1" dirty="0">
                <a:solidFill>
                  <a:srgbClr val="0070C0"/>
                </a:solidFill>
                <a:cs typeface="ヒラギノ角ゴ Pro W3"/>
              </a:rPr>
              <a:t>Option 2 in R5-224078 is agreeable as a way forward. R5-224078 to be revised to make Proposal 1 point towards Option 2. It can be endorsed.</a:t>
            </a:r>
          </a:p>
          <a:p>
            <a:pPr lvl="1"/>
            <a:r>
              <a:rPr lang="en-US" sz="1267" i="1" dirty="0">
                <a:solidFill>
                  <a:srgbClr val="0070C0"/>
                </a:solidFill>
                <a:cs typeface="ヒラギノ角ゴ Pro W3"/>
              </a:rPr>
              <a:t>Unequal BW approach described in R5-224079 CRs to be merged into R5-224078 Option 2 associated CRs.</a:t>
            </a:r>
          </a:p>
          <a:p>
            <a:pPr lvl="1"/>
            <a:r>
              <a:rPr lang="en-US" sz="1267" i="1" dirty="0">
                <a:solidFill>
                  <a:srgbClr val="0070C0"/>
                </a:solidFill>
                <a:cs typeface="ヒラギノ角ゴ Pro W3"/>
              </a:rPr>
              <a:t>R5-224078 Option 1 associated CRs to be withdrawn</a:t>
            </a:r>
          </a:p>
          <a:p>
            <a:pPr lvl="1"/>
            <a:r>
              <a:rPr lang="en-US" sz="1267" i="1" dirty="0">
                <a:solidFill>
                  <a:srgbClr val="0070C0"/>
                </a:solidFill>
                <a:cs typeface="ヒラギノ角ゴ Pro W3"/>
              </a:rPr>
              <a:t>Unequal BW associated CRs to be withdrawn once merged with R5-224078 Option 2 associated CRs.</a:t>
            </a:r>
          </a:p>
          <a:p>
            <a:pPr lvl="1"/>
            <a:r>
              <a:rPr lang="en-US" sz="1267" i="1" dirty="0">
                <a:solidFill>
                  <a:srgbClr val="00B050"/>
                </a:solidFill>
                <a:cs typeface="ヒラギノ角ゴ Pro W3"/>
              </a:rPr>
              <a:t>Action Point to be defined to check and confirm whether the values 10010010 and 10010011 still need to be reserved for the two-stage MIMO OTA test method</a:t>
            </a:r>
          </a:p>
          <a:p>
            <a:pPr lvl="1"/>
            <a:r>
              <a:rPr lang="en-US" sz="1267" i="1" dirty="0">
                <a:solidFill>
                  <a:srgbClr val="0070C0"/>
                </a:solidFill>
                <a:cs typeface="ヒラギノ角ゴ Pro W3"/>
              </a:rPr>
              <a:t>PHR method is technically doable (Stability/repeatability to be further analyzed) and agreeable for Rel-15 devices only at this stage</a:t>
            </a:r>
          </a:p>
          <a:p>
            <a:pPr lvl="1"/>
            <a:r>
              <a:rPr lang="en-US" sz="1267" i="1" dirty="0">
                <a:solidFill>
                  <a:srgbClr val="0070C0"/>
                </a:solidFill>
                <a:cs typeface="ヒラギノ角ゴ Pro W3"/>
              </a:rPr>
              <a:t>R5-225191r1 to be noted</a:t>
            </a:r>
          </a:p>
          <a:p>
            <a:pPr lvl="1"/>
            <a:r>
              <a:rPr lang="en-US" sz="1267" i="1" dirty="0">
                <a:solidFill>
                  <a:srgbClr val="0070C0"/>
                </a:solidFill>
                <a:cs typeface="ヒラギノ角ゴ Pro W3"/>
              </a:rPr>
              <a:t>Editor’s note to be added to R5-225192r1 to set an evaluation period (2 meeting cycles) to evaluate stability/repeatability.</a:t>
            </a:r>
          </a:p>
          <a:p>
            <a:pPr lvl="1"/>
            <a:r>
              <a:rPr lang="en-US" sz="1267" i="1" dirty="0">
                <a:solidFill>
                  <a:srgbClr val="0070C0"/>
                </a:solidFill>
                <a:cs typeface="ヒラギノ角ゴ Pro W3"/>
              </a:rPr>
              <a:t>Whether we will extend PHR method to Rel-16 and onwards as an alternate method will be discussed in the future. Comparison between 2 methods will be required if both methods are allowed for the same device.</a:t>
            </a:r>
          </a:p>
          <a:p>
            <a:pPr lvl="1"/>
            <a:r>
              <a:rPr lang="en-US" sz="1267" i="1" dirty="0">
                <a:solidFill>
                  <a:srgbClr val="0070C0"/>
                </a:solidFill>
                <a:cs typeface="ヒラギノ角ゴ Pro W3"/>
              </a:rPr>
              <a:t> R5-225192r1 (associated CR for PHR method) to be reviewed for limiting applicability to Rel-15 devices only and changes proposed in R5-225122r1</a:t>
            </a:r>
          </a:p>
          <a:p>
            <a:pPr lvl="1"/>
            <a:r>
              <a:rPr lang="en-US" sz="1267" i="1" dirty="0">
                <a:solidFill>
                  <a:srgbClr val="0070C0"/>
                </a:solidFill>
                <a:cs typeface="ヒラギノ角ゴ Pro W3"/>
              </a:rPr>
              <a:t>R5-225122r1 to be noted</a:t>
            </a:r>
            <a:endParaRPr lang="en-US" sz="1000" i="1" dirty="0">
              <a:solidFill>
                <a:srgbClr val="0070C0"/>
              </a:solidFill>
            </a:endParaRPr>
          </a:p>
        </p:txBody>
      </p:sp>
      <p:sp>
        <p:nvSpPr>
          <p:cNvPr id="2" name="Titel 1"/>
          <p:cNvSpPr>
            <a:spLocks noGrp="1"/>
          </p:cNvSpPr>
          <p:nvPr>
            <p:ph type="title"/>
          </p:nvPr>
        </p:nvSpPr>
        <p:spPr>
          <a:xfrm>
            <a:off x="435448" y="333375"/>
            <a:ext cx="10972800" cy="415719"/>
          </a:xfrm>
        </p:spPr>
        <p:txBody>
          <a:bodyPr/>
          <a:lstStyle/>
          <a:p>
            <a:r>
              <a:rPr lang="en-US" sz="2800" dirty="0">
                <a:solidFill>
                  <a:srgbClr val="0070C0"/>
                </a:solidFill>
                <a:cs typeface="ヒラギノ角ゴ Pro W3"/>
              </a:rPr>
              <a:t>Summary</a:t>
            </a:r>
            <a:endParaRPr lang="en-US" sz="2800" dirty="0">
              <a:cs typeface="ヒラギノ角ゴ Pro W3"/>
            </a:endParaRPr>
          </a:p>
        </p:txBody>
      </p:sp>
    </p:spTree>
    <p:extLst>
      <p:ext uri="{BB962C8B-B14F-4D97-AF65-F5344CB8AC3E}">
        <p14:creationId xmlns:p14="http://schemas.microsoft.com/office/powerpoint/2010/main" val="261347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4" y="1221264"/>
            <a:ext cx="10972800" cy="4526392"/>
          </a:xfrm>
        </p:spPr>
        <p:txBody>
          <a:bodyPr/>
          <a:lstStyle/>
          <a:p>
            <a:r>
              <a:rPr lang="en-US" sz="1800" u="sng" dirty="0">
                <a:solidFill>
                  <a:srgbClr val="008080"/>
                </a:solidFill>
                <a:effectLst/>
                <a:latin typeface="Arial" panose="020B0604020202020204" pitchFamily="34" charset="0"/>
                <a:ea typeface="Calibri" panose="020F0502020204030204" pitchFamily="34" charset="0"/>
                <a:hlinkClick r:id="rId3"/>
              </a:rPr>
              <a:t>R5-224078</a:t>
            </a:r>
            <a:r>
              <a:rPr lang="en-US" sz="1800" u="sng" dirty="0">
                <a:solidFill>
                  <a:srgbClr val="008080"/>
                </a:solidFill>
                <a:effectLst/>
                <a:latin typeface="Arial" panose="020B0604020202020204" pitchFamily="34" charset="0"/>
                <a:ea typeface="Calibri" panose="020F0502020204030204" pitchFamily="34" charset="0"/>
              </a:rPr>
              <a:t>:</a:t>
            </a:r>
            <a:r>
              <a:rPr lang="en-US" sz="1800" dirty="0">
                <a:solidFill>
                  <a:srgbClr val="008080"/>
                </a:solidFill>
                <a:effectLst/>
                <a:latin typeface="Arial" panose="020B0604020202020204" pitchFamily="34" charset="0"/>
                <a:ea typeface="Calibri" panose="020F0502020204030204" pitchFamily="34" charset="0"/>
              </a:rPr>
              <a:t> </a:t>
            </a:r>
            <a:r>
              <a:rPr lang="en-US" sz="2400" dirty="0"/>
              <a:t>Discussion on message type for Power limit test functions</a:t>
            </a:r>
          </a:p>
          <a:p>
            <a:r>
              <a:rPr lang="en-US" sz="1800" b="0" i="0" u="sng" strike="noStrike" dirty="0">
                <a:solidFill>
                  <a:srgbClr val="008080"/>
                </a:solidFill>
                <a:effectLst/>
                <a:latin typeface="Arial" panose="020B0604020202020204" pitchFamily="34" charset="0"/>
                <a:hlinkClick r:id="rId4"/>
              </a:rPr>
              <a:t>R5-224079</a:t>
            </a:r>
            <a:r>
              <a:rPr lang="en-US" sz="1100" dirty="0"/>
              <a:t> </a:t>
            </a:r>
            <a:r>
              <a:rPr lang="en-US" sz="2400" dirty="0"/>
              <a:t>: Rel-16 </a:t>
            </a:r>
            <a:r>
              <a:rPr lang="en-US" sz="2400" dirty="0" err="1"/>
              <a:t>Pcell</a:t>
            </a:r>
            <a:r>
              <a:rPr lang="en-US" sz="2400" dirty="0"/>
              <a:t> power limit test function proposal including unequal bandwidth case</a:t>
            </a:r>
          </a:p>
          <a:p>
            <a:r>
              <a:rPr lang="en-US" sz="1800" u="sng" dirty="0">
                <a:solidFill>
                  <a:srgbClr val="008080"/>
                </a:solidFill>
                <a:effectLst/>
                <a:latin typeface="Arial" panose="020B0604020202020204" pitchFamily="34" charset="0"/>
                <a:ea typeface="Calibri" panose="020F0502020204030204" pitchFamily="34" charset="0"/>
                <a:hlinkClick r:id="rId5"/>
              </a:rPr>
              <a:t>R5-225191</a:t>
            </a:r>
            <a:r>
              <a:rPr lang="en-US" sz="2400" u="sng" dirty="0">
                <a:solidFill>
                  <a:srgbClr val="008080"/>
                </a:solidFill>
                <a:effectLst/>
                <a:latin typeface="Arial" panose="020B0604020202020204" pitchFamily="34" charset="0"/>
                <a:ea typeface="Calibri" panose="020F0502020204030204" pitchFamily="34" charset="0"/>
              </a:rPr>
              <a:t>:</a:t>
            </a:r>
            <a:r>
              <a:rPr lang="en-US" sz="2400" dirty="0">
                <a:solidFill>
                  <a:srgbClr val="008080"/>
                </a:solidFill>
                <a:effectLst/>
                <a:latin typeface="Arial" panose="020B0604020202020204" pitchFamily="34" charset="0"/>
                <a:ea typeface="Calibri" panose="020F0502020204030204" pitchFamily="34" charset="0"/>
              </a:rPr>
              <a:t> </a:t>
            </a:r>
            <a:r>
              <a:rPr lang="en-US" sz="2400" dirty="0"/>
              <a:t>New method for preventing </a:t>
            </a:r>
            <a:r>
              <a:rPr lang="en-US" sz="2400" dirty="0" err="1"/>
              <a:t>SCell</a:t>
            </a:r>
            <a:r>
              <a:rPr lang="en-US" sz="2400" dirty="0"/>
              <a:t> drop in RAN5 FR2 UL CA test cases</a:t>
            </a:r>
          </a:p>
          <a:p>
            <a:r>
              <a:rPr lang="en-US" sz="1800" u="sng" dirty="0">
                <a:solidFill>
                  <a:srgbClr val="008080"/>
                </a:solidFill>
                <a:effectLst/>
                <a:latin typeface="Arial" panose="020B0604020202020204" pitchFamily="34" charset="0"/>
                <a:ea typeface="Calibri" panose="020F0502020204030204" pitchFamily="34" charset="0"/>
                <a:hlinkClick r:id="rId6"/>
              </a:rPr>
              <a:t>R5-225122</a:t>
            </a:r>
            <a:r>
              <a:rPr lang="en-US" sz="2400" u="sng" dirty="0">
                <a:solidFill>
                  <a:srgbClr val="008080"/>
                </a:solidFill>
                <a:effectLst/>
                <a:latin typeface="Arial" panose="020B0604020202020204" pitchFamily="34" charset="0"/>
                <a:ea typeface="Calibri" panose="020F0502020204030204" pitchFamily="34" charset="0"/>
              </a:rPr>
              <a:t>:</a:t>
            </a:r>
            <a:r>
              <a:rPr lang="en-US" sz="2400" dirty="0">
                <a:solidFill>
                  <a:srgbClr val="008080"/>
                </a:solidFill>
                <a:effectLst/>
                <a:latin typeface="Arial" panose="020B0604020202020204" pitchFamily="34" charset="0"/>
                <a:ea typeface="Calibri" panose="020F0502020204030204" pitchFamily="34" charset="0"/>
              </a:rPr>
              <a:t> </a:t>
            </a:r>
            <a:r>
              <a:rPr lang="en-US" sz="2400" dirty="0"/>
              <a:t>On the feasibility of the PHR method</a:t>
            </a:r>
          </a:p>
          <a:p>
            <a:pPr marL="0" indent="0">
              <a:buNone/>
            </a:pPr>
            <a:endParaRPr lang="en-US" sz="2400" dirty="0"/>
          </a:p>
        </p:txBody>
      </p:sp>
      <p:sp>
        <p:nvSpPr>
          <p:cNvPr id="2" name="Titel 1"/>
          <p:cNvSpPr>
            <a:spLocks noGrp="1"/>
          </p:cNvSpPr>
          <p:nvPr>
            <p:ph type="title"/>
          </p:nvPr>
        </p:nvSpPr>
        <p:spPr/>
        <p:txBody>
          <a:bodyPr/>
          <a:lstStyle/>
          <a:p>
            <a:r>
              <a:rPr lang="en-GB" dirty="0"/>
              <a:t>Agenda</a:t>
            </a:r>
            <a:endParaRPr lang="en-US" dirty="0"/>
          </a:p>
        </p:txBody>
      </p:sp>
    </p:spTree>
    <p:extLst>
      <p:ext uri="{BB962C8B-B14F-4D97-AF65-F5344CB8AC3E}">
        <p14:creationId xmlns:p14="http://schemas.microsoft.com/office/powerpoint/2010/main" val="12811737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3" y="945281"/>
            <a:ext cx="10726835" cy="5579344"/>
          </a:xfrm>
        </p:spPr>
        <p:txBody>
          <a:bodyPr/>
          <a:lstStyle/>
          <a:p>
            <a:r>
              <a:rPr lang="en-US" sz="1800" i="1" dirty="0">
                <a:solidFill>
                  <a:srgbClr val="0070C0"/>
                </a:solidFill>
                <a:cs typeface="ヒラギノ角ゴ Pro W3"/>
              </a:rPr>
              <a:t>Recommendations for mid-week duplicated papers:</a:t>
            </a:r>
          </a:p>
        </p:txBody>
      </p:sp>
      <p:sp>
        <p:nvSpPr>
          <p:cNvPr id="2" name="Titel 1"/>
          <p:cNvSpPr>
            <a:spLocks noGrp="1"/>
          </p:cNvSpPr>
          <p:nvPr>
            <p:ph type="title"/>
          </p:nvPr>
        </p:nvSpPr>
        <p:spPr>
          <a:xfrm>
            <a:off x="435448" y="333375"/>
            <a:ext cx="10972800" cy="415719"/>
          </a:xfrm>
        </p:spPr>
        <p:txBody>
          <a:bodyPr/>
          <a:lstStyle/>
          <a:p>
            <a:r>
              <a:rPr lang="en-US" sz="2800" dirty="0">
                <a:solidFill>
                  <a:srgbClr val="0070C0"/>
                </a:solidFill>
                <a:cs typeface="ヒラギノ角ゴ Pro W3"/>
              </a:rPr>
              <a:t>Summary (II)</a:t>
            </a:r>
            <a:endParaRPr lang="en-US" sz="2800" dirty="0">
              <a:cs typeface="ヒラギノ角ゴ Pro W3"/>
            </a:endParaRPr>
          </a:p>
        </p:txBody>
      </p:sp>
      <p:graphicFrame>
        <p:nvGraphicFramePr>
          <p:cNvPr id="4" name="Table 3">
            <a:extLst>
              <a:ext uri="{FF2B5EF4-FFF2-40B4-BE49-F238E27FC236}">
                <a16:creationId xmlns:a16="http://schemas.microsoft.com/office/drawing/2014/main" id="{1CE1B092-3E00-43D0-A6FC-65ACE61A9915}"/>
              </a:ext>
            </a:extLst>
          </p:cNvPr>
          <p:cNvGraphicFramePr>
            <a:graphicFrameLocks noGrp="1"/>
          </p:cNvGraphicFramePr>
          <p:nvPr>
            <p:extLst>
              <p:ext uri="{D42A27DB-BD31-4B8C-83A1-F6EECF244321}">
                <p14:modId xmlns:p14="http://schemas.microsoft.com/office/powerpoint/2010/main" val="1617087470"/>
              </p:ext>
            </p:extLst>
          </p:nvPr>
        </p:nvGraphicFramePr>
        <p:xfrm>
          <a:off x="832258" y="1246850"/>
          <a:ext cx="11138831" cy="5547360"/>
        </p:xfrm>
        <a:graphic>
          <a:graphicData uri="http://schemas.openxmlformats.org/drawingml/2006/table">
            <a:tbl>
              <a:tblPr/>
              <a:tblGrid>
                <a:gridCol w="554092">
                  <a:extLst>
                    <a:ext uri="{9D8B030D-6E8A-4147-A177-3AD203B41FA5}">
                      <a16:colId xmlns:a16="http://schemas.microsoft.com/office/drawing/2014/main" val="3058717808"/>
                    </a:ext>
                  </a:extLst>
                </a:gridCol>
                <a:gridCol w="450200">
                  <a:extLst>
                    <a:ext uri="{9D8B030D-6E8A-4147-A177-3AD203B41FA5}">
                      <a16:colId xmlns:a16="http://schemas.microsoft.com/office/drawing/2014/main" val="2281920961"/>
                    </a:ext>
                  </a:extLst>
                </a:gridCol>
                <a:gridCol w="2190398">
                  <a:extLst>
                    <a:ext uri="{9D8B030D-6E8A-4147-A177-3AD203B41FA5}">
                      <a16:colId xmlns:a16="http://schemas.microsoft.com/office/drawing/2014/main" val="1243679885"/>
                    </a:ext>
                  </a:extLst>
                </a:gridCol>
                <a:gridCol w="3054144">
                  <a:extLst>
                    <a:ext uri="{9D8B030D-6E8A-4147-A177-3AD203B41FA5}">
                      <a16:colId xmlns:a16="http://schemas.microsoft.com/office/drawing/2014/main" val="367037636"/>
                    </a:ext>
                  </a:extLst>
                </a:gridCol>
                <a:gridCol w="665041">
                  <a:extLst>
                    <a:ext uri="{9D8B030D-6E8A-4147-A177-3AD203B41FA5}">
                      <a16:colId xmlns:a16="http://schemas.microsoft.com/office/drawing/2014/main" val="367723394"/>
                    </a:ext>
                  </a:extLst>
                </a:gridCol>
                <a:gridCol w="502147">
                  <a:extLst>
                    <a:ext uri="{9D8B030D-6E8A-4147-A177-3AD203B41FA5}">
                      <a16:colId xmlns:a16="http://schemas.microsoft.com/office/drawing/2014/main" val="3682806171"/>
                    </a:ext>
                  </a:extLst>
                </a:gridCol>
                <a:gridCol w="534993">
                  <a:extLst>
                    <a:ext uri="{9D8B030D-6E8A-4147-A177-3AD203B41FA5}">
                      <a16:colId xmlns:a16="http://schemas.microsoft.com/office/drawing/2014/main" val="337528703"/>
                    </a:ext>
                  </a:extLst>
                </a:gridCol>
                <a:gridCol w="746346">
                  <a:extLst>
                    <a:ext uri="{9D8B030D-6E8A-4147-A177-3AD203B41FA5}">
                      <a16:colId xmlns:a16="http://schemas.microsoft.com/office/drawing/2014/main" val="633309110"/>
                    </a:ext>
                  </a:extLst>
                </a:gridCol>
                <a:gridCol w="701274">
                  <a:extLst>
                    <a:ext uri="{9D8B030D-6E8A-4147-A177-3AD203B41FA5}">
                      <a16:colId xmlns:a16="http://schemas.microsoft.com/office/drawing/2014/main" val="3999281858"/>
                    </a:ext>
                  </a:extLst>
                </a:gridCol>
                <a:gridCol w="545434">
                  <a:extLst>
                    <a:ext uri="{9D8B030D-6E8A-4147-A177-3AD203B41FA5}">
                      <a16:colId xmlns:a16="http://schemas.microsoft.com/office/drawing/2014/main" val="1002945111"/>
                    </a:ext>
                  </a:extLst>
                </a:gridCol>
                <a:gridCol w="389596">
                  <a:extLst>
                    <a:ext uri="{9D8B030D-6E8A-4147-A177-3AD203B41FA5}">
                      <a16:colId xmlns:a16="http://schemas.microsoft.com/office/drawing/2014/main" val="3758238787"/>
                    </a:ext>
                  </a:extLst>
                </a:gridCol>
                <a:gridCol w="406912">
                  <a:extLst>
                    <a:ext uri="{9D8B030D-6E8A-4147-A177-3AD203B41FA5}">
                      <a16:colId xmlns:a16="http://schemas.microsoft.com/office/drawing/2014/main" val="3510459008"/>
                    </a:ext>
                  </a:extLst>
                </a:gridCol>
                <a:gridCol w="398254">
                  <a:extLst>
                    <a:ext uri="{9D8B030D-6E8A-4147-A177-3AD203B41FA5}">
                      <a16:colId xmlns:a16="http://schemas.microsoft.com/office/drawing/2014/main" val="4288030164"/>
                    </a:ext>
                  </a:extLst>
                </a:gridCol>
              </a:tblGrid>
              <a:tr h="165688">
                <a:tc>
                  <a:txBody>
                    <a:bodyPr/>
                    <a:lstStyle/>
                    <a:p>
                      <a:pPr algn="ctr" fontAlgn="t"/>
                      <a:r>
                        <a:rPr lang="en-US" sz="700" b="1" i="0" u="none" strike="noStrike" dirty="0">
                          <a:effectLst/>
                          <a:latin typeface="Arial" panose="020B0604020202020204" pitchFamily="34" charset="0"/>
                        </a:rPr>
                        <a:t>WG </a:t>
                      </a:r>
                      <a:r>
                        <a:rPr lang="en-US" sz="700" b="1" i="0" u="none" strike="noStrike" dirty="0" err="1">
                          <a:effectLst/>
                          <a:latin typeface="Arial" panose="020B0604020202020204" pitchFamily="34" charset="0"/>
                        </a:rPr>
                        <a:t>Tdoc</a:t>
                      </a:r>
                      <a:endParaRPr lang="en-US" sz="700" b="1"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Agenda Item</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Comments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Doc Tags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Doc Handl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Conclusion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Contact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Content type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Release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Spec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Version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extLst>
                  <a:ext uri="{0D108BD9-81ED-4DB2-BD59-A6C34878D82A}">
                    <a16:rowId xmlns:a16="http://schemas.microsoft.com/office/drawing/2014/main" val="1803108553"/>
                  </a:ext>
                </a:extLst>
              </a:tr>
              <a:tr h="331376">
                <a:tc>
                  <a:txBody>
                    <a:bodyPr/>
                    <a:lstStyle/>
                    <a:p>
                      <a:pPr algn="l" fontAlgn="b"/>
                      <a:r>
                        <a:rPr lang="en-US" sz="700" b="0" i="0" u="sng" strike="noStrike">
                          <a:solidFill>
                            <a:srgbClr val="008080"/>
                          </a:solidFill>
                          <a:effectLst/>
                          <a:latin typeface="Arial" panose="020B0604020202020204" pitchFamily="34" charset="0"/>
                          <a:hlinkClick r:id="rId3"/>
                        </a:rPr>
                        <a:t>R5-224080r1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Rel-16 Addition of new test function to limit </a:t>
                      </a:r>
                      <a:r>
                        <a:rPr lang="en-US" sz="700" b="0" i="0" u="none" strike="noStrike" dirty="0" err="1">
                          <a:effectLst/>
                          <a:latin typeface="Arial" panose="020B0604020202020204" pitchFamily="34" charset="0"/>
                        </a:rPr>
                        <a:t>Pcell</a:t>
                      </a:r>
                      <a:r>
                        <a:rPr lang="en-US" sz="700" b="0" i="0" u="none" strike="noStrike" dirty="0">
                          <a:effectLst/>
                          <a:latin typeface="Arial" panose="020B0604020202020204" pitchFamily="34" charset="0"/>
                        </a:rPr>
                        <a:t> power: Option 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R5-224080.</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RF AP#90e.23 (mid-week)</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 r1 to align the updated title</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KS: overlap recommendation same as R5-224079</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withdraw.</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4"/>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38.509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16.4.0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180672501"/>
                  </a:ext>
                </a:extLst>
              </a:tr>
              <a:tr h="414220">
                <a:tc>
                  <a:txBody>
                    <a:bodyPr/>
                    <a:lstStyle/>
                    <a:p>
                      <a:pPr algn="l" fontAlgn="b"/>
                      <a:r>
                        <a:rPr lang="en-US" sz="700" b="0" i="0" u="sng" strike="noStrike">
                          <a:solidFill>
                            <a:srgbClr val="008080"/>
                          </a:solidFill>
                          <a:effectLst/>
                          <a:latin typeface="Arial" panose="020B0604020202020204" pitchFamily="34" charset="0"/>
                          <a:hlinkClick r:id="rId5"/>
                        </a:rPr>
                        <a:t>R5-224081r1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 Addition of new test function to limit Pcell power: Option 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R5-224081.</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RF AP#90e.23 (mid-week)</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r1 to align the updated title and resolved 3GU Issues</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KS: overlap recommendation same as R5-224079</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withdraw</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6"/>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38.509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17.0.0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2342195512"/>
                  </a:ext>
                </a:extLst>
              </a:tr>
              <a:tr h="331376">
                <a:tc>
                  <a:txBody>
                    <a:bodyPr/>
                    <a:lstStyle/>
                    <a:p>
                      <a:pPr algn="l" fontAlgn="b"/>
                      <a:r>
                        <a:rPr lang="en-US" sz="700" b="0" i="0" u="sng" strike="noStrike">
                          <a:solidFill>
                            <a:srgbClr val="008080"/>
                          </a:solidFill>
                          <a:effectLst/>
                          <a:latin typeface="Arial" panose="020B0604020202020204" pitchFamily="34" charset="0"/>
                          <a:hlinkClick r:id="rId7"/>
                        </a:rPr>
                        <a:t>R5-224084r1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 Extension of test control command message type values reserved for 5GS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R5-224084.</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depends on R5-224078 (mid-week)</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 r1 to align the updated title</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Author confirmed no overlap/conflicts</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P. AGREED.</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8"/>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38.509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16.4.0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1046238994"/>
                  </a:ext>
                </a:extLst>
              </a:tr>
              <a:tr h="331376">
                <a:tc>
                  <a:txBody>
                    <a:bodyPr/>
                    <a:lstStyle/>
                    <a:p>
                      <a:pPr algn="l" fontAlgn="b"/>
                      <a:r>
                        <a:rPr lang="en-US" sz="700" b="0" i="0" u="sng" strike="noStrike">
                          <a:solidFill>
                            <a:srgbClr val="008080"/>
                          </a:solidFill>
                          <a:effectLst/>
                          <a:latin typeface="Arial" panose="020B0604020202020204" pitchFamily="34" charset="0"/>
                          <a:hlinkClick r:id="rId9"/>
                        </a:rPr>
                        <a:t>R5-224085r1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 Extension of test control command message type values reserved for 5GS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R5-224085.</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depends on R5-224078 (mid-week)</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 r1 to align the updated title</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Author confirmed no overlap/conflicts</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P. AGREED.</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10"/>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38.509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17.0.0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4110121755"/>
                  </a:ext>
                </a:extLst>
              </a:tr>
              <a:tr h="414220">
                <a:tc>
                  <a:txBody>
                    <a:bodyPr/>
                    <a:lstStyle/>
                    <a:p>
                      <a:pPr algn="l" fontAlgn="b"/>
                      <a:r>
                        <a:rPr lang="en-US" sz="700" b="0" i="0" u="sng" strike="noStrike">
                          <a:solidFill>
                            <a:srgbClr val="008080"/>
                          </a:solidFill>
                          <a:effectLst/>
                          <a:latin typeface="Arial" panose="020B0604020202020204" pitchFamily="34" charset="0"/>
                          <a:hlinkClick r:id="rId11"/>
                        </a:rPr>
                        <a:t>R5-224088r1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 Addition of new test function to limit Pcell power: Option 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R5-224088.</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RF AP#90e.23 (mid-week)</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depends on R5-224078</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 r1 to align the updated title</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KS: overlap recommendation same as R5-224079</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To be revised to include merging with R5-224079 (unequal BW).</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dirty="0">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12"/>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38.509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16.4.0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4198378252"/>
                  </a:ext>
                </a:extLst>
              </a:tr>
              <a:tr h="414220">
                <a:tc>
                  <a:txBody>
                    <a:bodyPr/>
                    <a:lstStyle/>
                    <a:p>
                      <a:pPr algn="l" fontAlgn="b"/>
                      <a:r>
                        <a:rPr lang="en-US" sz="700" b="0" i="0" u="sng" strike="noStrike">
                          <a:solidFill>
                            <a:srgbClr val="008080"/>
                          </a:solidFill>
                          <a:effectLst/>
                          <a:latin typeface="Arial" panose="020B0604020202020204" pitchFamily="34" charset="0"/>
                          <a:hlinkClick r:id="rId13"/>
                        </a:rPr>
                        <a:t>R5-224089r1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 Addition of new test function to limit Pcell power: Option 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R5-224089.</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RF AP#90e.23 (mid-week)</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depends on R5-224078</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 r1 to align the updated title</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KS: overlap recommendation same as R5-224079</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To be revised to include merging with R5-224090 (unequal BW).</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dirty="0">
                          <a:solidFill>
                            <a:srgbClr val="008080"/>
                          </a:solidFill>
                          <a:effectLst/>
                          <a:latin typeface="Arial" panose="020B0604020202020204" pitchFamily="34" charset="0"/>
                          <a:hlinkClick r:id="rId14"/>
                        </a:rPr>
                        <a:t>Flores Fernandez Martos</a:t>
                      </a:r>
                      <a:endParaRPr lang="en-US" sz="700" b="0" i="0" u="sng" strike="noStrike" dirty="0">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38.509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17.0.0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28031423"/>
                  </a:ext>
                </a:extLst>
              </a:tr>
            </a:tbl>
          </a:graphicData>
        </a:graphic>
      </p:graphicFrame>
    </p:spTree>
    <p:extLst>
      <p:ext uri="{BB962C8B-B14F-4D97-AF65-F5344CB8AC3E}">
        <p14:creationId xmlns:p14="http://schemas.microsoft.com/office/powerpoint/2010/main" val="34886286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3" y="945281"/>
            <a:ext cx="10726835" cy="5579344"/>
          </a:xfrm>
        </p:spPr>
        <p:txBody>
          <a:bodyPr/>
          <a:lstStyle/>
          <a:p>
            <a:r>
              <a:rPr lang="en-US" sz="1800" i="1" dirty="0">
                <a:solidFill>
                  <a:srgbClr val="0070C0"/>
                </a:solidFill>
                <a:cs typeface="ヒラギノ角ゴ Pro W3"/>
              </a:rPr>
              <a:t>Recommendations for mid-week duplicated papers (</a:t>
            </a:r>
            <a:r>
              <a:rPr lang="en-US" sz="1800" i="1" dirty="0" err="1">
                <a:solidFill>
                  <a:srgbClr val="0070C0"/>
                </a:solidFill>
                <a:cs typeface="ヒラギノ角ゴ Pro W3"/>
              </a:rPr>
              <a:t>cont</a:t>
            </a:r>
            <a:r>
              <a:rPr lang="en-US" sz="1800" i="1" dirty="0">
                <a:solidFill>
                  <a:srgbClr val="0070C0"/>
                </a:solidFill>
                <a:cs typeface="ヒラギノ角ゴ Pro W3"/>
              </a:rPr>
              <a:t>):</a:t>
            </a:r>
          </a:p>
        </p:txBody>
      </p:sp>
      <p:sp>
        <p:nvSpPr>
          <p:cNvPr id="2" name="Titel 1"/>
          <p:cNvSpPr>
            <a:spLocks noGrp="1"/>
          </p:cNvSpPr>
          <p:nvPr>
            <p:ph type="title"/>
          </p:nvPr>
        </p:nvSpPr>
        <p:spPr>
          <a:xfrm>
            <a:off x="435448" y="333375"/>
            <a:ext cx="10972800" cy="415719"/>
          </a:xfrm>
        </p:spPr>
        <p:txBody>
          <a:bodyPr/>
          <a:lstStyle/>
          <a:p>
            <a:r>
              <a:rPr lang="en-US" sz="2800" dirty="0">
                <a:solidFill>
                  <a:srgbClr val="0070C0"/>
                </a:solidFill>
                <a:cs typeface="ヒラギノ角ゴ Pro W3"/>
              </a:rPr>
              <a:t>Summary (III)</a:t>
            </a:r>
            <a:endParaRPr lang="en-US" sz="2800" dirty="0">
              <a:cs typeface="ヒラギノ角ゴ Pro W3"/>
            </a:endParaRPr>
          </a:p>
        </p:txBody>
      </p:sp>
      <p:graphicFrame>
        <p:nvGraphicFramePr>
          <p:cNvPr id="4" name="Table 3">
            <a:extLst>
              <a:ext uri="{FF2B5EF4-FFF2-40B4-BE49-F238E27FC236}">
                <a16:creationId xmlns:a16="http://schemas.microsoft.com/office/drawing/2014/main" id="{1CE1B092-3E00-43D0-A6FC-65ACE61A9915}"/>
              </a:ext>
            </a:extLst>
          </p:cNvPr>
          <p:cNvGraphicFramePr>
            <a:graphicFrameLocks noGrp="1"/>
          </p:cNvGraphicFramePr>
          <p:nvPr>
            <p:extLst>
              <p:ext uri="{D42A27DB-BD31-4B8C-83A1-F6EECF244321}">
                <p14:modId xmlns:p14="http://schemas.microsoft.com/office/powerpoint/2010/main" val="721988722"/>
              </p:ext>
            </p:extLst>
          </p:nvPr>
        </p:nvGraphicFramePr>
        <p:xfrm>
          <a:off x="790313" y="1339129"/>
          <a:ext cx="11138831" cy="4953000"/>
        </p:xfrm>
        <a:graphic>
          <a:graphicData uri="http://schemas.openxmlformats.org/drawingml/2006/table">
            <a:tbl>
              <a:tblPr/>
              <a:tblGrid>
                <a:gridCol w="554092">
                  <a:extLst>
                    <a:ext uri="{9D8B030D-6E8A-4147-A177-3AD203B41FA5}">
                      <a16:colId xmlns:a16="http://schemas.microsoft.com/office/drawing/2014/main" val="3058717808"/>
                    </a:ext>
                  </a:extLst>
                </a:gridCol>
                <a:gridCol w="450200">
                  <a:extLst>
                    <a:ext uri="{9D8B030D-6E8A-4147-A177-3AD203B41FA5}">
                      <a16:colId xmlns:a16="http://schemas.microsoft.com/office/drawing/2014/main" val="2281920961"/>
                    </a:ext>
                  </a:extLst>
                </a:gridCol>
                <a:gridCol w="2190398">
                  <a:extLst>
                    <a:ext uri="{9D8B030D-6E8A-4147-A177-3AD203B41FA5}">
                      <a16:colId xmlns:a16="http://schemas.microsoft.com/office/drawing/2014/main" val="1243679885"/>
                    </a:ext>
                  </a:extLst>
                </a:gridCol>
                <a:gridCol w="3054144">
                  <a:extLst>
                    <a:ext uri="{9D8B030D-6E8A-4147-A177-3AD203B41FA5}">
                      <a16:colId xmlns:a16="http://schemas.microsoft.com/office/drawing/2014/main" val="367037636"/>
                    </a:ext>
                  </a:extLst>
                </a:gridCol>
                <a:gridCol w="665041">
                  <a:extLst>
                    <a:ext uri="{9D8B030D-6E8A-4147-A177-3AD203B41FA5}">
                      <a16:colId xmlns:a16="http://schemas.microsoft.com/office/drawing/2014/main" val="367723394"/>
                    </a:ext>
                  </a:extLst>
                </a:gridCol>
                <a:gridCol w="502147">
                  <a:extLst>
                    <a:ext uri="{9D8B030D-6E8A-4147-A177-3AD203B41FA5}">
                      <a16:colId xmlns:a16="http://schemas.microsoft.com/office/drawing/2014/main" val="3682806171"/>
                    </a:ext>
                  </a:extLst>
                </a:gridCol>
                <a:gridCol w="467516">
                  <a:extLst>
                    <a:ext uri="{9D8B030D-6E8A-4147-A177-3AD203B41FA5}">
                      <a16:colId xmlns:a16="http://schemas.microsoft.com/office/drawing/2014/main" val="337528703"/>
                    </a:ext>
                  </a:extLst>
                </a:gridCol>
                <a:gridCol w="813823">
                  <a:extLst>
                    <a:ext uri="{9D8B030D-6E8A-4147-A177-3AD203B41FA5}">
                      <a16:colId xmlns:a16="http://schemas.microsoft.com/office/drawing/2014/main" val="633309110"/>
                    </a:ext>
                  </a:extLst>
                </a:gridCol>
                <a:gridCol w="701274">
                  <a:extLst>
                    <a:ext uri="{9D8B030D-6E8A-4147-A177-3AD203B41FA5}">
                      <a16:colId xmlns:a16="http://schemas.microsoft.com/office/drawing/2014/main" val="3999281858"/>
                    </a:ext>
                  </a:extLst>
                </a:gridCol>
                <a:gridCol w="545434">
                  <a:extLst>
                    <a:ext uri="{9D8B030D-6E8A-4147-A177-3AD203B41FA5}">
                      <a16:colId xmlns:a16="http://schemas.microsoft.com/office/drawing/2014/main" val="1002945111"/>
                    </a:ext>
                  </a:extLst>
                </a:gridCol>
                <a:gridCol w="389596">
                  <a:extLst>
                    <a:ext uri="{9D8B030D-6E8A-4147-A177-3AD203B41FA5}">
                      <a16:colId xmlns:a16="http://schemas.microsoft.com/office/drawing/2014/main" val="3758238787"/>
                    </a:ext>
                  </a:extLst>
                </a:gridCol>
                <a:gridCol w="406912">
                  <a:extLst>
                    <a:ext uri="{9D8B030D-6E8A-4147-A177-3AD203B41FA5}">
                      <a16:colId xmlns:a16="http://schemas.microsoft.com/office/drawing/2014/main" val="3510459008"/>
                    </a:ext>
                  </a:extLst>
                </a:gridCol>
                <a:gridCol w="398254">
                  <a:extLst>
                    <a:ext uri="{9D8B030D-6E8A-4147-A177-3AD203B41FA5}">
                      <a16:colId xmlns:a16="http://schemas.microsoft.com/office/drawing/2014/main" val="4288030164"/>
                    </a:ext>
                  </a:extLst>
                </a:gridCol>
              </a:tblGrid>
              <a:tr h="165688">
                <a:tc>
                  <a:txBody>
                    <a:bodyPr/>
                    <a:lstStyle/>
                    <a:p>
                      <a:pPr algn="ctr" fontAlgn="t"/>
                      <a:r>
                        <a:rPr lang="en-US" sz="700" b="1" i="0" u="none" strike="noStrike" dirty="0">
                          <a:effectLst/>
                          <a:latin typeface="Arial" panose="020B0604020202020204" pitchFamily="34" charset="0"/>
                        </a:rPr>
                        <a:t>WG </a:t>
                      </a:r>
                      <a:r>
                        <a:rPr lang="en-US" sz="700" b="1" i="0" u="none" strike="noStrike" dirty="0" err="1">
                          <a:effectLst/>
                          <a:latin typeface="Arial" panose="020B0604020202020204" pitchFamily="34" charset="0"/>
                        </a:rPr>
                        <a:t>Tdoc</a:t>
                      </a:r>
                      <a:endParaRPr lang="en-US" sz="700" b="1"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Agenda Item</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Comments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Doc Tags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Doc Handl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Conclusion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Contact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Content type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Release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Spec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Version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extLst>
                  <a:ext uri="{0D108BD9-81ED-4DB2-BD59-A6C34878D82A}">
                    <a16:rowId xmlns:a16="http://schemas.microsoft.com/office/drawing/2014/main" val="1803108553"/>
                  </a:ext>
                </a:extLst>
              </a:tr>
              <a:tr h="414220">
                <a:tc>
                  <a:txBody>
                    <a:bodyPr/>
                    <a:lstStyle/>
                    <a:p>
                      <a:pPr algn="l" fontAlgn="b"/>
                      <a:r>
                        <a:rPr lang="en-US" sz="700" b="0" i="0" u="sng" strike="noStrike">
                          <a:solidFill>
                            <a:srgbClr val="008080"/>
                          </a:solidFill>
                          <a:effectLst/>
                          <a:latin typeface="Arial" panose="020B0604020202020204" pitchFamily="34" charset="0"/>
                          <a:hlinkClick r:id="rId3"/>
                        </a:rPr>
                        <a:t>R5-224078</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5.4.17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Discussion on message type for Power limit test functions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dirty="0">
                          <a:effectLst/>
                          <a:latin typeface="Arial" panose="020B0604020202020204" pitchFamily="34" charset="0"/>
                        </a:rPr>
                        <a:t>RF AP#90e.23 (mid-week), Associated CRs R5-224079, R5-224082 to R5-224089</a:t>
                      </a:r>
                      <a:br>
                        <a:rPr lang="en-US" sz="700" b="0" i="0" u="none" strike="noStrike" dirty="0">
                          <a:effectLst/>
                          <a:latin typeface="Arial" panose="020B0604020202020204" pitchFamily="34" charset="0"/>
                        </a:rPr>
                      </a:br>
                      <a:br>
                        <a:rPr lang="en-US" sz="700" b="0" i="0" u="none" strike="noStrike" dirty="0">
                          <a:effectLst/>
                          <a:latin typeface="Arial" panose="020B0604020202020204" pitchFamily="34" charset="0"/>
                        </a:rPr>
                      </a:br>
                      <a:r>
                        <a:rPr lang="en-US" sz="700" b="1" i="0" u="none" strike="noStrike" dirty="0">
                          <a:effectLst/>
                          <a:latin typeface="Arial" panose="020B0604020202020204" pitchFamily="34" charset="0"/>
                        </a:rPr>
                        <a:t>RF session#1</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mid-week topic</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Convenor: To be discussed in Aug18 GTM</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Revised to make P1 point to Option 2. Revision can be endorsed.</a:t>
                      </a:r>
                    </a:p>
                    <a:p>
                      <a:pPr marL="0" marR="0" lvl="0" indent="0" algn="l" defTabSz="1219170" rtl="0" eaLnBrk="1" fontAlgn="t" latinLnBrk="0" hangingPunct="1">
                        <a:lnSpc>
                          <a:spcPct val="100000"/>
                        </a:lnSpc>
                        <a:spcBef>
                          <a:spcPts val="0"/>
                        </a:spcBef>
                        <a:spcAft>
                          <a:spcPts val="0"/>
                        </a:spcAft>
                        <a:buClrTx/>
                        <a:buSzTx/>
                        <a:buFontTx/>
                        <a:buNone/>
                        <a:tabLst/>
                        <a:defRPr/>
                      </a:pPr>
                      <a:r>
                        <a:rPr lang="en-US" sz="800" i="1">
                          <a:solidFill>
                            <a:srgbClr val="00B050"/>
                          </a:solidFill>
                          <a:cs typeface="ヒラギノ角ゴ Pro W3"/>
                        </a:rPr>
                        <a:t>Action Point to be defined to check and confirm whether the values 10010010 and 10010011 still need to be reserved for the two-stage MIMO OTA test method</a:t>
                      </a:r>
                      <a:endParaRPr lang="en-US" sz="700" b="0" i="0" u="none" strike="noStrike" dirty="0">
                        <a:solidFill>
                          <a:srgbClr val="FF000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RF#1-9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sng" strike="noStrike">
                          <a:solidFill>
                            <a:srgbClr val="008080"/>
                          </a:solidFill>
                          <a:effectLst/>
                          <a:latin typeface="Arial" panose="020B0604020202020204" pitchFamily="34" charset="0"/>
                          <a:hlinkClick r:id="rId4"/>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discussion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dirty="0">
                          <a:effectLst/>
                          <a:latin typeface="Arial" panose="020B060402020202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dirty="0">
                          <a:effectLst/>
                          <a:latin typeface="Arial" panose="020B060402020202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7785832"/>
                  </a:ext>
                </a:extLst>
              </a:tr>
              <a:tr h="414220">
                <a:tc>
                  <a:txBody>
                    <a:bodyPr/>
                    <a:lstStyle/>
                    <a:p>
                      <a:pPr algn="l" fontAlgn="b"/>
                      <a:r>
                        <a:rPr lang="en-US" sz="700" b="0" i="0" u="sng" strike="noStrike">
                          <a:solidFill>
                            <a:srgbClr val="008080"/>
                          </a:solidFill>
                          <a:effectLst/>
                          <a:latin typeface="Arial" panose="020B0604020202020204" pitchFamily="34" charset="0"/>
                          <a:hlinkClick r:id="rId5"/>
                        </a:rPr>
                        <a:t>R5-224082r1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5.5.1.2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 Correction of SET UL MESSAGES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R5-224082.</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depends on R5-224078 (mid-week)</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r1 to align the updated title and resolved 3GU Issues</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Author confirmed no overlap/conflicts</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withdraw</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6"/>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36.509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16.2.0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1341887673"/>
                  </a:ext>
                </a:extLst>
              </a:tr>
              <a:tr h="414220">
                <a:tc>
                  <a:txBody>
                    <a:bodyPr/>
                    <a:lstStyle/>
                    <a:p>
                      <a:pPr algn="l" fontAlgn="b"/>
                      <a:r>
                        <a:rPr lang="en-US" sz="700" b="0" i="0" u="sng" strike="noStrike">
                          <a:solidFill>
                            <a:srgbClr val="008080"/>
                          </a:solidFill>
                          <a:effectLst/>
                          <a:latin typeface="Arial" panose="020B0604020202020204" pitchFamily="34" charset="0"/>
                          <a:hlinkClick r:id="rId7"/>
                        </a:rPr>
                        <a:t>R5-224083r1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5.5.1.2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 Rel-17 Correction of SET UL MESSAGES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R5-224083.</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depends on R5-224078 (mid-week)</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r1 to align the updated title and resolved 3GU Issues</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Author confirmed no overlap/conflicts</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withdraw</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8"/>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36.509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17.0.0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333897836"/>
                  </a:ext>
                </a:extLst>
              </a:tr>
              <a:tr h="414220">
                <a:tc>
                  <a:txBody>
                    <a:bodyPr/>
                    <a:lstStyle/>
                    <a:p>
                      <a:pPr algn="l" fontAlgn="b"/>
                      <a:r>
                        <a:rPr lang="en-US" sz="700" b="0" i="0" u="sng" strike="noStrike">
                          <a:solidFill>
                            <a:srgbClr val="008080"/>
                          </a:solidFill>
                          <a:effectLst/>
                          <a:latin typeface="Arial" panose="020B0604020202020204" pitchFamily="34" charset="0"/>
                          <a:hlinkClick r:id="rId9"/>
                        </a:rPr>
                        <a:t>R5-224086r1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5.5.1.2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 Extension of test control command message type values reserved for E-UTRA and NB-IoT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R5-224086.</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depends on R5-224078 (mid-week)</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r1 to align the updated title and resolved 3GU Issues</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Author confirmed no overlap/conflicts</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P. AGREED.</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10"/>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36.509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16.2.0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3037939102"/>
                  </a:ext>
                </a:extLst>
              </a:tr>
              <a:tr h="414220">
                <a:tc>
                  <a:txBody>
                    <a:bodyPr/>
                    <a:lstStyle/>
                    <a:p>
                      <a:pPr algn="l" fontAlgn="b"/>
                      <a:r>
                        <a:rPr lang="en-US" sz="700" b="0" i="0" u="sng" strike="noStrike">
                          <a:solidFill>
                            <a:srgbClr val="008080"/>
                          </a:solidFill>
                          <a:effectLst/>
                          <a:latin typeface="Arial" panose="020B0604020202020204" pitchFamily="34" charset="0"/>
                          <a:hlinkClick r:id="rId11"/>
                        </a:rPr>
                        <a:t>R5-224087r1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5.5.1.2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 Extension of test control command message type values reserved for E-UTRA and NB-IoT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R5-224087.</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depends on R5-224078 (mid-week)</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Title to remove redundant information</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r1 to align the updated title and resolved 3GU Issues</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Author confirmed no overlap/conflicts</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P. AGREED.</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12"/>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36.509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17.0.0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3957476845"/>
                  </a:ext>
                </a:extLst>
              </a:tr>
            </a:tbl>
          </a:graphicData>
        </a:graphic>
      </p:graphicFrame>
    </p:spTree>
    <p:extLst>
      <p:ext uri="{BB962C8B-B14F-4D97-AF65-F5344CB8AC3E}">
        <p14:creationId xmlns:p14="http://schemas.microsoft.com/office/powerpoint/2010/main" val="70189690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3" y="945281"/>
            <a:ext cx="10726835" cy="5579344"/>
          </a:xfrm>
        </p:spPr>
        <p:txBody>
          <a:bodyPr/>
          <a:lstStyle/>
          <a:p>
            <a:r>
              <a:rPr lang="en-US" sz="1800" i="1" dirty="0">
                <a:solidFill>
                  <a:srgbClr val="0070C0"/>
                </a:solidFill>
                <a:cs typeface="ヒラギノ角ゴ Pro W3"/>
              </a:rPr>
              <a:t>Recommendations for other associated </a:t>
            </a:r>
            <a:r>
              <a:rPr lang="en-US" sz="1800" i="1" dirty="0" err="1">
                <a:solidFill>
                  <a:srgbClr val="0070C0"/>
                </a:solidFill>
                <a:cs typeface="ヒラギノ角ゴ Pro W3"/>
              </a:rPr>
              <a:t>Tdocs</a:t>
            </a:r>
            <a:r>
              <a:rPr lang="en-US" sz="1800" i="1" dirty="0">
                <a:solidFill>
                  <a:srgbClr val="0070C0"/>
                </a:solidFill>
                <a:cs typeface="ヒラギノ角ゴ Pro W3"/>
              </a:rPr>
              <a:t> non mid-week duplicated papers:</a:t>
            </a:r>
          </a:p>
        </p:txBody>
      </p:sp>
      <p:sp>
        <p:nvSpPr>
          <p:cNvPr id="2" name="Titel 1"/>
          <p:cNvSpPr>
            <a:spLocks noGrp="1"/>
          </p:cNvSpPr>
          <p:nvPr>
            <p:ph type="title"/>
          </p:nvPr>
        </p:nvSpPr>
        <p:spPr>
          <a:xfrm>
            <a:off x="435448" y="333375"/>
            <a:ext cx="10972800" cy="415719"/>
          </a:xfrm>
        </p:spPr>
        <p:txBody>
          <a:bodyPr/>
          <a:lstStyle/>
          <a:p>
            <a:r>
              <a:rPr lang="en-US" sz="2800" dirty="0">
                <a:solidFill>
                  <a:srgbClr val="0070C0"/>
                </a:solidFill>
                <a:cs typeface="ヒラギノ角ゴ Pro W3"/>
              </a:rPr>
              <a:t>Summary </a:t>
            </a:r>
            <a:r>
              <a:rPr lang="en-US" sz="2800">
                <a:solidFill>
                  <a:srgbClr val="0070C0"/>
                </a:solidFill>
                <a:cs typeface="ヒラギノ角ゴ Pro W3"/>
              </a:rPr>
              <a:t>(IV)</a:t>
            </a:r>
            <a:endParaRPr lang="en-US" sz="2800" dirty="0">
              <a:cs typeface="ヒラギノ角ゴ Pro W3"/>
            </a:endParaRPr>
          </a:p>
        </p:txBody>
      </p:sp>
      <p:graphicFrame>
        <p:nvGraphicFramePr>
          <p:cNvPr id="5" name="Table 4">
            <a:extLst>
              <a:ext uri="{FF2B5EF4-FFF2-40B4-BE49-F238E27FC236}">
                <a16:creationId xmlns:a16="http://schemas.microsoft.com/office/drawing/2014/main" id="{E0F451A6-7B1B-4E2F-BFCA-2E953F648E90}"/>
              </a:ext>
            </a:extLst>
          </p:cNvPr>
          <p:cNvGraphicFramePr>
            <a:graphicFrameLocks noGrp="1"/>
          </p:cNvGraphicFramePr>
          <p:nvPr>
            <p:extLst>
              <p:ext uri="{D42A27DB-BD31-4B8C-83A1-F6EECF244321}">
                <p14:modId xmlns:p14="http://schemas.microsoft.com/office/powerpoint/2010/main" val="2861572300"/>
              </p:ext>
            </p:extLst>
          </p:nvPr>
        </p:nvGraphicFramePr>
        <p:xfrm>
          <a:off x="435448" y="1280132"/>
          <a:ext cx="11479371" cy="5334000"/>
        </p:xfrm>
        <a:graphic>
          <a:graphicData uri="http://schemas.openxmlformats.org/drawingml/2006/table">
            <a:tbl>
              <a:tblPr/>
              <a:tblGrid>
                <a:gridCol w="545115">
                  <a:extLst>
                    <a:ext uri="{9D8B030D-6E8A-4147-A177-3AD203B41FA5}">
                      <a16:colId xmlns:a16="http://schemas.microsoft.com/office/drawing/2014/main" val="3979716970"/>
                    </a:ext>
                  </a:extLst>
                </a:gridCol>
                <a:gridCol w="442906">
                  <a:extLst>
                    <a:ext uri="{9D8B030D-6E8A-4147-A177-3AD203B41FA5}">
                      <a16:colId xmlns:a16="http://schemas.microsoft.com/office/drawing/2014/main" val="3897272536"/>
                    </a:ext>
                  </a:extLst>
                </a:gridCol>
                <a:gridCol w="1410893">
                  <a:extLst>
                    <a:ext uri="{9D8B030D-6E8A-4147-A177-3AD203B41FA5}">
                      <a16:colId xmlns:a16="http://schemas.microsoft.com/office/drawing/2014/main" val="3471227203"/>
                    </a:ext>
                  </a:extLst>
                </a:gridCol>
                <a:gridCol w="3748682">
                  <a:extLst>
                    <a:ext uri="{9D8B030D-6E8A-4147-A177-3AD203B41FA5}">
                      <a16:colId xmlns:a16="http://schemas.microsoft.com/office/drawing/2014/main" val="2937291117"/>
                    </a:ext>
                  </a:extLst>
                </a:gridCol>
                <a:gridCol w="973908">
                  <a:extLst>
                    <a:ext uri="{9D8B030D-6E8A-4147-A177-3AD203B41FA5}">
                      <a16:colId xmlns:a16="http://schemas.microsoft.com/office/drawing/2014/main" val="1080449566"/>
                    </a:ext>
                  </a:extLst>
                </a:gridCol>
                <a:gridCol w="632623">
                  <a:extLst>
                    <a:ext uri="{9D8B030D-6E8A-4147-A177-3AD203B41FA5}">
                      <a16:colId xmlns:a16="http://schemas.microsoft.com/office/drawing/2014/main" val="3311291013"/>
                    </a:ext>
                  </a:extLst>
                </a:gridCol>
                <a:gridCol w="522690">
                  <a:extLst>
                    <a:ext uri="{9D8B030D-6E8A-4147-A177-3AD203B41FA5}">
                      <a16:colId xmlns:a16="http://schemas.microsoft.com/office/drawing/2014/main" val="918669435"/>
                    </a:ext>
                  </a:extLst>
                </a:gridCol>
                <a:gridCol w="800639">
                  <a:extLst>
                    <a:ext uri="{9D8B030D-6E8A-4147-A177-3AD203B41FA5}">
                      <a16:colId xmlns:a16="http://schemas.microsoft.com/office/drawing/2014/main" val="3782775154"/>
                    </a:ext>
                  </a:extLst>
                </a:gridCol>
                <a:gridCol w="689912">
                  <a:extLst>
                    <a:ext uri="{9D8B030D-6E8A-4147-A177-3AD203B41FA5}">
                      <a16:colId xmlns:a16="http://schemas.microsoft.com/office/drawing/2014/main" val="3734641199"/>
                    </a:ext>
                  </a:extLst>
                </a:gridCol>
                <a:gridCol w="536598">
                  <a:extLst>
                    <a:ext uri="{9D8B030D-6E8A-4147-A177-3AD203B41FA5}">
                      <a16:colId xmlns:a16="http://schemas.microsoft.com/office/drawing/2014/main" val="1217844715"/>
                    </a:ext>
                  </a:extLst>
                </a:gridCol>
                <a:gridCol w="383285">
                  <a:extLst>
                    <a:ext uri="{9D8B030D-6E8A-4147-A177-3AD203B41FA5}">
                      <a16:colId xmlns:a16="http://schemas.microsoft.com/office/drawing/2014/main" val="928742835"/>
                    </a:ext>
                  </a:extLst>
                </a:gridCol>
                <a:gridCol w="400319">
                  <a:extLst>
                    <a:ext uri="{9D8B030D-6E8A-4147-A177-3AD203B41FA5}">
                      <a16:colId xmlns:a16="http://schemas.microsoft.com/office/drawing/2014/main" val="2692783395"/>
                    </a:ext>
                  </a:extLst>
                </a:gridCol>
                <a:gridCol w="391801">
                  <a:extLst>
                    <a:ext uri="{9D8B030D-6E8A-4147-A177-3AD203B41FA5}">
                      <a16:colId xmlns:a16="http://schemas.microsoft.com/office/drawing/2014/main" val="1528262363"/>
                    </a:ext>
                  </a:extLst>
                </a:gridCol>
              </a:tblGrid>
              <a:tr h="165688">
                <a:tc>
                  <a:txBody>
                    <a:bodyPr/>
                    <a:lstStyle/>
                    <a:p>
                      <a:pPr algn="ctr" fontAlgn="t"/>
                      <a:r>
                        <a:rPr lang="en-US" sz="700" b="1" i="0" u="none" strike="noStrike">
                          <a:effectLst/>
                          <a:latin typeface="Arial" panose="020B0604020202020204" pitchFamily="34" charset="0"/>
                        </a:rPr>
                        <a:t>WG Tdoc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Agenda Item</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Comments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Doc Tags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Doc Handl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Conclusion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700" b="1" i="0" u="none" strike="noStrike">
                          <a:effectLst/>
                          <a:latin typeface="Arial" panose="020B0604020202020204" pitchFamily="34" charset="0"/>
                        </a:rPr>
                        <a:t>Contact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Content type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Release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Spec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700" b="1" i="0" u="none" strike="noStrike">
                          <a:effectLst/>
                          <a:latin typeface="Arial" panose="020B0604020202020204" pitchFamily="34" charset="0"/>
                        </a:rPr>
                        <a:t>Version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extLst>
                  <a:ext uri="{0D108BD9-81ED-4DB2-BD59-A6C34878D82A}">
                    <a16:rowId xmlns:a16="http://schemas.microsoft.com/office/drawing/2014/main" val="3485706412"/>
                  </a:ext>
                </a:extLst>
              </a:tr>
              <a:tr h="248532">
                <a:tc>
                  <a:txBody>
                    <a:bodyPr/>
                    <a:lstStyle/>
                    <a:p>
                      <a:pPr algn="l" fontAlgn="b"/>
                      <a:r>
                        <a:rPr lang="en-US" sz="700" b="0" i="0" u="sng" strike="noStrike">
                          <a:solidFill>
                            <a:srgbClr val="008080"/>
                          </a:solidFill>
                          <a:effectLst/>
                          <a:latin typeface="Arial" panose="020B0604020202020204" pitchFamily="34" charset="0"/>
                          <a:hlinkClick r:id="rId3"/>
                        </a:rPr>
                        <a:t>R5-225193</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5.4.2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Introduction of new UE ICS for UPLF test mode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RF AP#90e.23 (RF only)</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WIC to "TEI15_Test, 5GS_NR_LTE-UEConTest"??</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Revision need to update WIC in coversheet</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p>
                    <a:p>
                      <a:pPr algn="l" fontAlgn="t"/>
                      <a:r>
                        <a:rPr lang="en-US" sz="700" b="0" i="0" u="none" strike="noStrike" dirty="0">
                          <a:solidFill>
                            <a:srgbClr val="FF0000"/>
                          </a:solidFill>
                          <a:effectLst/>
                          <a:latin typeface="Arial" panose="020B0604020202020204" pitchFamily="34" charset="0"/>
                        </a:rPr>
                        <a:t>Not handled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3GU Issues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Ericsson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4"/>
                        </a:rPr>
                        <a:t>Mikael Ziren</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38.508-2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17.5.0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2493965242"/>
                  </a:ext>
                </a:extLst>
              </a:tr>
              <a:tr h="414220">
                <a:tc>
                  <a:txBody>
                    <a:bodyPr/>
                    <a:lstStyle/>
                    <a:p>
                      <a:pPr algn="l" fontAlgn="b"/>
                      <a:r>
                        <a:rPr lang="en-US" sz="700" b="0" i="0" u="sng" strike="noStrike">
                          <a:solidFill>
                            <a:srgbClr val="008080"/>
                          </a:solidFill>
                          <a:effectLst/>
                          <a:latin typeface="Arial" panose="020B0604020202020204" pitchFamily="34" charset="0"/>
                          <a:hlinkClick r:id="rId5"/>
                        </a:rPr>
                        <a:t>R5-224079</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5.4.3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Rel-16 Pcell power limit test function proposal including unequal bandwidth case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dirty="0">
                          <a:effectLst/>
                          <a:latin typeface="Arial" panose="020B0604020202020204" pitchFamily="34" charset="0"/>
                        </a:rPr>
                        <a:t>RF AP#90e.23 (RF only)</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KS: These conflicts will be solved during the meeting. The recommendation for the discussion is to:</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 Treat on one hand R5-224078 and choose one option between Option 1 and 2. </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 On the other hand discuss R5-224079.</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Then merge agreements into a single set of non-overlapping CRs and withdraw others.</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p>
                    <a:p>
                      <a:pPr marL="0" marR="0" lvl="0" indent="0" algn="l" defTabSz="1219170" rtl="0" eaLnBrk="1" fontAlgn="t" latinLnBrk="0" hangingPunct="1">
                        <a:lnSpc>
                          <a:spcPct val="100000"/>
                        </a:lnSpc>
                        <a:spcBef>
                          <a:spcPts val="0"/>
                        </a:spcBef>
                        <a:spcAft>
                          <a:spcPts val="0"/>
                        </a:spcAft>
                        <a:buClrTx/>
                        <a:buSzTx/>
                        <a:buFontTx/>
                        <a:buNone/>
                        <a:tabLst/>
                        <a:defRPr/>
                      </a:pPr>
                      <a:r>
                        <a:rPr lang="en-US" sz="700" b="0" i="0" u="none" strike="noStrike" kern="1200" dirty="0">
                          <a:solidFill>
                            <a:srgbClr val="FF0000"/>
                          </a:solidFill>
                          <a:effectLst/>
                          <a:latin typeface="Arial" panose="020B0604020202020204" pitchFamily="34" charset="0"/>
                          <a:ea typeface="+mn-ea"/>
                          <a:cs typeface="+mn-cs"/>
                        </a:rPr>
                        <a:t>To be merged with R5-224088r1 and withdraw.</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sng" strike="noStrike">
                          <a:solidFill>
                            <a:srgbClr val="008080"/>
                          </a:solidFill>
                          <a:effectLst/>
                          <a:latin typeface="Arial" panose="020B0604020202020204" pitchFamily="34" charset="0"/>
                          <a:hlinkClick r:id="rId6"/>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Rel-16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38.509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16.4.0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8055181"/>
                  </a:ext>
                </a:extLst>
              </a:tr>
              <a:tr h="248532">
                <a:tc>
                  <a:txBody>
                    <a:bodyPr/>
                    <a:lstStyle/>
                    <a:p>
                      <a:pPr algn="l" fontAlgn="b"/>
                      <a:r>
                        <a:rPr lang="en-US" sz="700" b="0" i="0" u="sng" strike="noStrike">
                          <a:solidFill>
                            <a:srgbClr val="008080"/>
                          </a:solidFill>
                          <a:effectLst/>
                          <a:latin typeface="Arial" panose="020B0604020202020204" pitchFamily="34" charset="0"/>
                          <a:hlinkClick r:id="rId7"/>
                        </a:rPr>
                        <a:t>R5-224090</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5.4.3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Rel-17 Pcell power limit test function proposal including unequal bandwidth case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dirty="0">
                          <a:effectLst/>
                          <a:latin typeface="Arial" panose="020B0604020202020204" pitchFamily="34" charset="0"/>
                        </a:rPr>
                        <a:t>This CR depends on R5-224079.</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RF AP#90e.23 (RF only)</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KS: overlap recommendation same as R5-224079</a:t>
                      </a: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p>
                    <a:p>
                      <a:pPr marL="0" marR="0" lvl="0" indent="0" algn="l" defTabSz="1219170" rtl="0" eaLnBrk="1" fontAlgn="t" latinLnBrk="0" hangingPunct="1">
                        <a:lnSpc>
                          <a:spcPct val="100000"/>
                        </a:lnSpc>
                        <a:spcBef>
                          <a:spcPts val="0"/>
                        </a:spcBef>
                        <a:spcAft>
                          <a:spcPts val="0"/>
                        </a:spcAft>
                        <a:buClrTx/>
                        <a:buSzTx/>
                        <a:buFontTx/>
                        <a:buNone/>
                        <a:tabLst/>
                        <a:defRPr/>
                      </a:pPr>
                      <a:r>
                        <a:rPr lang="en-US" sz="700" b="0" i="0" u="none" strike="noStrike" kern="1200" dirty="0">
                          <a:solidFill>
                            <a:srgbClr val="FF0000"/>
                          </a:solidFill>
                          <a:effectLst/>
                          <a:latin typeface="Arial" panose="020B0604020202020204" pitchFamily="34" charset="0"/>
                          <a:ea typeface="+mn-ea"/>
                          <a:cs typeface="+mn-cs"/>
                        </a:rPr>
                        <a:t>To be merged with R5-224089r1 and withdraw.</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7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sng" strike="noStrike">
                          <a:solidFill>
                            <a:srgbClr val="008080"/>
                          </a:solidFill>
                          <a:effectLst/>
                          <a:latin typeface="Arial" panose="020B0604020202020204" pitchFamily="34" charset="0"/>
                          <a:hlinkClick r:id="rId8"/>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38.509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17.0.0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5261449"/>
                  </a:ext>
                </a:extLst>
              </a:tr>
              <a:tr h="248532">
                <a:tc>
                  <a:txBody>
                    <a:bodyPr/>
                    <a:lstStyle/>
                    <a:p>
                      <a:pPr algn="l" fontAlgn="b"/>
                      <a:r>
                        <a:rPr lang="en-US" sz="700" b="0" i="0" u="sng" strike="noStrike">
                          <a:solidFill>
                            <a:srgbClr val="008080"/>
                          </a:solidFill>
                          <a:effectLst/>
                          <a:latin typeface="Arial" panose="020B0604020202020204" pitchFamily="34" charset="0"/>
                          <a:hlinkClick r:id="rId9"/>
                        </a:rPr>
                        <a:t>R5-225192</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5.4.5.1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Update to FR2 CA MPR test case 6.2A.2.1 to prevent SCell drop by using UE PHR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RF AP#90e.23 (RF only)</a:t>
                      </a:r>
                      <a:br>
                        <a:rPr lang="en-US" sz="700" b="0" i="0" u="none" strike="noStrike" dirty="0">
                          <a:effectLst/>
                          <a:latin typeface="Arial" panose="020B0604020202020204" pitchFamily="34" charset="0"/>
                        </a:rPr>
                      </a:br>
                      <a:r>
                        <a:rPr lang="en-US" sz="700" b="0" i="0" u="none" strike="noStrike" dirty="0" err="1">
                          <a:effectLst/>
                          <a:latin typeface="Arial" panose="020B0604020202020204" pitchFamily="34" charset="0"/>
                        </a:rPr>
                        <a:t>TDoclist</a:t>
                      </a:r>
                      <a:r>
                        <a:rPr lang="en-US" sz="700" b="0" i="0" u="none" strike="noStrike" dirty="0">
                          <a:effectLst/>
                          <a:latin typeface="Arial" panose="020B0604020202020204" pitchFamily="34" charset="0"/>
                        </a:rPr>
                        <a:t> updated WIC to "TEI15_Test, 5GS_NR_LTE-UEConTest"</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Revision need to update WIC in coversheet</a:t>
                      </a: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0" i="0" u="none" strike="noStrike" kern="1200" dirty="0">
                          <a:solidFill>
                            <a:srgbClr val="FF0000"/>
                          </a:solidFill>
                          <a:effectLst/>
                          <a:latin typeface="Arial" panose="020B0604020202020204" pitchFamily="34" charset="0"/>
                          <a:ea typeface="+mn-ea"/>
                          <a:cs typeface="+mn-cs"/>
                        </a:rPr>
                        <a:t>Revision 1 raised before RAN5#96e FR2_PCC_SCC_Prio, fixing </a:t>
                      </a:r>
                      <a:r>
                        <a:rPr lang="en-US" sz="700" b="0" i="0" u="none" strike="noStrike" kern="1200" dirty="0">
                          <a:solidFill>
                            <a:srgbClr val="FF0000"/>
                          </a:solidFill>
                          <a:effectLst/>
                          <a:latin typeface="Arial" panose="020B0604020202020204" pitchFamily="34" charset="0"/>
                          <a:ea typeface="+mn-ea"/>
                          <a:cs typeface="+mn-cs"/>
                        </a:rPr>
                        <a:t>Cover page issue fand aligning test procedure updates with discussion paper R5-225122r1</a:t>
                      </a:r>
                      <a:endParaRPr lang="en-GB" sz="700" b="0" i="0" u="none" strike="noStrike" kern="1200" dirty="0">
                        <a:solidFill>
                          <a:srgbClr val="FF0000"/>
                        </a:solidFill>
                        <a:effectLst/>
                        <a:latin typeface="Arial" panose="020B0604020202020204" pitchFamily="34" charset="0"/>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en-GB" sz="700" b="0" i="0" u="none" strike="noStrike" kern="1200" dirty="0">
                        <a:solidFill>
                          <a:srgbClr val="FF0000"/>
                        </a:solidFill>
                        <a:effectLst/>
                        <a:latin typeface="Arial" panose="020B0604020202020204" pitchFamily="34" charset="0"/>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0" i="0" u="none" strike="noStrike" kern="1200" dirty="0">
                          <a:solidFill>
                            <a:srgbClr val="FF0000"/>
                          </a:solidFill>
                          <a:effectLst/>
                          <a:latin typeface="Arial" panose="020B0604020202020204" pitchFamily="34" charset="0"/>
                          <a:ea typeface="+mn-ea"/>
                          <a:cs typeface="+mn-cs"/>
                        </a:rPr>
                        <a:t>R5-225192r1 to be revised to r2 to limit applicability of PHR method to Rel-15 note and to add </a:t>
                      </a:r>
                      <a:r>
                        <a:rPr lang="en-US" sz="700" b="0" i="0" u="none" strike="noStrike" kern="1200" dirty="0">
                          <a:solidFill>
                            <a:srgbClr val="FF0000"/>
                          </a:solidFill>
                          <a:effectLst/>
                          <a:latin typeface="Arial" panose="020B0604020202020204" pitchFamily="34" charset="0"/>
                          <a:ea typeface="+mn-ea"/>
                          <a:cs typeface="+mn-cs"/>
                        </a:rPr>
                        <a:t>Editor’s note to set an evaluation period (2 meeting cycles) to evaluate stability/repeatability.</a:t>
                      </a:r>
                      <a:endParaRPr lang="en-GB" sz="700" b="1" i="0" u="none" strike="noStrike" kern="1200" dirty="0">
                        <a:solidFill>
                          <a:srgbClr val="FF0000"/>
                        </a:solidFill>
                        <a:effectLst/>
                        <a:latin typeface="Arial" panose="020B0604020202020204" pitchFamily="34" charset="0"/>
                        <a:ea typeface="+mn-ea"/>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3GU Issues, 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Ericsson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10"/>
                        </a:rPr>
                        <a:t>Mikael Ziren</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Rel-16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38.521-2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16.12.0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3749754619"/>
                  </a:ext>
                </a:extLst>
              </a:tr>
              <a:tr h="165688">
                <a:tc>
                  <a:txBody>
                    <a:bodyPr/>
                    <a:lstStyle/>
                    <a:p>
                      <a:pPr algn="l" fontAlgn="b"/>
                      <a:r>
                        <a:rPr lang="en-US" sz="700" b="0" i="0" u="sng" strike="noStrike">
                          <a:solidFill>
                            <a:srgbClr val="008080"/>
                          </a:solidFill>
                          <a:effectLst/>
                          <a:latin typeface="Arial" panose="020B0604020202020204" pitchFamily="34" charset="0"/>
                          <a:hlinkClick r:id="rId11"/>
                        </a:rPr>
                        <a:t>R5-225227</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5.4.5.1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Extension of test function approach to limit Pcell Power in some FR2 UL CA tests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dirty="0">
                          <a:effectLst/>
                          <a:latin typeface="Arial" panose="020B0604020202020204" pitchFamily="34" charset="0"/>
                        </a:rPr>
                        <a:t>RF AP#90e.23 (RF only)</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Author confirmed no overlap/conflicts</a:t>
                      </a: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p>
                    <a:p>
                      <a:pPr algn="l" fontAlgn="t"/>
                      <a:r>
                        <a:rPr lang="en-US" sz="700" b="0" i="0" u="none" strike="noStrike" dirty="0">
                          <a:solidFill>
                            <a:srgbClr val="FF0000"/>
                          </a:solidFill>
                          <a:effectLst/>
                          <a:latin typeface="Arial" panose="020B0604020202020204" pitchFamily="34" charset="0"/>
                        </a:rPr>
                        <a:t>Not handled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Keysight technologies UK Ltd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sng" strike="noStrike">
                          <a:solidFill>
                            <a:srgbClr val="008080"/>
                          </a:solidFill>
                          <a:effectLst/>
                          <a:latin typeface="Arial" panose="020B0604020202020204" pitchFamily="34" charset="0"/>
                          <a:hlinkClick r:id="rId12"/>
                        </a:rPr>
                        <a:t>Flores Fernandez Martos</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Rel-16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38.521-2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16.12.0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164318"/>
                  </a:ext>
                </a:extLst>
              </a:tr>
              <a:tr h="248532">
                <a:tc>
                  <a:txBody>
                    <a:bodyPr/>
                    <a:lstStyle/>
                    <a:p>
                      <a:pPr algn="l" fontAlgn="b"/>
                      <a:r>
                        <a:rPr lang="en-US" sz="700" b="0" i="0" u="sng" strike="noStrike">
                          <a:solidFill>
                            <a:srgbClr val="008080"/>
                          </a:solidFill>
                          <a:effectLst/>
                          <a:latin typeface="Arial" panose="020B0604020202020204" pitchFamily="34" charset="0"/>
                          <a:hlinkClick r:id="rId13"/>
                        </a:rPr>
                        <a:t>R5-225122r1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5.4.17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On the feasibility of the PHR method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dirty="0">
                          <a:effectLst/>
                          <a:latin typeface="Arial" panose="020B0604020202020204" pitchFamily="34" charset="0"/>
                        </a:rPr>
                        <a:t>Revised from: R5-225122.</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RF AP#90e.23 (RF only)</a:t>
                      </a:r>
                    </a:p>
                    <a:p>
                      <a:pPr algn="l" fontAlgn="t"/>
                      <a:endParaRPr lang="en-US" sz="7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Noted. Proposed changes in test procedure to be added to a R5-225192 revision.</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FR2 MU1, 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DEFERRED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ROHDE &amp; SCHWARZ</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sng" strike="noStrike">
                          <a:solidFill>
                            <a:srgbClr val="008080"/>
                          </a:solidFill>
                          <a:effectLst/>
                          <a:latin typeface="Arial" panose="020B0604020202020204" pitchFamily="34" charset="0"/>
                          <a:hlinkClick r:id="rId14"/>
                        </a:rPr>
                        <a:t>Edwin Menzel</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discussion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tc>
                  <a:txBody>
                    <a:bodyPr/>
                    <a:lstStyle/>
                    <a:p>
                      <a:pPr algn="l" fontAlgn="t"/>
                      <a:r>
                        <a:rPr lang="en-US" sz="700" b="0" i="0" u="none" strike="noStrike">
                          <a:effectLst/>
                          <a:latin typeface="Arial" panose="020B060402020202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2525330102"/>
                  </a:ext>
                </a:extLst>
              </a:tr>
              <a:tr h="414220">
                <a:tc>
                  <a:txBody>
                    <a:bodyPr/>
                    <a:lstStyle/>
                    <a:p>
                      <a:pPr algn="l" fontAlgn="b"/>
                      <a:r>
                        <a:rPr lang="en-US" sz="700" b="0" i="0" u="sng" strike="noStrike">
                          <a:solidFill>
                            <a:srgbClr val="008080"/>
                          </a:solidFill>
                          <a:effectLst/>
                          <a:latin typeface="Arial" panose="020B0604020202020204" pitchFamily="34" charset="0"/>
                          <a:hlinkClick r:id="rId15"/>
                        </a:rPr>
                        <a:t>R5-225191</a:t>
                      </a:r>
                      <a:endParaRPr lang="en-US" sz="7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5.4.17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New method for preventing SCell drop in RAN5 FR2 UL CA test cases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dirty="0">
                          <a:effectLst/>
                          <a:latin typeface="Arial" panose="020B0604020202020204" pitchFamily="34" charset="0"/>
                        </a:rPr>
                        <a:t>RF AP#90e.23 (RF only)</a:t>
                      </a:r>
                      <a:br>
                        <a:rPr lang="en-US" sz="700" b="0" i="0" u="none" strike="noStrike" dirty="0">
                          <a:effectLst/>
                          <a:latin typeface="Arial" panose="020B0604020202020204" pitchFamily="34" charset="0"/>
                        </a:rPr>
                      </a:br>
                      <a:br>
                        <a:rPr lang="en-US" sz="700" b="0" i="0" u="none" strike="noStrike" dirty="0">
                          <a:effectLst/>
                          <a:latin typeface="Arial" panose="020B0604020202020204" pitchFamily="34" charset="0"/>
                        </a:rPr>
                      </a:br>
                      <a:r>
                        <a:rPr lang="en-US" sz="700" b="1" i="0" u="none" strike="noStrike" dirty="0">
                          <a:effectLst/>
                          <a:latin typeface="Arial" panose="020B0604020202020204" pitchFamily="34" charset="0"/>
                        </a:rPr>
                        <a:t>RF session#1</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RF only topic</a:t>
                      </a:r>
                      <a:br>
                        <a:rPr lang="en-US" sz="700" b="0" i="0" u="none" strike="noStrike" dirty="0">
                          <a:effectLst/>
                          <a:latin typeface="Arial" panose="020B0604020202020204" pitchFamily="34" charset="0"/>
                        </a:rPr>
                      </a:br>
                      <a:r>
                        <a:rPr lang="en-US" sz="700" b="0" i="0" u="none" strike="noStrike" dirty="0">
                          <a:effectLst/>
                          <a:latin typeface="Arial" panose="020B0604020202020204" pitchFamily="34" charset="0"/>
                        </a:rPr>
                        <a:t>Convenor: To be discussed in Aug18 GTM</a:t>
                      </a: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0" i="0" u="none" strike="noStrike" kern="1200" dirty="0">
                          <a:solidFill>
                            <a:srgbClr val="FF0000"/>
                          </a:solidFill>
                          <a:effectLst/>
                          <a:latin typeface="Arial" panose="020B0604020202020204" pitchFamily="34" charset="0"/>
                          <a:ea typeface="+mn-ea"/>
                          <a:cs typeface="+mn-cs"/>
                        </a:rPr>
                        <a:t>Revision 1 raised before RAN5#96e FR2_PCC_SCC_Prio</a:t>
                      </a:r>
                    </a:p>
                    <a:p>
                      <a:pPr marL="0" marR="0" lvl="0" indent="0" algn="l" defTabSz="1219170" rtl="0" eaLnBrk="1" fontAlgn="t" latinLnBrk="0" hangingPunct="1">
                        <a:lnSpc>
                          <a:spcPct val="100000"/>
                        </a:lnSpc>
                        <a:spcBef>
                          <a:spcPts val="0"/>
                        </a:spcBef>
                        <a:spcAft>
                          <a:spcPts val="0"/>
                        </a:spcAft>
                        <a:buClrTx/>
                        <a:buSzTx/>
                        <a:buFontTx/>
                        <a:buNone/>
                        <a:tabLst/>
                        <a:defRPr/>
                      </a:pPr>
                      <a:endParaRPr lang="en-GB" sz="700" b="1" i="0" u="none" strike="noStrike" kern="1200" dirty="0">
                        <a:solidFill>
                          <a:srgbClr val="FF0000"/>
                        </a:solidFill>
                        <a:effectLst/>
                        <a:latin typeface="Arial" panose="020B0604020202020204" pitchFamily="34" charset="0"/>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700" b="1" i="0" u="none" strike="noStrike" kern="1200" dirty="0">
                          <a:solidFill>
                            <a:srgbClr val="FF0000"/>
                          </a:solidFill>
                          <a:effectLst/>
                          <a:latin typeface="Arial" panose="020B0604020202020204" pitchFamily="34" charset="0"/>
                          <a:ea typeface="+mn-ea"/>
                          <a:cs typeface="+mn-cs"/>
                        </a:rPr>
                        <a:t>RAN5#96e FR2_PCC_SCC_Prio</a:t>
                      </a:r>
                      <a:endParaRPr lang="en-US" sz="700" b="1" i="0" u="none" strike="noStrike" kern="1200" dirty="0">
                        <a:solidFill>
                          <a:srgbClr val="FF0000"/>
                        </a:solidFill>
                        <a:effectLst/>
                        <a:latin typeface="Arial" panose="020B0604020202020204" pitchFamily="34" charset="0"/>
                        <a:ea typeface="+mn-ea"/>
                        <a:cs typeface="+mn-cs"/>
                      </a:endParaRPr>
                    </a:p>
                    <a:p>
                      <a:pPr algn="l" fontAlgn="t"/>
                      <a:r>
                        <a:rPr lang="en-US" sz="700" b="0" i="0" u="none" strike="noStrike" dirty="0">
                          <a:solidFill>
                            <a:srgbClr val="FF0000"/>
                          </a:solidFill>
                          <a:effectLst/>
                          <a:latin typeface="Arial" panose="020B0604020202020204" pitchFamily="34" charset="0"/>
                        </a:rPr>
                        <a:t>Assign final </a:t>
                      </a:r>
                      <a:r>
                        <a:rPr lang="en-US" sz="700" b="0" i="0" u="none" strike="noStrike" dirty="0" err="1">
                          <a:solidFill>
                            <a:srgbClr val="FF0000"/>
                          </a:solidFill>
                          <a:effectLst/>
                          <a:latin typeface="Arial" panose="020B0604020202020204" pitchFamily="34" charset="0"/>
                        </a:rPr>
                        <a:t>Tdoc</a:t>
                      </a:r>
                      <a:r>
                        <a:rPr lang="en-US" sz="700" b="0" i="0" u="none" strike="noStrike" dirty="0">
                          <a:solidFill>
                            <a:srgbClr val="FF0000"/>
                          </a:solidFill>
                          <a:effectLst/>
                          <a:latin typeface="Arial" panose="020B0604020202020204" pitchFamily="34" charset="0"/>
                        </a:rPr>
                        <a:t> and Noted</a:t>
                      </a:r>
                      <a:endParaRPr lang="en-US" sz="7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RF#1-9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Ericsson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sng" strike="noStrike">
                          <a:solidFill>
                            <a:srgbClr val="008080"/>
                          </a:solidFill>
                          <a:effectLst/>
                          <a:latin typeface="Arial" panose="020B0604020202020204" pitchFamily="34" charset="0"/>
                          <a:hlinkClick r:id="rId16"/>
                        </a:rPr>
                        <a:t>Mikael Ziren</a:t>
                      </a:r>
                      <a:endParaRPr lang="en-US" sz="7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discussion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effectLst/>
                          <a:latin typeface="Arial" panose="020B060402020202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dirty="0">
                          <a:effectLst/>
                          <a:latin typeface="Arial" panose="020B060402020202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1307032"/>
                  </a:ext>
                </a:extLst>
              </a:tr>
            </a:tbl>
          </a:graphicData>
        </a:graphic>
      </p:graphicFrame>
    </p:spTree>
    <p:extLst>
      <p:ext uri="{BB962C8B-B14F-4D97-AF65-F5344CB8AC3E}">
        <p14:creationId xmlns:p14="http://schemas.microsoft.com/office/powerpoint/2010/main" val="41525649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3" y="945281"/>
            <a:ext cx="10726835" cy="5579344"/>
          </a:xfrm>
        </p:spPr>
        <p:txBody>
          <a:bodyPr/>
          <a:lstStyle/>
          <a:p>
            <a:r>
              <a:rPr lang="en-US" sz="1800" i="1" dirty="0">
                <a:solidFill>
                  <a:srgbClr val="C800BE"/>
                </a:solidFill>
                <a:cs typeface="ヒラギノ角ゴ Pro W3"/>
              </a:rPr>
              <a:t>Recommendations for other associated </a:t>
            </a:r>
            <a:r>
              <a:rPr lang="en-US" sz="1800" i="1" dirty="0" err="1">
                <a:solidFill>
                  <a:srgbClr val="C800BE"/>
                </a:solidFill>
                <a:cs typeface="ヒラギノ角ゴ Pro W3"/>
              </a:rPr>
              <a:t>Tdocs</a:t>
            </a:r>
            <a:r>
              <a:rPr lang="en-US" sz="1800" i="1" dirty="0">
                <a:solidFill>
                  <a:srgbClr val="C800BE"/>
                </a:solidFill>
                <a:cs typeface="ヒラギノ角ゴ Pro W3"/>
              </a:rPr>
              <a:t> non mid-week duplicated papers:</a:t>
            </a:r>
          </a:p>
        </p:txBody>
      </p:sp>
      <p:sp>
        <p:nvSpPr>
          <p:cNvPr id="2" name="Titel 1"/>
          <p:cNvSpPr>
            <a:spLocks noGrp="1"/>
          </p:cNvSpPr>
          <p:nvPr>
            <p:ph type="title"/>
          </p:nvPr>
        </p:nvSpPr>
        <p:spPr>
          <a:xfrm>
            <a:off x="435448" y="333375"/>
            <a:ext cx="10972800" cy="415719"/>
          </a:xfrm>
        </p:spPr>
        <p:txBody>
          <a:bodyPr/>
          <a:lstStyle/>
          <a:p>
            <a:r>
              <a:rPr lang="en-US" sz="2800" dirty="0">
                <a:solidFill>
                  <a:srgbClr val="C800BE"/>
                </a:solidFill>
                <a:cs typeface="ヒラギノ角ゴ Pro W3"/>
              </a:rPr>
              <a:t>Summary (V)</a:t>
            </a:r>
          </a:p>
        </p:txBody>
      </p:sp>
      <p:graphicFrame>
        <p:nvGraphicFramePr>
          <p:cNvPr id="4" name="Table 3">
            <a:extLst>
              <a:ext uri="{FF2B5EF4-FFF2-40B4-BE49-F238E27FC236}">
                <a16:creationId xmlns:a16="http://schemas.microsoft.com/office/drawing/2014/main" id="{4CE9A5B0-B2F0-415E-9E8D-4086C3054237}"/>
              </a:ext>
            </a:extLst>
          </p:cNvPr>
          <p:cNvGraphicFramePr>
            <a:graphicFrameLocks noGrp="1"/>
          </p:cNvGraphicFramePr>
          <p:nvPr>
            <p:extLst>
              <p:ext uri="{D42A27DB-BD31-4B8C-83A1-F6EECF244321}">
                <p14:modId xmlns:p14="http://schemas.microsoft.com/office/powerpoint/2010/main" val="2712647458"/>
              </p:ext>
            </p:extLst>
          </p:nvPr>
        </p:nvGraphicFramePr>
        <p:xfrm>
          <a:off x="665455" y="1522945"/>
          <a:ext cx="11183937" cy="3154680"/>
        </p:xfrm>
        <a:graphic>
          <a:graphicData uri="http://schemas.openxmlformats.org/drawingml/2006/table">
            <a:tbl>
              <a:tblPr/>
              <a:tblGrid>
                <a:gridCol w="519805">
                  <a:extLst>
                    <a:ext uri="{9D8B030D-6E8A-4147-A177-3AD203B41FA5}">
                      <a16:colId xmlns:a16="http://schemas.microsoft.com/office/drawing/2014/main" val="3933341848"/>
                    </a:ext>
                  </a:extLst>
                </a:gridCol>
                <a:gridCol w="422342">
                  <a:extLst>
                    <a:ext uri="{9D8B030D-6E8A-4147-A177-3AD203B41FA5}">
                      <a16:colId xmlns:a16="http://schemas.microsoft.com/office/drawing/2014/main" val="1015259197"/>
                    </a:ext>
                  </a:extLst>
                </a:gridCol>
                <a:gridCol w="2054856">
                  <a:extLst>
                    <a:ext uri="{9D8B030D-6E8A-4147-A177-3AD203B41FA5}">
                      <a16:colId xmlns:a16="http://schemas.microsoft.com/office/drawing/2014/main" val="2818633883"/>
                    </a:ext>
                  </a:extLst>
                </a:gridCol>
                <a:gridCol w="3711735">
                  <a:extLst>
                    <a:ext uri="{9D8B030D-6E8A-4147-A177-3AD203B41FA5}">
                      <a16:colId xmlns:a16="http://schemas.microsoft.com/office/drawing/2014/main" val="709860992"/>
                    </a:ext>
                  </a:extLst>
                </a:gridCol>
                <a:gridCol w="511683">
                  <a:extLst>
                    <a:ext uri="{9D8B030D-6E8A-4147-A177-3AD203B41FA5}">
                      <a16:colId xmlns:a16="http://schemas.microsoft.com/office/drawing/2014/main" val="3019756850"/>
                    </a:ext>
                  </a:extLst>
                </a:gridCol>
                <a:gridCol w="471074">
                  <a:extLst>
                    <a:ext uri="{9D8B030D-6E8A-4147-A177-3AD203B41FA5}">
                      <a16:colId xmlns:a16="http://schemas.microsoft.com/office/drawing/2014/main" val="3588838502"/>
                    </a:ext>
                  </a:extLst>
                </a:gridCol>
                <a:gridCol w="438586">
                  <a:extLst>
                    <a:ext uri="{9D8B030D-6E8A-4147-A177-3AD203B41FA5}">
                      <a16:colId xmlns:a16="http://schemas.microsoft.com/office/drawing/2014/main" val="2333931587"/>
                    </a:ext>
                  </a:extLst>
                </a:gridCol>
                <a:gridCol w="763464">
                  <a:extLst>
                    <a:ext uri="{9D8B030D-6E8A-4147-A177-3AD203B41FA5}">
                      <a16:colId xmlns:a16="http://schemas.microsoft.com/office/drawing/2014/main" val="361317264"/>
                    </a:ext>
                  </a:extLst>
                </a:gridCol>
                <a:gridCol w="657879">
                  <a:extLst>
                    <a:ext uri="{9D8B030D-6E8A-4147-A177-3AD203B41FA5}">
                      <a16:colId xmlns:a16="http://schemas.microsoft.com/office/drawing/2014/main" val="2381177133"/>
                    </a:ext>
                  </a:extLst>
                </a:gridCol>
                <a:gridCol w="511683">
                  <a:extLst>
                    <a:ext uri="{9D8B030D-6E8A-4147-A177-3AD203B41FA5}">
                      <a16:colId xmlns:a16="http://schemas.microsoft.com/office/drawing/2014/main" val="2681967307"/>
                    </a:ext>
                  </a:extLst>
                </a:gridCol>
                <a:gridCol w="365488">
                  <a:extLst>
                    <a:ext uri="{9D8B030D-6E8A-4147-A177-3AD203B41FA5}">
                      <a16:colId xmlns:a16="http://schemas.microsoft.com/office/drawing/2014/main" val="2284774222"/>
                    </a:ext>
                  </a:extLst>
                </a:gridCol>
                <a:gridCol w="381732">
                  <a:extLst>
                    <a:ext uri="{9D8B030D-6E8A-4147-A177-3AD203B41FA5}">
                      <a16:colId xmlns:a16="http://schemas.microsoft.com/office/drawing/2014/main" val="3095387825"/>
                    </a:ext>
                  </a:extLst>
                </a:gridCol>
                <a:gridCol w="373610">
                  <a:extLst>
                    <a:ext uri="{9D8B030D-6E8A-4147-A177-3AD203B41FA5}">
                      <a16:colId xmlns:a16="http://schemas.microsoft.com/office/drawing/2014/main" val="1546887910"/>
                    </a:ext>
                  </a:extLst>
                </a:gridCol>
              </a:tblGrid>
              <a:tr h="165688">
                <a:tc>
                  <a:txBody>
                    <a:bodyPr/>
                    <a:lstStyle/>
                    <a:p>
                      <a:pPr algn="ctr" fontAlgn="t"/>
                      <a:r>
                        <a:rPr lang="en-US" sz="900" b="1" i="0" u="none" strike="noStrike">
                          <a:effectLst/>
                          <a:latin typeface="Arial" panose="020B0604020202020204" pitchFamily="34" charset="0"/>
                        </a:rPr>
                        <a:t>WG Tdoc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900" b="1" i="0" u="none" strike="noStrike">
                          <a:effectLst/>
                          <a:latin typeface="Arial" panose="020B0604020202020204" pitchFamily="34" charset="0"/>
                        </a:rPr>
                        <a:t>Agenda Item</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900" b="1" i="0" u="none" strike="noStrike">
                          <a:effectLst/>
                          <a:latin typeface="Arial" panose="020B0604020202020204" pitchFamily="34" charset="0"/>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900" b="1" i="0" u="none" strike="noStrike">
                          <a:effectLst/>
                          <a:latin typeface="Arial" panose="020B0604020202020204" pitchFamily="34" charset="0"/>
                        </a:rPr>
                        <a:t>Comments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900" b="1" i="0" u="none" strike="noStrike">
                          <a:effectLst/>
                          <a:latin typeface="Arial" panose="020B0604020202020204" pitchFamily="34" charset="0"/>
                        </a:rPr>
                        <a:t>Doc Tags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900" b="1" i="0" u="none" strike="noStrike">
                          <a:effectLst/>
                          <a:latin typeface="Arial" panose="020B0604020202020204" pitchFamily="34" charset="0"/>
                        </a:rPr>
                        <a:t>Doc Handl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900" b="1" i="0" u="none" strike="noStrike">
                          <a:effectLst/>
                          <a:latin typeface="Arial" panose="020B0604020202020204" pitchFamily="34" charset="0"/>
                        </a:rPr>
                        <a:t>Conclusion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900" b="1" i="0" u="none" strike="noStrike">
                          <a:effectLst/>
                          <a:latin typeface="Arial" panose="020B0604020202020204" pitchFamily="34" charset="0"/>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t"/>
                      <a:r>
                        <a:rPr lang="en-US" sz="900" b="1" i="0" u="none" strike="noStrike">
                          <a:effectLst/>
                          <a:latin typeface="Arial" panose="020B0604020202020204" pitchFamily="34" charset="0"/>
                        </a:rPr>
                        <a:t>Contact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900" b="1" i="0" u="none" strike="noStrike">
                          <a:effectLst/>
                          <a:latin typeface="Arial" panose="020B0604020202020204" pitchFamily="34" charset="0"/>
                        </a:rPr>
                        <a:t>Content type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900" b="1" i="0" u="none" strike="noStrike">
                          <a:effectLst/>
                          <a:latin typeface="Arial" panose="020B0604020202020204" pitchFamily="34" charset="0"/>
                        </a:rPr>
                        <a:t>Release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900" b="1" i="0" u="none" strike="noStrike">
                          <a:effectLst/>
                          <a:latin typeface="Arial" panose="020B0604020202020204" pitchFamily="34" charset="0"/>
                        </a:rPr>
                        <a:t>Spec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t"/>
                      <a:r>
                        <a:rPr lang="en-US" sz="900" b="1" i="0" u="none" strike="noStrike">
                          <a:effectLst/>
                          <a:latin typeface="Arial" panose="020B0604020202020204" pitchFamily="34" charset="0"/>
                        </a:rPr>
                        <a:t>Version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extLst>
                  <a:ext uri="{0D108BD9-81ED-4DB2-BD59-A6C34878D82A}">
                    <a16:rowId xmlns:a16="http://schemas.microsoft.com/office/drawing/2014/main" val="4017132535"/>
                  </a:ext>
                </a:extLst>
              </a:tr>
              <a:tr h="248532">
                <a:tc>
                  <a:txBody>
                    <a:bodyPr/>
                    <a:lstStyle/>
                    <a:p>
                      <a:pPr algn="l" fontAlgn="b"/>
                      <a:r>
                        <a:rPr lang="en-US" sz="900" b="0" i="0" u="sng" strike="noStrike">
                          <a:solidFill>
                            <a:srgbClr val="008080"/>
                          </a:solidFill>
                          <a:effectLst/>
                          <a:latin typeface="Arial" panose="020B0604020202020204" pitchFamily="34" charset="0"/>
                          <a:hlinkClick r:id="rId3"/>
                        </a:rPr>
                        <a:t>R5-224091</a:t>
                      </a:r>
                      <a:endParaRPr lang="en-US" sz="9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6.4.1.3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Update of test function to limit Pcell power to include unequal bandwidth case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effectLst/>
                          <a:latin typeface="Arial" panose="020B0604020202020204" pitchFamily="34" charset="0"/>
                        </a:rPr>
                        <a:t>This CR depends on R5-224079.</a:t>
                      </a:r>
                      <a:br>
                        <a:rPr lang="en-US" sz="900" b="0" i="0" u="none" strike="noStrike" dirty="0">
                          <a:effectLst/>
                          <a:latin typeface="Arial" panose="020B0604020202020204" pitchFamily="34" charset="0"/>
                        </a:rPr>
                      </a:br>
                      <a:r>
                        <a:rPr lang="en-US" sz="900" b="0" i="0" u="none" strike="noStrike" dirty="0">
                          <a:effectLst/>
                          <a:latin typeface="Arial" panose="020B0604020202020204" pitchFamily="34" charset="0"/>
                        </a:rPr>
                        <a:t>RF AP#90e.23</a:t>
                      </a:r>
                      <a:br>
                        <a:rPr lang="en-US" sz="900" b="0" i="0" u="none" strike="noStrike" dirty="0">
                          <a:effectLst/>
                          <a:latin typeface="Arial" panose="020B0604020202020204" pitchFamily="34" charset="0"/>
                        </a:rPr>
                      </a:br>
                      <a:r>
                        <a:rPr lang="en-US" sz="900" b="0" i="0" u="none" strike="noStrike" dirty="0">
                          <a:effectLst/>
                          <a:latin typeface="Arial" panose="020B0604020202020204" pitchFamily="34" charset="0"/>
                        </a:rPr>
                        <a:t>KS: overlap recommendation same as R5-224079</a:t>
                      </a:r>
                    </a:p>
                    <a:p>
                      <a:pPr algn="l" fontAlgn="t"/>
                      <a:endParaRPr lang="en-US" sz="900" b="0" i="0" u="none" strike="noStrike" dirty="0">
                        <a:effectLst/>
                        <a:latin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FF0000"/>
                          </a:solidFill>
                          <a:effectLst/>
                          <a:latin typeface="Arial" panose="020B0604020202020204" pitchFamily="34" charset="0"/>
                          <a:ea typeface="+mn-ea"/>
                          <a:cs typeface="+mn-cs"/>
                        </a:rPr>
                        <a:t>RAN5#96e FR2_PCC_SCC_Prio</a:t>
                      </a:r>
                    </a:p>
                    <a:p>
                      <a:pPr algn="l" fontAlgn="t"/>
                      <a:r>
                        <a:rPr lang="en-US" sz="900" b="0" i="0" u="none" strike="noStrike" dirty="0">
                          <a:solidFill>
                            <a:srgbClr val="FF0000"/>
                          </a:solidFill>
                          <a:effectLst/>
                          <a:latin typeface="Arial" panose="020B0604020202020204" pitchFamily="34" charset="0"/>
                        </a:rPr>
                        <a:t>Not handled but It should be merged with R5-224093r1 and withdraw.</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9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sng" strike="noStrike">
                          <a:solidFill>
                            <a:srgbClr val="008080"/>
                          </a:solidFill>
                          <a:effectLst/>
                          <a:latin typeface="Arial" panose="020B0604020202020204" pitchFamily="34" charset="0"/>
                          <a:hlinkClick r:id="rId4"/>
                        </a:rPr>
                        <a:t>Flores Fernandez Martos</a:t>
                      </a:r>
                      <a:endParaRPr lang="en-US" sz="9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38.508-1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17.5.0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131292"/>
                  </a:ext>
                </a:extLst>
              </a:tr>
              <a:tr h="248532">
                <a:tc>
                  <a:txBody>
                    <a:bodyPr/>
                    <a:lstStyle/>
                    <a:p>
                      <a:pPr algn="l" fontAlgn="b"/>
                      <a:r>
                        <a:rPr lang="en-US" sz="900" b="0" i="0" u="sng" strike="noStrike">
                          <a:solidFill>
                            <a:srgbClr val="008080"/>
                          </a:solidFill>
                          <a:effectLst/>
                          <a:latin typeface="Arial" panose="020B0604020202020204" pitchFamily="34" charset="0"/>
                          <a:hlinkClick r:id="rId5"/>
                        </a:rPr>
                        <a:t>R5-224092r1</a:t>
                      </a:r>
                      <a:endParaRPr lang="en-US" sz="9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6.4.1.3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Updates on UE Power Limit Messages: Option 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effectLst/>
                          <a:latin typeface="Arial" panose="020B0604020202020204" pitchFamily="34" charset="0"/>
                        </a:rPr>
                        <a:t>Revised from: R5-224092.</a:t>
                      </a:r>
                      <a:br>
                        <a:rPr lang="en-US" sz="900" b="0" i="0" u="none" strike="noStrike" dirty="0">
                          <a:effectLst/>
                          <a:latin typeface="Arial" panose="020B0604020202020204" pitchFamily="34" charset="0"/>
                        </a:rPr>
                      </a:br>
                      <a:r>
                        <a:rPr lang="en-US" sz="900" b="0" i="0" u="none" strike="noStrike" dirty="0" err="1">
                          <a:effectLst/>
                          <a:latin typeface="Arial" panose="020B0604020202020204" pitchFamily="34" charset="0"/>
                        </a:rPr>
                        <a:t>TDocList</a:t>
                      </a:r>
                      <a:r>
                        <a:rPr lang="en-US" sz="900" b="0" i="0" u="none" strike="noStrike" dirty="0">
                          <a:effectLst/>
                          <a:latin typeface="Arial" panose="020B0604020202020204" pitchFamily="34" charset="0"/>
                        </a:rPr>
                        <a:t> updated Title to remove redundant information, r1 to align the updated title</a:t>
                      </a:r>
                      <a:br>
                        <a:rPr lang="en-US" sz="900" b="0" i="0" u="none" strike="noStrike" dirty="0">
                          <a:effectLst/>
                          <a:latin typeface="Arial" panose="020B0604020202020204" pitchFamily="34" charset="0"/>
                        </a:rPr>
                      </a:br>
                      <a:r>
                        <a:rPr lang="en-US" sz="900" b="0" i="0" u="none" strike="noStrike" dirty="0">
                          <a:effectLst/>
                          <a:latin typeface="Arial" panose="020B0604020202020204" pitchFamily="34" charset="0"/>
                        </a:rPr>
                        <a:t>KS: overlap recommendation same as R5-224079</a:t>
                      </a:r>
                    </a:p>
                    <a:p>
                      <a:pPr marL="0" marR="0" lvl="0" indent="0" algn="l" defTabSz="1219170" rtl="0" eaLnBrk="1" fontAlgn="t" latinLnBrk="0" hangingPunct="1">
                        <a:lnSpc>
                          <a:spcPct val="100000"/>
                        </a:lnSpc>
                        <a:spcBef>
                          <a:spcPts val="0"/>
                        </a:spcBef>
                        <a:spcAft>
                          <a:spcPts val="0"/>
                        </a:spcAft>
                        <a:buClrTx/>
                        <a:buSzTx/>
                        <a:buFontTx/>
                        <a:buNone/>
                        <a:tabLst/>
                        <a:defRPr/>
                      </a:pPr>
                      <a:endParaRPr lang="en-GB" sz="900" b="1" i="0" u="none" strike="noStrike" kern="1200" dirty="0">
                        <a:solidFill>
                          <a:srgbClr val="FF0000"/>
                        </a:solidFill>
                        <a:effectLst/>
                        <a:latin typeface="Arial" panose="020B0604020202020204" pitchFamily="34" charset="0"/>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FF0000"/>
                          </a:solidFill>
                          <a:effectLst/>
                          <a:latin typeface="Arial" panose="020B0604020202020204" pitchFamily="34" charset="0"/>
                          <a:ea typeface="+mn-ea"/>
                          <a:cs typeface="+mn-cs"/>
                        </a:rPr>
                        <a:t>RAN5#96e FR2_PCC_SCC_Prio</a:t>
                      </a:r>
                    </a:p>
                    <a:p>
                      <a:pPr algn="l" fontAlgn="t"/>
                      <a:r>
                        <a:rPr lang="en-US" sz="900" b="0" i="0" u="none" strike="noStrike" dirty="0">
                          <a:solidFill>
                            <a:srgbClr val="FF0000"/>
                          </a:solidFill>
                          <a:effectLst/>
                          <a:latin typeface="Arial" panose="020B0604020202020204" pitchFamily="34" charset="0"/>
                        </a:rPr>
                        <a:t>Not handled but final </a:t>
                      </a:r>
                      <a:r>
                        <a:rPr lang="en-US" sz="900" b="0" i="0" u="none" strike="noStrike" dirty="0" err="1">
                          <a:solidFill>
                            <a:srgbClr val="FF0000"/>
                          </a:solidFill>
                          <a:effectLst/>
                          <a:latin typeface="Arial" panose="020B0604020202020204" pitchFamily="34" charset="0"/>
                        </a:rPr>
                        <a:t>Tdoc</a:t>
                      </a:r>
                      <a:r>
                        <a:rPr lang="en-US" sz="900" b="0" i="0" u="none" strike="noStrike" dirty="0">
                          <a:solidFill>
                            <a:srgbClr val="FF0000"/>
                          </a:solidFill>
                          <a:effectLst/>
                          <a:latin typeface="Arial" panose="020B0604020202020204" pitchFamily="34" charset="0"/>
                        </a:rPr>
                        <a:t> should be assigned and withdraw.</a:t>
                      </a:r>
                      <a:endParaRPr lang="en-US" sz="9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9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sng" strike="noStrike">
                          <a:solidFill>
                            <a:srgbClr val="008080"/>
                          </a:solidFill>
                          <a:effectLst/>
                          <a:latin typeface="Arial" panose="020B0604020202020204" pitchFamily="34" charset="0"/>
                          <a:hlinkClick r:id="rId6"/>
                        </a:rPr>
                        <a:t>Flores Fernandez Martos</a:t>
                      </a:r>
                      <a:endParaRPr lang="en-US" sz="9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38.508-1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17.5.0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3502498"/>
                  </a:ext>
                </a:extLst>
              </a:tr>
              <a:tr h="248532">
                <a:tc>
                  <a:txBody>
                    <a:bodyPr/>
                    <a:lstStyle/>
                    <a:p>
                      <a:pPr algn="l" fontAlgn="b"/>
                      <a:r>
                        <a:rPr lang="en-US" sz="900" b="0" i="0" u="sng" strike="noStrike">
                          <a:solidFill>
                            <a:srgbClr val="008080"/>
                          </a:solidFill>
                          <a:effectLst/>
                          <a:latin typeface="Arial" panose="020B0604020202020204" pitchFamily="34" charset="0"/>
                          <a:hlinkClick r:id="rId7"/>
                        </a:rPr>
                        <a:t>R5-224093r1</a:t>
                      </a:r>
                      <a:endParaRPr lang="en-US" sz="900" b="0" i="0" u="sng" strike="noStrike">
                        <a:solidFill>
                          <a:srgbClr val="00808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6.4.1.3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Updates on UE Power Limit Messages: Option 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effectLst/>
                          <a:latin typeface="Arial" panose="020B0604020202020204" pitchFamily="34" charset="0"/>
                        </a:rPr>
                        <a:t>Revised from: R5-224093.</a:t>
                      </a:r>
                      <a:br>
                        <a:rPr lang="en-US" sz="900" b="0" i="0" u="none" strike="noStrike" dirty="0">
                          <a:effectLst/>
                          <a:latin typeface="Arial" panose="020B0604020202020204" pitchFamily="34" charset="0"/>
                        </a:rPr>
                      </a:br>
                      <a:r>
                        <a:rPr lang="en-US" sz="900" b="0" i="0" u="none" strike="noStrike" dirty="0" err="1">
                          <a:effectLst/>
                          <a:latin typeface="Arial" panose="020B0604020202020204" pitchFamily="34" charset="0"/>
                        </a:rPr>
                        <a:t>TDocList</a:t>
                      </a:r>
                      <a:r>
                        <a:rPr lang="en-US" sz="900" b="0" i="0" u="none" strike="noStrike" dirty="0">
                          <a:effectLst/>
                          <a:latin typeface="Arial" panose="020B0604020202020204" pitchFamily="34" charset="0"/>
                        </a:rPr>
                        <a:t> updated Title to remove redundant information, r1 to align the updated title</a:t>
                      </a:r>
                      <a:br>
                        <a:rPr lang="en-US" sz="900" b="0" i="0" u="none" strike="noStrike" dirty="0">
                          <a:effectLst/>
                          <a:latin typeface="Arial" panose="020B0604020202020204" pitchFamily="34" charset="0"/>
                        </a:rPr>
                      </a:br>
                      <a:r>
                        <a:rPr lang="en-US" sz="900" b="0" i="0" u="none" strike="noStrike" dirty="0">
                          <a:effectLst/>
                          <a:latin typeface="Arial" panose="020B0604020202020204" pitchFamily="34" charset="0"/>
                        </a:rPr>
                        <a:t>KS: overlap recommendation same as R5-224079</a:t>
                      </a:r>
                    </a:p>
                    <a:p>
                      <a:pPr marL="0" marR="0" lvl="0" indent="0" algn="l" defTabSz="1219170" rtl="0" eaLnBrk="1" fontAlgn="t" latinLnBrk="0" hangingPunct="1">
                        <a:lnSpc>
                          <a:spcPct val="100000"/>
                        </a:lnSpc>
                        <a:spcBef>
                          <a:spcPts val="0"/>
                        </a:spcBef>
                        <a:spcAft>
                          <a:spcPts val="0"/>
                        </a:spcAft>
                        <a:buClrTx/>
                        <a:buSzTx/>
                        <a:buFontTx/>
                        <a:buNone/>
                        <a:tabLst/>
                        <a:defRPr/>
                      </a:pPr>
                      <a:endParaRPr lang="en-GB" sz="900" b="1" i="0" u="none" strike="noStrike" kern="1200" dirty="0">
                        <a:solidFill>
                          <a:srgbClr val="FF0000"/>
                        </a:solidFill>
                        <a:effectLst/>
                        <a:latin typeface="Arial" panose="020B0604020202020204" pitchFamily="34" charset="0"/>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FF0000"/>
                          </a:solidFill>
                          <a:effectLst/>
                          <a:latin typeface="Arial" panose="020B0604020202020204" pitchFamily="34" charset="0"/>
                          <a:ea typeface="+mn-ea"/>
                          <a:cs typeface="+mn-cs"/>
                        </a:rPr>
                        <a:t>RAN5#96e FR2_PCC_SCC_Prio</a:t>
                      </a:r>
                    </a:p>
                    <a:p>
                      <a:pPr algn="l" fontAlgn="t"/>
                      <a:r>
                        <a:rPr lang="en-US" sz="900" b="0" i="0" u="none" strike="noStrike" dirty="0">
                          <a:solidFill>
                            <a:srgbClr val="FF0000"/>
                          </a:solidFill>
                          <a:effectLst/>
                          <a:latin typeface="Arial" panose="020B0604020202020204" pitchFamily="34" charset="0"/>
                        </a:rPr>
                        <a:t>Not handled but to be revised to include merging with R5-224091 (unequal BW).</a:t>
                      </a:r>
                      <a:endParaRPr lang="en-US" sz="900" b="0" i="0" u="none" strike="noStrike" dirty="0">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FR2_PCC_SCC_Prio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Overlap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900" b="0" i="0" u="none" strike="noStrike">
                          <a:effectLst/>
                          <a:latin typeface="Arial" panose="020B0604020202020204" pitchFamily="34" charset="0"/>
                        </a:rPr>
                        <a:t>Keysight technologies UK Ltd, Apple Portugal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sng" strike="noStrike">
                          <a:solidFill>
                            <a:srgbClr val="008080"/>
                          </a:solidFill>
                          <a:effectLst/>
                          <a:latin typeface="Arial" panose="020B0604020202020204" pitchFamily="34" charset="0"/>
                          <a:hlinkClick r:id="rId8"/>
                        </a:rPr>
                        <a:t>Flores Fernandez Martos</a:t>
                      </a:r>
                      <a:endParaRPr lang="en-US" sz="900" b="0" i="0" u="sng" strike="noStrike">
                        <a:solidFill>
                          <a:srgbClr val="008080"/>
                        </a:solidFill>
                        <a:effectLs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Rel-17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effectLst/>
                          <a:latin typeface="Arial" panose="020B0604020202020204" pitchFamily="34" charset="0"/>
                        </a:rPr>
                        <a:t>38.508-1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effectLst/>
                          <a:latin typeface="Arial" panose="020B0604020202020204" pitchFamily="34" charset="0"/>
                        </a:rPr>
                        <a:t>17.5.0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3248329"/>
                  </a:ext>
                </a:extLst>
              </a:tr>
            </a:tbl>
          </a:graphicData>
        </a:graphic>
      </p:graphicFrame>
    </p:spTree>
    <p:extLst>
      <p:ext uri="{BB962C8B-B14F-4D97-AF65-F5344CB8AC3E}">
        <p14:creationId xmlns:p14="http://schemas.microsoft.com/office/powerpoint/2010/main" val="3009291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10D087A-FDA7-49D2-9930-7C00072C5B8B}"/>
              </a:ext>
            </a:extLst>
          </p:cNvPr>
          <p:cNvSpPr>
            <a:spLocks noGrp="1" noChangeArrowheads="1"/>
          </p:cNvSpPr>
          <p:nvPr>
            <p:ph type="ctrTitle"/>
          </p:nvPr>
        </p:nvSpPr>
        <p:spPr>
          <a:xfrm>
            <a:off x="2044013" y="2635251"/>
            <a:ext cx="9825567" cy="1468967"/>
          </a:xfrm>
        </p:spPr>
        <p:txBody>
          <a:bodyPr>
            <a:normAutofit fontScale="90000"/>
          </a:bodyPr>
          <a:lstStyle/>
          <a:p>
            <a:pPr>
              <a:defRPr/>
            </a:pPr>
            <a:r>
              <a:rPr lang="en-GB" b="1" i="1" dirty="0">
                <a:effectLst>
                  <a:outerShdw blurRad="38100" dist="38100" dir="2700000" algn="tl">
                    <a:srgbClr val="C0C0C0"/>
                  </a:outerShdw>
                </a:effectLst>
              </a:rPr>
              <a:t>  </a:t>
            </a:r>
            <a:br>
              <a:rPr lang="en-GB" dirty="0"/>
            </a:br>
            <a:r>
              <a:rPr 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 !</a:t>
            </a:r>
            <a:br>
              <a:rPr lang="en-US" sz="3733" dirty="0">
                <a:effectLst>
                  <a:outerShdw blurRad="38100" dist="38100" dir="2700000" algn="tl">
                    <a:srgbClr val="C0C0C0"/>
                  </a:outerShdw>
                </a:effectLst>
              </a:rPr>
            </a:br>
            <a:endParaRPr lang="en-GB" sz="3733" dirty="0">
              <a:effectLst>
                <a:outerShdw blurRad="38100" dist="38100" dir="2700000" algn="tl">
                  <a:srgbClr val="C0C0C0"/>
                </a:outerShdw>
              </a:effectLst>
            </a:endParaRPr>
          </a:p>
        </p:txBody>
      </p:sp>
    </p:spTree>
    <p:extLst>
      <p:ext uri="{BB962C8B-B14F-4D97-AF65-F5344CB8AC3E}">
        <p14:creationId xmlns:p14="http://schemas.microsoft.com/office/powerpoint/2010/main" val="3058699436"/>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4" y="762001"/>
            <a:ext cx="10972800" cy="5762624"/>
          </a:xfrm>
        </p:spPr>
        <p:txBody>
          <a:bodyPr/>
          <a:lstStyle/>
          <a:p>
            <a:pPr marL="0" marR="0"/>
            <a:r>
              <a:rPr lang="en-GB" sz="1800" dirty="0">
                <a:effectLst/>
                <a:latin typeface="Calibri" panose="020F0502020204030204" pitchFamily="34" charset="0"/>
                <a:ea typeface="Calibri" panose="020F0502020204030204" pitchFamily="34" charset="0"/>
              </a:rPr>
              <a:t>3GPP TOHRU hand raising tool: </a:t>
            </a:r>
            <a:r>
              <a:rPr lang="en-US" sz="1800" dirty="0">
                <a:effectLst/>
                <a:latin typeface="Calibri" panose="020F0502020204030204" pitchFamily="34" charset="0"/>
                <a:ea typeface="Calibri" panose="020F0502020204030204" pitchFamily="34" charset="0"/>
              </a:rPr>
              <a:t>-  </a:t>
            </a:r>
            <a:r>
              <a:rPr lang="en-US" sz="1800" u="sng" dirty="0">
                <a:solidFill>
                  <a:srgbClr val="0000FF"/>
                </a:solidFill>
                <a:effectLst/>
                <a:latin typeface="Calibri" panose="020F0502020204030204" pitchFamily="34" charset="0"/>
                <a:ea typeface="Calibri" panose="020F0502020204030204" pitchFamily="34" charset="0"/>
                <a:hlinkClick r:id="rId3"/>
              </a:rPr>
              <a:t>https://tohru.3gpp.org/</a:t>
            </a:r>
            <a:r>
              <a:rPr lang="en-US" sz="1800" dirty="0">
                <a:effectLst/>
                <a:latin typeface="Calibri" panose="020F0502020204030204" pitchFamily="34" charset="0"/>
                <a:ea typeface="Calibri" panose="020F0502020204030204" pitchFamily="34" charset="0"/>
              </a:rPr>
              <a:t>   </a:t>
            </a:r>
          </a:p>
          <a:p>
            <a:pPr marL="0" marR="0"/>
            <a:r>
              <a:rPr lang="en-US" sz="1800" dirty="0">
                <a:effectLst/>
                <a:latin typeface="Calibri" panose="020F0502020204030204" pitchFamily="34" charset="0"/>
                <a:ea typeface="Calibri" panose="020F0502020204030204" pitchFamily="34" charset="0"/>
              </a:rPr>
              <a:t>TOHRU </a:t>
            </a:r>
            <a:r>
              <a:rPr lang="en-GB" sz="1800" dirty="0">
                <a:effectLst/>
                <a:latin typeface="Calibri" panose="020F0502020204030204" pitchFamily="34" charset="0"/>
                <a:ea typeface="Calibri" panose="020F0502020204030204" pitchFamily="34" charset="0"/>
              </a:rPr>
              <a:t>id: RAN5#96e FR2_PCC_SCC_Prio</a:t>
            </a:r>
            <a:endParaRPr lang="en-US" sz="1800" dirty="0">
              <a:effectLst/>
              <a:latin typeface="Calibri" panose="020F0502020204030204" pitchFamily="34" charset="0"/>
              <a:ea typeface="Calibri" panose="020F0502020204030204" pitchFamily="34" charset="0"/>
            </a:endParaRPr>
          </a:p>
          <a:p>
            <a:pPr marL="0" indent="0">
              <a:buNone/>
            </a:pPr>
            <a:endParaRPr lang="en-US" sz="1867" dirty="0">
              <a:cs typeface="ヒラギノ角ゴ Pro W3"/>
            </a:endParaRPr>
          </a:p>
          <a:p>
            <a:pPr lvl="1"/>
            <a:endParaRPr lang="en-US" sz="1867" dirty="0">
              <a:cs typeface="ヒラギノ角ゴ Pro W3"/>
            </a:endParaRPr>
          </a:p>
        </p:txBody>
      </p:sp>
      <p:sp>
        <p:nvSpPr>
          <p:cNvPr id="2" name="Titel 1"/>
          <p:cNvSpPr>
            <a:spLocks noGrp="1"/>
          </p:cNvSpPr>
          <p:nvPr>
            <p:ph type="title"/>
          </p:nvPr>
        </p:nvSpPr>
        <p:spPr>
          <a:xfrm>
            <a:off x="470959" y="257175"/>
            <a:ext cx="10972800" cy="415719"/>
          </a:xfrm>
        </p:spPr>
        <p:txBody>
          <a:bodyPr/>
          <a:lstStyle/>
          <a:p>
            <a:r>
              <a:rPr lang="en-GB" sz="4000" dirty="0" err="1"/>
              <a:t>Tohru</a:t>
            </a:r>
            <a:r>
              <a:rPr lang="en-GB" sz="4000" dirty="0"/>
              <a:t> </a:t>
            </a:r>
            <a:r>
              <a:rPr lang="en-GB" sz="4000" dirty="0" err="1"/>
              <a:t>detailss</a:t>
            </a:r>
            <a:endParaRPr lang="en-US" sz="4000" dirty="0"/>
          </a:p>
        </p:txBody>
      </p:sp>
    </p:spTree>
    <p:extLst>
      <p:ext uri="{BB962C8B-B14F-4D97-AF65-F5344CB8AC3E}">
        <p14:creationId xmlns:p14="http://schemas.microsoft.com/office/powerpoint/2010/main" val="5356154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4" y="762001"/>
            <a:ext cx="10972800" cy="5762624"/>
          </a:xfrm>
        </p:spPr>
        <p:txBody>
          <a:bodyPr/>
          <a:lstStyle/>
          <a:p>
            <a:r>
              <a:rPr lang="en-US" sz="1800" b="1" u="sng" dirty="0">
                <a:cs typeface="ヒラギノ角ゴ Pro W3"/>
              </a:rPr>
              <a:t>Problem 1 statement (38.509): </a:t>
            </a:r>
            <a:r>
              <a:rPr lang="en-US" sz="1800" dirty="0">
                <a:cs typeface="ヒラギノ角ゴ Pro W3"/>
              </a:rPr>
              <a:t>Conflicting message types</a:t>
            </a:r>
          </a:p>
        </p:txBody>
      </p:sp>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R5-224078: Discussion on message type for Power limit test functions</a:t>
            </a:r>
          </a:p>
        </p:txBody>
      </p:sp>
      <p:pic>
        <p:nvPicPr>
          <p:cNvPr id="6" name="Picture 5">
            <a:extLst>
              <a:ext uri="{FF2B5EF4-FFF2-40B4-BE49-F238E27FC236}">
                <a16:creationId xmlns:a16="http://schemas.microsoft.com/office/drawing/2014/main" id="{DF3E4A4F-CAE6-4FFA-AC29-D0BAA7FEE0F7}"/>
              </a:ext>
            </a:extLst>
          </p:cNvPr>
          <p:cNvPicPr>
            <a:picLocks noChangeAspect="1"/>
          </p:cNvPicPr>
          <p:nvPr/>
        </p:nvPicPr>
        <p:blipFill>
          <a:blip r:embed="rId3"/>
          <a:stretch>
            <a:fillRect/>
          </a:stretch>
        </p:blipFill>
        <p:spPr>
          <a:xfrm>
            <a:off x="662516" y="1391606"/>
            <a:ext cx="5229955" cy="2867425"/>
          </a:xfrm>
          <a:prstGeom prst="rect">
            <a:avLst/>
          </a:prstGeom>
        </p:spPr>
      </p:pic>
      <p:pic>
        <p:nvPicPr>
          <p:cNvPr id="8" name="Picture 7">
            <a:extLst>
              <a:ext uri="{FF2B5EF4-FFF2-40B4-BE49-F238E27FC236}">
                <a16:creationId xmlns:a16="http://schemas.microsoft.com/office/drawing/2014/main" id="{21FDF410-4895-4B15-8824-8BD4E6BBACA9}"/>
              </a:ext>
            </a:extLst>
          </p:cNvPr>
          <p:cNvPicPr>
            <a:picLocks noChangeAspect="1"/>
          </p:cNvPicPr>
          <p:nvPr/>
        </p:nvPicPr>
        <p:blipFill>
          <a:blip r:embed="rId4"/>
          <a:stretch>
            <a:fillRect/>
          </a:stretch>
        </p:blipFill>
        <p:spPr>
          <a:xfrm>
            <a:off x="6299531" y="1278361"/>
            <a:ext cx="5497354" cy="3086976"/>
          </a:xfrm>
          <a:prstGeom prst="rect">
            <a:avLst/>
          </a:prstGeom>
        </p:spPr>
      </p:pic>
    </p:spTree>
    <p:extLst>
      <p:ext uri="{BB962C8B-B14F-4D97-AF65-F5344CB8AC3E}">
        <p14:creationId xmlns:p14="http://schemas.microsoft.com/office/powerpoint/2010/main" val="89590578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4" y="762001"/>
            <a:ext cx="10972800" cy="5762624"/>
          </a:xfrm>
        </p:spPr>
        <p:txBody>
          <a:bodyPr/>
          <a:lstStyle/>
          <a:p>
            <a:r>
              <a:rPr lang="en-US" sz="1800" b="1" u="sng" dirty="0">
                <a:cs typeface="ヒラギノ角ゴ Pro W3"/>
              </a:rPr>
              <a:t>Problem 2 statement (38.509): </a:t>
            </a:r>
            <a:r>
              <a:rPr lang="en-US" sz="1800" dirty="0">
                <a:cs typeface="ヒラギノ角ゴ Pro W3"/>
              </a:rPr>
              <a:t>Running short of message type codes for 5GS</a:t>
            </a:r>
          </a:p>
        </p:txBody>
      </p:sp>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R5-224078: Discussion on message type for Power limit test functions</a:t>
            </a:r>
          </a:p>
        </p:txBody>
      </p:sp>
      <p:pic>
        <p:nvPicPr>
          <p:cNvPr id="6" name="Picture 5">
            <a:extLst>
              <a:ext uri="{FF2B5EF4-FFF2-40B4-BE49-F238E27FC236}">
                <a16:creationId xmlns:a16="http://schemas.microsoft.com/office/drawing/2014/main" id="{DF3E4A4F-CAE6-4FFA-AC29-D0BAA7FEE0F7}"/>
              </a:ext>
            </a:extLst>
          </p:cNvPr>
          <p:cNvPicPr>
            <a:picLocks noChangeAspect="1"/>
          </p:cNvPicPr>
          <p:nvPr/>
        </p:nvPicPr>
        <p:blipFill>
          <a:blip r:embed="rId3"/>
          <a:stretch>
            <a:fillRect/>
          </a:stretch>
        </p:blipFill>
        <p:spPr>
          <a:xfrm>
            <a:off x="662516" y="1391606"/>
            <a:ext cx="5229955" cy="2867425"/>
          </a:xfrm>
          <a:prstGeom prst="rect">
            <a:avLst/>
          </a:prstGeom>
        </p:spPr>
      </p:pic>
      <p:pic>
        <p:nvPicPr>
          <p:cNvPr id="8" name="Picture 7">
            <a:extLst>
              <a:ext uri="{FF2B5EF4-FFF2-40B4-BE49-F238E27FC236}">
                <a16:creationId xmlns:a16="http://schemas.microsoft.com/office/drawing/2014/main" id="{21FDF410-4895-4B15-8824-8BD4E6BBACA9}"/>
              </a:ext>
            </a:extLst>
          </p:cNvPr>
          <p:cNvPicPr>
            <a:picLocks noChangeAspect="1"/>
          </p:cNvPicPr>
          <p:nvPr/>
        </p:nvPicPr>
        <p:blipFill>
          <a:blip r:embed="rId4"/>
          <a:stretch>
            <a:fillRect/>
          </a:stretch>
        </p:blipFill>
        <p:spPr>
          <a:xfrm>
            <a:off x="6299531" y="1278361"/>
            <a:ext cx="5497354" cy="3086976"/>
          </a:xfrm>
          <a:prstGeom prst="rect">
            <a:avLst/>
          </a:prstGeom>
        </p:spPr>
      </p:pic>
    </p:spTree>
    <p:extLst>
      <p:ext uri="{BB962C8B-B14F-4D97-AF65-F5344CB8AC3E}">
        <p14:creationId xmlns:p14="http://schemas.microsoft.com/office/powerpoint/2010/main" val="23883496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4" y="762001"/>
            <a:ext cx="10972800" cy="5762624"/>
          </a:xfrm>
        </p:spPr>
        <p:txBody>
          <a:bodyPr/>
          <a:lstStyle/>
          <a:p>
            <a:r>
              <a:rPr lang="en-US" sz="1800" b="1" u="sng" dirty="0">
                <a:cs typeface="ヒラギノ角ゴ Pro W3"/>
              </a:rPr>
              <a:t>Problem 3 statement (36.509): </a:t>
            </a:r>
            <a:r>
              <a:rPr lang="en-US" sz="1800" dirty="0">
                <a:cs typeface="ヒラギノ角ゴ Pro W3"/>
              </a:rPr>
              <a:t>SET UL MESSAGE messages type not complying with message types reserved for E-UTRA and NB-IoT</a:t>
            </a:r>
          </a:p>
          <a:p>
            <a:pPr lvl="1"/>
            <a:r>
              <a:rPr lang="en-GB" sz="1600" dirty="0">
                <a:ea typeface="+mn-ea"/>
              </a:rPr>
              <a:t>There are already UE implementations in the market using current message type values for SET UL MESSAGE REQUEST and SET UL MESSAGE RESPONSE defined in TS 36.509 as RACS NR test case 8.1.5.9.1 was already verified by ETSI back in March 2022</a:t>
            </a:r>
            <a:endParaRPr lang="en-US" sz="1600" dirty="0">
              <a:ea typeface="+mn-ea"/>
            </a:endParaRPr>
          </a:p>
        </p:txBody>
      </p:sp>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R5-224078: Discussion on message type for Power limit test functions</a:t>
            </a:r>
          </a:p>
        </p:txBody>
      </p:sp>
      <p:pic>
        <p:nvPicPr>
          <p:cNvPr id="5" name="Picture 4">
            <a:extLst>
              <a:ext uri="{FF2B5EF4-FFF2-40B4-BE49-F238E27FC236}">
                <a16:creationId xmlns:a16="http://schemas.microsoft.com/office/drawing/2014/main" id="{C0FAFEF7-2D27-40E0-B05D-80B06A00B8A1}"/>
              </a:ext>
            </a:extLst>
          </p:cNvPr>
          <p:cNvPicPr>
            <a:picLocks noChangeAspect="1"/>
          </p:cNvPicPr>
          <p:nvPr/>
        </p:nvPicPr>
        <p:blipFill>
          <a:blip r:embed="rId3"/>
          <a:stretch>
            <a:fillRect/>
          </a:stretch>
        </p:blipFill>
        <p:spPr>
          <a:xfrm>
            <a:off x="989483" y="2535656"/>
            <a:ext cx="5555350" cy="2743200"/>
          </a:xfrm>
          <a:prstGeom prst="rect">
            <a:avLst/>
          </a:prstGeom>
        </p:spPr>
      </p:pic>
      <p:pic>
        <p:nvPicPr>
          <p:cNvPr id="9" name="Picture 8">
            <a:extLst>
              <a:ext uri="{FF2B5EF4-FFF2-40B4-BE49-F238E27FC236}">
                <a16:creationId xmlns:a16="http://schemas.microsoft.com/office/drawing/2014/main" id="{DEC2CF89-FF44-4AE6-8CCF-3DBDEF687616}"/>
              </a:ext>
            </a:extLst>
          </p:cNvPr>
          <p:cNvPicPr>
            <a:picLocks noChangeAspect="1"/>
          </p:cNvPicPr>
          <p:nvPr/>
        </p:nvPicPr>
        <p:blipFill>
          <a:blip r:embed="rId4"/>
          <a:stretch>
            <a:fillRect/>
          </a:stretch>
        </p:blipFill>
        <p:spPr>
          <a:xfrm>
            <a:off x="6813357" y="2502124"/>
            <a:ext cx="4821959" cy="2776732"/>
          </a:xfrm>
          <a:prstGeom prst="rect">
            <a:avLst/>
          </a:prstGeom>
        </p:spPr>
      </p:pic>
    </p:spTree>
    <p:extLst>
      <p:ext uri="{BB962C8B-B14F-4D97-AF65-F5344CB8AC3E}">
        <p14:creationId xmlns:p14="http://schemas.microsoft.com/office/powerpoint/2010/main" val="199389868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4" y="762001"/>
            <a:ext cx="4539099" cy="5762624"/>
          </a:xfrm>
        </p:spPr>
        <p:txBody>
          <a:bodyPr/>
          <a:lstStyle/>
          <a:p>
            <a:r>
              <a:rPr lang="en-US" sz="1800" b="1" u="sng" dirty="0">
                <a:cs typeface="ヒラギノ角ゴ Pro W3"/>
              </a:rPr>
              <a:t>Option 1  solution: </a:t>
            </a:r>
            <a:r>
              <a:rPr lang="en-US" sz="1800" dirty="0"/>
              <a:t>Correcting TS 36.509 SET UL MESSAGES</a:t>
            </a:r>
          </a:p>
          <a:p>
            <a:pPr lvl="1">
              <a:spcBef>
                <a:spcPts val="0"/>
              </a:spcBef>
            </a:pPr>
            <a:r>
              <a:rPr lang="en-US" sz="1400" dirty="0">
                <a:ea typeface="+mn-ea"/>
                <a:cs typeface="+mn-cs"/>
              </a:rPr>
              <a:t>36.509:</a:t>
            </a:r>
          </a:p>
          <a:p>
            <a:pPr lvl="1"/>
            <a:endParaRPr lang="en-US" sz="1400" dirty="0">
              <a:ea typeface="+mn-ea"/>
              <a:cs typeface="+mn-cs"/>
            </a:endParaRPr>
          </a:p>
          <a:p>
            <a:pPr lvl="1"/>
            <a:r>
              <a:rPr lang="en-US" sz="1400" dirty="0">
                <a:ea typeface="+mn-ea"/>
                <a:cs typeface="+mn-cs"/>
              </a:rPr>
              <a:t>38.509:</a:t>
            </a:r>
          </a:p>
        </p:txBody>
      </p:sp>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R5-224078: Discussion on message type for Power limit test functions</a:t>
            </a:r>
          </a:p>
        </p:txBody>
      </p:sp>
      <p:sp>
        <p:nvSpPr>
          <p:cNvPr id="6" name="Content Placeholder 2">
            <a:extLst>
              <a:ext uri="{FF2B5EF4-FFF2-40B4-BE49-F238E27FC236}">
                <a16:creationId xmlns:a16="http://schemas.microsoft.com/office/drawing/2014/main" id="{9CB18298-1DFA-434A-8930-DD2A8180BDCC}"/>
              </a:ext>
            </a:extLst>
          </p:cNvPr>
          <p:cNvSpPr txBox="1">
            <a:spLocks/>
          </p:cNvSpPr>
          <p:nvPr/>
        </p:nvSpPr>
        <p:spPr bwMode="auto">
          <a:xfrm>
            <a:off x="6657123" y="762001"/>
            <a:ext cx="4539099" cy="5762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ts val="800"/>
              </a:spcAft>
              <a:buBlip>
                <a:blip r:embed="rId3"/>
              </a:buBlip>
              <a:defRPr sz="3733" baseline="0">
                <a:solidFill>
                  <a:schemeClr val="tx1"/>
                </a:solidFill>
                <a:latin typeface="+mn-lt"/>
                <a:ea typeface="+mn-ea"/>
                <a:cs typeface="+mn-cs"/>
              </a:defRPr>
            </a:lvl1pPr>
            <a:lvl2pPr marL="990575" indent="-380990" algn="l" rtl="0" eaLnBrk="0" fontAlgn="base" hangingPunct="0">
              <a:spcBef>
                <a:spcPct val="20000"/>
              </a:spcBef>
              <a:spcAft>
                <a:spcPts val="80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ts val="80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ts val="80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ts val="80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800" b="1" u="sng" kern="0" dirty="0">
                <a:cs typeface="ヒラギノ角ゴ Pro W3"/>
              </a:rPr>
              <a:t>Option 2  solution: </a:t>
            </a:r>
            <a:r>
              <a:rPr lang="en-US" sz="1800" kern="0" dirty="0"/>
              <a:t>Keeping TS 36.509 SET UL MESSAGES as they are and accommodating new message types in TS 38.509</a:t>
            </a:r>
          </a:p>
          <a:p>
            <a:pPr lvl="1"/>
            <a:r>
              <a:rPr lang="en-US" sz="1400" dirty="0"/>
              <a:t>36.509:</a:t>
            </a:r>
          </a:p>
          <a:p>
            <a:pPr lvl="1"/>
            <a:endParaRPr lang="en-US" sz="1400" dirty="0"/>
          </a:p>
          <a:p>
            <a:pPr lvl="1"/>
            <a:endParaRPr lang="en-US" sz="1400" dirty="0"/>
          </a:p>
          <a:p>
            <a:pPr lvl="1"/>
            <a:endParaRPr lang="en-US" sz="1400" dirty="0"/>
          </a:p>
          <a:p>
            <a:pPr lvl="1"/>
            <a:endParaRPr lang="en-US" sz="1400" dirty="0"/>
          </a:p>
          <a:p>
            <a:pPr lvl="1"/>
            <a:endParaRPr lang="en-US" sz="1400" dirty="0"/>
          </a:p>
          <a:p>
            <a:pPr lvl="1"/>
            <a:r>
              <a:rPr lang="en-US" sz="1400" dirty="0"/>
              <a:t>38.509</a:t>
            </a:r>
          </a:p>
          <a:p>
            <a:endParaRPr lang="en-US" sz="1600" kern="0" dirty="0"/>
          </a:p>
        </p:txBody>
      </p:sp>
      <p:pic>
        <p:nvPicPr>
          <p:cNvPr id="7" name="Picture 6">
            <a:extLst>
              <a:ext uri="{FF2B5EF4-FFF2-40B4-BE49-F238E27FC236}">
                <a16:creationId xmlns:a16="http://schemas.microsoft.com/office/drawing/2014/main" id="{2A8B91D3-A8B6-4354-B63D-D68734A277DF}"/>
              </a:ext>
            </a:extLst>
          </p:cNvPr>
          <p:cNvPicPr>
            <a:picLocks noChangeAspect="1"/>
          </p:cNvPicPr>
          <p:nvPr/>
        </p:nvPicPr>
        <p:blipFill>
          <a:blip r:embed="rId4"/>
          <a:stretch>
            <a:fillRect/>
          </a:stretch>
        </p:blipFill>
        <p:spPr>
          <a:xfrm>
            <a:off x="1345084" y="1705590"/>
            <a:ext cx="4750916" cy="436364"/>
          </a:xfrm>
          <a:prstGeom prst="rect">
            <a:avLst/>
          </a:prstGeom>
        </p:spPr>
      </p:pic>
      <p:pic>
        <p:nvPicPr>
          <p:cNvPr id="10" name="Picture 9">
            <a:extLst>
              <a:ext uri="{FF2B5EF4-FFF2-40B4-BE49-F238E27FC236}">
                <a16:creationId xmlns:a16="http://schemas.microsoft.com/office/drawing/2014/main" id="{F0D32182-C610-49A9-9F9A-66D6CCBEEE21}"/>
              </a:ext>
            </a:extLst>
          </p:cNvPr>
          <p:cNvPicPr>
            <a:picLocks noChangeAspect="1"/>
          </p:cNvPicPr>
          <p:nvPr/>
        </p:nvPicPr>
        <p:blipFill>
          <a:blip r:embed="rId5"/>
          <a:stretch>
            <a:fillRect/>
          </a:stretch>
        </p:blipFill>
        <p:spPr>
          <a:xfrm>
            <a:off x="1299178" y="2366589"/>
            <a:ext cx="4990613" cy="2228685"/>
          </a:xfrm>
          <a:prstGeom prst="rect">
            <a:avLst/>
          </a:prstGeom>
        </p:spPr>
      </p:pic>
      <p:pic>
        <p:nvPicPr>
          <p:cNvPr id="12" name="Picture 11">
            <a:extLst>
              <a:ext uri="{FF2B5EF4-FFF2-40B4-BE49-F238E27FC236}">
                <a16:creationId xmlns:a16="http://schemas.microsoft.com/office/drawing/2014/main" id="{FF93EC70-1213-4995-BFA6-D54255906524}"/>
              </a:ext>
            </a:extLst>
          </p:cNvPr>
          <p:cNvPicPr>
            <a:picLocks noChangeAspect="1"/>
          </p:cNvPicPr>
          <p:nvPr/>
        </p:nvPicPr>
        <p:blipFill>
          <a:blip r:embed="rId6"/>
          <a:stretch>
            <a:fillRect/>
          </a:stretch>
        </p:blipFill>
        <p:spPr>
          <a:xfrm>
            <a:off x="7766575" y="4454695"/>
            <a:ext cx="4345526" cy="1942379"/>
          </a:xfrm>
          <a:prstGeom prst="rect">
            <a:avLst/>
          </a:prstGeom>
        </p:spPr>
      </p:pic>
      <p:pic>
        <p:nvPicPr>
          <p:cNvPr id="17" name="Picture 16">
            <a:extLst>
              <a:ext uri="{FF2B5EF4-FFF2-40B4-BE49-F238E27FC236}">
                <a16:creationId xmlns:a16="http://schemas.microsoft.com/office/drawing/2014/main" id="{C6917589-20C0-46B0-B191-CCF0CC29C1A3}"/>
              </a:ext>
            </a:extLst>
          </p:cNvPr>
          <p:cNvPicPr>
            <a:picLocks noChangeAspect="1"/>
          </p:cNvPicPr>
          <p:nvPr/>
        </p:nvPicPr>
        <p:blipFill>
          <a:blip r:embed="rId7"/>
          <a:stretch>
            <a:fillRect/>
          </a:stretch>
        </p:blipFill>
        <p:spPr>
          <a:xfrm>
            <a:off x="8458172" y="2011809"/>
            <a:ext cx="3451313" cy="1983217"/>
          </a:xfrm>
          <a:prstGeom prst="rect">
            <a:avLst/>
          </a:prstGeom>
        </p:spPr>
      </p:pic>
      <p:sp>
        <p:nvSpPr>
          <p:cNvPr id="18" name="TextBox 17">
            <a:extLst>
              <a:ext uri="{FF2B5EF4-FFF2-40B4-BE49-F238E27FC236}">
                <a16:creationId xmlns:a16="http://schemas.microsoft.com/office/drawing/2014/main" id="{440E5626-ECED-4788-8CFE-3CF5543815BD}"/>
              </a:ext>
            </a:extLst>
          </p:cNvPr>
          <p:cNvSpPr txBox="1"/>
          <p:nvPr/>
        </p:nvSpPr>
        <p:spPr>
          <a:xfrm>
            <a:off x="642374" y="4559825"/>
            <a:ext cx="6569475" cy="2000548"/>
          </a:xfrm>
          <a:prstGeom prst="rect">
            <a:avLst/>
          </a:prstGeom>
          <a:noFill/>
        </p:spPr>
        <p:txBody>
          <a:bodyPr wrap="square" rtlCol="0">
            <a:spAutoFit/>
          </a:bodyPr>
          <a:lstStyle/>
          <a:p>
            <a:r>
              <a:rPr lang="en-US" sz="1400" b="1" u="sng" dirty="0"/>
              <a:t>Comments:</a:t>
            </a:r>
          </a:p>
          <a:p>
            <a:pPr marL="285750" indent="-285750">
              <a:buFont typeface="Arial" panose="020B0604020202020204" pitchFamily="34" charset="0"/>
              <a:buChar char="•"/>
            </a:pPr>
            <a:r>
              <a:rPr lang="en-US" sz="1000" i="1" dirty="0">
                <a:solidFill>
                  <a:srgbClr val="0070C0"/>
                </a:solidFill>
              </a:rPr>
              <a:t>Option 1: TF160 (slight preference), </a:t>
            </a:r>
            <a:r>
              <a:rPr lang="en-US" sz="1000" i="1" dirty="0" err="1">
                <a:solidFill>
                  <a:srgbClr val="0070C0"/>
                </a:solidFill>
              </a:rPr>
              <a:t>VzW</a:t>
            </a:r>
            <a:r>
              <a:rPr lang="en-US" sz="1000" i="1" dirty="0">
                <a:solidFill>
                  <a:srgbClr val="0070C0"/>
                </a:solidFill>
              </a:rPr>
              <a:t>,</a:t>
            </a:r>
          </a:p>
          <a:p>
            <a:pPr marL="285750" indent="-285750">
              <a:buFont typeface="Arial" panose="020B0604020202020204" pitchFamily="34" charset="0"/>
              <a:buChar char="•"/>
            </a:pPr>
            <a:r>
              <a:rPr lang="en-US" sz="1000" i="1" dirty="0">
                <a:solidFill>
                  <a:srgbClr val="0070C0"/>
                </a:solidFill>
              </a:rPr>
              <a:t>Option 2: R&amp;S, Qualcomm, E///, Motorola</a:t>
            </a:r>
          </a:p>
          <a:p>
            <a:pPr marL="285750" indent="-285750">
              <a:buFont typeface="Arial" panose="020B0604020202020204" pitchFamily="34" charset="0"/>
              <a:buChar char="•"/>
            </a:pPr>
            <a:r>
              <a:rPr lang="en-US" sz="1000" i="1" dirty="0">
                <a:solidFill>
                  <a:srgbClr val="0070C0"/>
                </a:solidFill>
              </a:rPr>
              <a:t>No preference: Apple</a:t>
            </a:r>
          </a:p>
          <a:p>
            <a:pPr marL="285750" indent="-285750">
              <a:buFont typeface="Arial" panose="020B0604020202020204" pitchFamily="34" charset="0"/>
              <a:buChar char="•"/>
            </a:pPr>
            <a:r>
              <a:rPr lang="en-US" sz="1000" i="1" dirty="0">
                <a:solidFill>
                  <a:srgbClr val="0070C0"/>
                </a:solidFill>
              </a:rPr>
              <a:t>R&amp;S: How many messages for test functions we’ll have in the future? Risk of activating wrong test functions for old UE?</a:t>
            </a:r>
          </a:p>
          <a:p>
            <a:pPr marL="285750" indent="-285750">
              <a:buFont typeface="Arial" panose="020B0604020202020204" pitchFamily="34" charset="0"/>
              <a:buChar char="•"/>
            </a:pPr>
            <a:r>
              <a:rPr lang="en-US" sz="1000" i="1" dirty="0">
                <a:solidFill>
                  <a:srgbClr val="0070C0"/>
                </a:solidFill>
              </a:rPr>
              <a:t>TF160: Which are the 2 different implementations? R&amp;S 2 different chipsets</a:t>
            </a:r>
          </a:p>
          <a:p>
            <a:pPr marL="285750" indent="-285750">
              <a:buFont typeface="Arial" panose="020B0604020202020204" pitchFamily="34" charset="0"/>
              <a:buChar char="•"/>
            </a:pPr>
            <a:r>
              <a:rPr lang="en-US" sz="1000" i="1" dirty="0">
                <a:solidFill>
                  <a:srgbClr val="0070C0"/>
                </a:solidFill>
              </a:rPr>
              <a:t>Qualcomm: Hybrid option duplicating SET UL MESSAGES for E-UTRA and NR.</a:t>
            </a:r>
          </a:p>
          <a:p>
            <a:pPr marL="285750" indent="-285750">
              <a:buFont typeface="Arial" panose="020B0604020202020204" pitchFamily="34" charset="0"/>
              <a:buChar char="•"/>
            </a:pPr>
            <a:r>
              <a:rPr lang="en-US" sz="1000" i="1" dirty="0">
                <a:solidFill>
                  <a:srgbClr val="0070C0"/>
                </a:solidFill>
              </a:rPr>
              <a:t>Apple: Additional observation Wrong block was used for SET UL MESSAGE. This needs to be solved in this meeting.</a:t>
            </a:r>
          </a:p>
          <a:p>
            <a:pPr marL="285750" indent="-285750">
              <a:buFont typeface="Arial" panose="020B0604020202020204" pitchFamily="34" charset="0"/>
              <a:buChar char="•"/>
            </a:pPr>
            <a:r>
              <a:rPr lang="en-US" sz="1000" i="1" dirty="0">
                <a:solidFill>
                  <a:srgbClr val="0070C0"/>
                </a:solidFill>
              </a:rPr>
              <a:t>Motorola: We need to take care of the commercial impact (core requirement). No delay in the implementation between Option 1 and Option 2 (both completed in this meeting)</a:t>
            </a:r>
          </a:p>
          <a:p>
            <a:pPr marL="285750" indent="-285750">
              <a:buFont typeface="Arial" panose="020B0604020202020204" pitchFamily="34" charset="0"/>
              <a:buChar char="•"/>
            </a:pPr>
            <a:r>
              <a:rPr lang="en-US" sz="1000" i="1" dirty="0">
                <a:solidFill>
                  <a:srgbClr val="0070C0"/>
                </a:solidFill>
              </a:rPr>
              <a:t>Qualcomm: Message reserved for LTE MIMO OTA should be addressed. Raise an AP for that.</a:t>
            </a:r>
          </a:p>
          <a:p>
            <a:pPr marL="285750" indent="-285750">
              <a:buFont typeface="Arial" panose="020B0604020202020204" pitchFamily="34" charset="0"/>
              <a:buChar char="•"/>
            </a:pPr>
            <a:r>
              <a:rPr lang="en-US" sz="1000" i="1" dirty="0">
                <a:solidFill>
                  <a:srgbClr val="0070C0"/>
                </a:solidFill>
                <a:highlight>
                  <a:srgbClr val="00FF00"/>
                </a:highlight>
              </a:rPr>
              <a:t>OPTION 2 is agreeable</a:t>
            </a:r>
          </a:p>
        </p:txBody>
      </p:sp>
    </p:spTree>
    <p:extLst>
      <p:ext uri="{BB962C8B-B14F-4D97-AF65-F5344CB8AC3E}">
        <p14:creationId xmlns:p14="http://schemas.microsoft.com/office/powerpoint/2010/main" val="84291542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4" y="762001"/>
            <a:ext cx="11170718" cy="5762624"/>
          </a:xfrm>
        </p:spPr>
        <p:txBody>
          <a:bodyPr/>
          <a:lstStyle/>
          <a:p>
            <a:r>
              <a:rPr lang="en-US" sz="1800" b="1" u="sng" dirty="0">
                <a:cs typeface="ヒラギノ角ゴ Pro W3"/>
              </a:rPr>
              <a:t>5GS message extension:</a:t>
            </a:r>
            <a:r>
              <a:rPr lang="en-US" sz="1800" dirty="0">
                <a:cs typeface="ヒラギノ角ゴ Pro W3"/>
              </a:rPr>
              <a:t> Compatible with option 1 and option 2</a:t>
            </a:r>
            <a:endParaRPr lang="en-US" sz="1400" dirty="0">
              <a:ea typeface="+mn-ea"/>
              <a:cs typeface="+mn-cs"/>
            </a:endParaRPr>
          </a:p>
        </p:txBody>
      </p:sp>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R5-224078: Discussion on message type for Power limit test functions</a:t>
            </a:r>
          </a:p>
        </p:txBody>
      </p:sp>
      <p:pic>
        <p:nvPicPr>
          <p:cNvPr id="5" name="Picture 4">
            <a:extLst>
              <a:ext uri="{FF2B5EF4-FFF2-40B4-BE49-F238E27FC236}">
                <a16:creationId xmlns:a16="http://schemas.microsoft.com/office/drawing/2014/main" id="{5A92DEF4-3726-4CBA-93E0-B9BB6030656C}"/>
              </a:ext>
            </a:extLst>
          </p:cNvPr>
          <p:cNvPicPr>
            <a:picLocks noChangeAspect="1"/>
          </p:cNvPicPr>
          <p:nvPr/>
        </p:nvPicPr>
        <p:blipFill>
          <a:blip r:embed="rId3"/>
          <a:stretch>
            <a:fillRect/>
          </a:stretch>
        </p:blipFill>
        <p:spPr>
          <a:xfrm>
            <a:off x="853338" y="1414181"/>
            <a:ext cx="6496957" cy="4029637"/>
          </a:xfrm>
          <a:prstGeom prst="rect">
            <a:avLst/>
          </a:prstGeom>
        </p:spPr>
      </p:pic>
      <p:sp>
        <p:nvSpPr>
          <p:cNvPr id="11" name="TextBox 10">
            <a:extLst>
              <a:ext uri="{FF2B5EF4-FFF2-40B4-BE49-F238E27FC236}">
                <a16:creationId xmlns:a16="http://schemas.microsoft.com/office/drawing/2014/main" id="{EAE452C6-D577-4C93-A89C-22BA9CB452AE}"/>
              </a:ext>
            </a:extLst>
          </p:cNvPr>
          <p:cNvSpPr txBox="1"/>
          <p:nvPr/>
        </p:nvSpPr>
        <p:spPr>
          <a:xfrm>
            <a:off x="7762265" y="1414181"/>
            <a:ext cx="3965137" cy="1292662"/>
          </a:xfrm>
          <a:prstGeom prst="rect">
            <a:avLst/>
          </a:prstGeom>
          <a:noFill/>
        </p:spPr>
        <p:txBody>
          <a:bodyPr wrap="square" rtlCol="0">
            <a:spAutoFit/>
          </a:bodyPr>
          <a:lstStyle/>
          <a:p>
            <a:r>
              <a:rPr lang="en-US" b="1" u="sng" dirty="0"/>
              <a:t>Comments:</a:t>
            </a:r>
          </a:p>
          <a:p>
            <a:pPr marL="285750" indent="-285750">
              <a:buFont typeface="Arial" panose="020B0604020202020204" pitchFamily="34" charset="0"/>
              <a:buChar char="•"/>
            </a:pPr>
            <a:r>
              <a:rPr lang="en-US" sz="1400" i="1" dirty="0">
                <a:solidFill>
                  <a:srgbClr val="0070C0"/>
                </a:solidFill>
              </a:rPr>
              <a:t>Agreeable: YES (consensus), no matter whether Option 1 or Option2 is chosen</a:t>
            </a:r>
          </a:p>
          <a:p>
            <a:pPr marL="285750" indent="-285750">
              <a:buFont typeface="Arial" panose="020B0604020202020204" pitchFamily="34" charset="0"/>
              <a:buChar char="•"/>
            </a:pPr>
            <a:r>
              <a:rPr lang="en-US" sz="1400" i="1" dirty="0">
                <a:solidFill>
                  <a:srgbClr val="0070C0"/>
                </a:solidFill>
              </a:rPr>
              <a:t>Not agreeable: None</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69235461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683" y="945281"/>
            <a:ext cx="6039425" cy="5579344"/>
          </a:xfrm>
        </p:spPr>
        <p:txBody>
          <a:bodyPr/>
          <a:lstStyle/>
          <a:p>
            <a:r>
              <a:rPr lang="en-US" sz="1800" dirty="0">
                <a:cs typeface="ヒラギノ角ゴ Pro W3"/>
              </a:rPr>
              <a:t>Main changes in ACTIVATE POWER LIMIT REQUEST</a:t>
            </a:r>
          </a:p>
          <a:p>
            <a:r>
              <a:rPr lang="en-US" sz="1800" dirty="0">
                <a:cs typeface="ヒラギノ角ゴ Pro W3"/>
              </a:rPr>
              <a:t>Other UPLF messages are also needed</a:t>
            </a:r>
          </a:p>
          <a:p>
            <a:r>
              <a:rPr lang="en-US" sz="1800" dirty="0">
                <a:ea typeface="+mn-ea"/>
              </a:rPr>
              <a:t>Current CRs are for Option 1</a:t>
            </a:r>
            <a:r>
              <a:rPr lang="en-US" sz="1800" dirty="0"/>
              <a:t> but could be merged with whichever outcome of discussions for R5-224078</a:t>
            </a:r>
            <a:endParaRPr lang="en-US" sz="1400" dirty="0">
              <a:ea typeface="+mn-ea"/>
              <a:cs typeface="+mn-cs"/>
            </a:endParaRPr>
          </a:p>
        </p:txBody>
      </p:sp>
      <p:sp>
        <p:nvSpPr>
          <p:cNvPr id="2" name="Titel 1"/>
          <p:cNvSpPr>
            <a:spLocks noGrp="1"/>
          </p:cNvSpPr>
          <p:nvPr>
            <p:ph type="title"/>
          </p:nvPr>
        </p:nvSpPr>
        <p:spPr>
          <a:xfrm>
            <a:off x="435448" y="333375"/>
            <a:ext cx="10972800" cy="415719"/>
          </a:xfrm>
        </p:spPr>
        <p:txBody>
          <a:bodyPr/>
          <a:lstStyle/>
          <a:p>
            <a:r>
              <a:rPr lang="en-US" sz="2800" dirty="0">
                <a:cs typeface="ヒラギノ角ゴ Pro W3"/>
              </a:rPr>
              <a:t>R5-224079: </a:t>
            </a:r>
            <a:r>
              <a:rPr lang="en-US" sz="2800" dirty="0" err="1">
                <a:cs typeface="ヒラギノ角ゴ Pro W3"/>
              </a:rPr>
              <a:t>Pcell</a:t>
            </a:r>
            <a:r>
              <a:rPr lang="en-US" sz="2800" dirty="0">
                <a:cs typeface="ヒラギノ角ゴ Pro W3"/>
              </a:rPr>
              <a:t> power limit test function including unequal BW case</a:t>
            </a:r>
          </a:p>
        </p:txBody>
      </p:sp>
      <p:pic>
        <p:nvPicPr>
          <p:cNvPr id="8" name="Picture 7">
            <a:extLst>
              <a:ext uri="{FF2B5EF4-FFF2-40B4-BE49-F238E27FC236}">
                <a16:creationId xmlns:a16="http://schemas.microsoft.com/office/drawing/2014/main" id="{4D4EB0CF-D866-401B-A536-B2882C3A1418}"/>
              </a:ext>
            </a:extLst>
          </p:cNvPr>
          <p:cNvPicPr>
            <a:picLocks noChangeAspect="1"/>
          </p:cNvPicPr>
          <p:nvPr/>
        </p:nvPicPr>
        <p:blipFill>
          <a:blip r:embed="rId3"/>
          <a:stretch>
            <a:fillRect/>
          </a:stretch>
        </p:blipFill>
        <p:spPr>
          <a:xfrm>
            <a:off x="6813840" y="814827"/>
            <a:ext cx="4594408" cy="5762625"/>
          </a:xfrm>
          <a:prstGeom prst="rect">
            <a:avLst/>
          </a:prstGeom>
        </p:spPr>
      </p:pic>
      <p:pic>
        <p:nvPicPr>
          <p:cNvPr id="10" name="Picture 9">
            <a:extLst>
              <a:ext uri="{FF2B5EF4-FFF2-40B4-BE49-F238E27FC236}">
                <a16:creationId xmlns:a16="http://schemas.microsoft.com/office/drawing/2014/main" id="{B9B173C7-41FC-47FD-8A2A-344B07A61716}"/>
              </a:ext>
            </a:extLst>
          </p:cNvPr>
          <p:cNvPicPr>
            <a:picLocks noChangeAspect="1"/>
          </p:cNvPicPr>
          <p:nvPr/>
        </p:nvPicPr>
        <p:blipFill>
          <a:blip r:embed="rId4"/>
          <a:stretch>
            <a:fillRect/>
          </a:stretch>
        </p:blipFill>
        <p:spPr>
          <a:xfrm>
            <a:off x="557968" y="2529147"/>
            <a:ext cx="5079352" cy="591681"/>
          </a:xfrm>
          <a:prstGeom prst="rect">
            <a:avLst/>
          </a:prstGeom>
        </p:spPr>
      </p:pic>
      <p:pic>
        <p:nvPicPr>
          <p:cNvPr id="16" name="Picture 15">
            <a:extLst>
              <a:ext uri="{FF2B5EF4-FFF2-40B4-BE49-F238E27FC236}">
                <a16:creationId xmlns:a16="http://schemas.microsoft.com/office/drawing/2014/main" id="{50AB5A2D-2AD3-4C0E-9130-8362AC82B364}"/>
              </a:ext>
            </a:extLst>
          </p:cNvPr>
          <p:cNvPicPr>
            <a:picLocks noChangeAspect="1"/>
          </p:cNvPicPr>
          <p:nvPr/>
        </p:nvPicPr>
        <p:blipFill>
          <a:blip r:embed="rId5"/>
          <a:stretch>
            <a:fillRect/>
          </a:stretch>
        </p:blipFill>
        <p:spPr>
          <a:xfrm>
            <a:off x="673378" y="4699879"/>
            <a:ext cx="5715798" cy="971686"/>
          </a:xfrm>
          <a:prstGeom prst="rect">
            <a:avLst/>
          </a:prstGeom>
        </p:spPr>
      </p:pic>
      <p:pic>
        <p:nvPicPr>
          <p:cNvPr id="18" name="Picture 17">
            <a:extLst>
              <a:ext uri="{FF2B5EF4-FFF2-40B4-BE49-F238E27FC236}">
                <a16:creationId xmlns:a16="http://schemas.microsoft.com/office/drawing/2014/main" id="{E2E5B49D-65F5-4630-977E-232AA22974A5}"/>
              </a:ext>
            </a:extLst>
          </p:cNvPr>
          <p:cNvPicPr>
            <a:picLocks noChangeAspect="1"/>
          </p:cNvPicPr>
          <p:nvPr/>
        </p:nvPicPr>
        <p:blipFill>
          <a:blip r:embed="rId6"/>
          <a:stretch>
            <a:fillRect/>
          </a:stretch>
        </p:blipFill>
        <p:spPr>
          <a:xfrm>
            <a:off x="936114" y="5867752"/>
            <a:ext cx="4229690" cy="924054"/>
          </a:xfrm>
          <a:prstGeom prst="rect">
            <a:avLst/>
          </a:prstGeom>
        </p:spPr>
      </p:pic>
      <p:cxnSp>
        <p:nvCxnSpPr>
          <p:cNvPr id="19" name="Straight Arrow Connector 18">
            <a:extLst>
              <a:ext uri="{FF2B5EF4-FFF2-40B4-BE49-F238E27FC236}">
                <a16:creationId xmlns:a16="http://schemas.microsoft.com/office/drawing/2014/main" id="{3FCEE16A-26D4-4036-B604-BE1F6366B5E6}"/>
              </a:ext>
            </a:extLst>
          </p:cNvPr>
          <p:cNvCxnSpPr>
            <a:cxnSpLocks/>
          </p:cNvCxnSpPr>
          <p:nvPr/>
        </p:nvCxnSpPr>
        <p:spPr bwMode="auto">
          <a:xfrm flipH="1" flipV="1">
            <a:off x="6027938" y="5149049"/>
            <a:ext cx="2009274"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1" name="Straight Arrow Connector 20">
            <a:extLst>
              <a:ext uri="{FF2B5EF4-FFF2-40B4-BE49-F238E27FC236}">
                <a16:creationId xmlns:a16="http://schemas.microsoft.com/office/drawing/2014/main" id="{029E5187-5374-4FE3-BB65-7B7DAB49BB39}"/>
              </a:ext>
            </a:extLst>
          </p:cNvPr>
          <p:cNvCxnSpPr>
            <a:cxnSpLocks/>
          </p:cNvCxnSpPr>
          <p:nvPr/>
        </p:nvCxnSpPr>
        <p:spPr bwMode="auto">
          <a:xfrm flipH="1">
            <a:off x="5051394" y="6329779"/>
            <a:ext cx="304504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7" name="Connector: Elbow 26">
            <a:extLst>
              <a:ext uri="{FF2B5EF4-FFF2-40B4-BE49-F238E27FC236}">
                <a16:creationId xmlns:a16="http://schemas.microsoft.com/office/drawing/2014/main" id="{5B48417A-0092-49B7-89AE-7666A5AB4301}"/>
              </a:ext>
            </a:extLst>
          </p:cNvPr>
          <p:cNvCxnSpPr>
            <a:cxnSpLocks/>
            <a:endCxn id="10" idx="3"/>
          </p:cNvCxnSpPr>
          <p:nvPr/>
        </p:nvCxnSpPr>
        <p:spPr bwMode="auto">
          <a:xfrm rot="10800000" flipV="1">
            <a:off x="5637320" y="1917576"/>
            <a:ext cx="2399892" cy="907412"/>
          </a:xfrm>
          <a:prstGeom prst="bentConnector3">
            <a:avLst>
              <a:gd name="adj1" fmla="val 64427"/>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02940978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34389</TotalTime>
  <Words>3997</Words>
  <Application>Microsoft Office PowerPoint</Application>
  <PresentationFormat>Widescreen</PresentationFormat>
  <Paragraphs>540</Paragraphs>
  <Slides>24</Slides>
  <Notes>24</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24</vt:i4>
      </vt:variant>
    </vt:vector>
  </HeadingPairs>
  <TitlesOfParts>
    <vt:vector size="35" baseType="lpstr">
      <vt:lpstr>Arial</vt:lpstr>
      <vt:lpstr>Calibri</vt:lpstr>
      <vt:lpstr>Nokia Pure Headline Ultra Light</vt:lpstr>
      <vt:lpstr>Nokia Pure Text</vt:lpstr>
      <vt:lpstr>Nokia Pure Text Light</vt:lpstr>
      <vt:lpstr>Symbol</vt:lpstr>
      <vt:lpstr>Times New Roman</vt:lpstr>
      <vt:lpstr>Wingdings</vt:lpstr>
      <vt:lpstr>ヒラギノ角ゴ Pro W3</vt:lpstr>
      <vt:lpstr>Nokia White Master with headline</vt:lpstr>
      <vt:lpstr>2_Office Theme</vt:lpstr>
      <vt:lpstr>   RAN5#96-e  RF FR2_PCC_SCC_Prio Session meeting minute </vt:lpstr>
      <vt:lpstr>Agenda</vt:lpstr>
      <vt:lpstr>Tohru detailss</vt:lpstr>
      <vt:lpstr>R5-224078: Discussion on message type for Power limit test functions</vt:lpstr>
      <vt:lpstr>R5-224078: Discussion on message type for Power limit test functions</vt:lpstr>
      <vt:lpstr>R5-224078: Discussion on message type for Power limit test functions</vt:lpstr>
      <vt:lpstr>R5-224078: Discussion on message type for Power limit test functions</vt:lpstr>
      <vt:lpstr>R5-224078: Discussion on message type for Power limit test functions</vt:lpstr>
      <vt:lpstr>R5-224079: Pcell power limit test function including unequal BW case</vt:lpstr>
      <vt:lpstr>R5-224079: Pcell power limit test function including unequal BW case</vt:lpstr>
      <vt:lpstr>R5-225191: New method for preventing SCell drop in FR2 UL CA test cases</vt:lpstr>
      <vt:lpstr>R5-225191: New method for preventing SCell drop in FR2 UL CA test cases</vt:lpstr>
      <vt:lpstr>R5-225192: New method for preventing SCell drop in FR2 UL CA test cases</vt:lpstr>
      <vt:lpstr>R5-225192: New method for preventing SCell drop in FR2 UL CA test cases</vt:lpstr>
      <vt:lpstr>R5-225192: New method for preventing SCell drop in FR2 UL CA test cases</vt:lpstr>
      <vt:lpstr>R5-225122r1: On the feasibility of the PHR method</vt:lpstr>
      <vt:lpstr>Discussion on PHR method</vt:lpstr>
      <vt:lpstr>Discussion on PHR method</vt:lpstr>
      <vt:lpstr>Summary</vt:lpstr>
      <vt:lpstr>Summary (II)</vt:lpstr>
      <vt:lpstr>Summary (III)</vt:lpstr>
      <vt:lpstr>Summary (IV)</vt:lpstr>
      <vt:lpstr>Summary (V)</vt:lpstr>
      <vt:lpstr>   Thank You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Flores Fernandez</cp:lastModifiedBy>
  <cp:revision>728</cp:revision>
  <dcterms:created xsi:type="dcterms:W3CDTF">2018-05-24T11:49:12Z</dcterms:created>
  <dcterms:modified xsi:type="dcterms:W3CDTF">2022-08-19T18:03:15Z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