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6"/>
  </p:notesMasterIdLst>
  <p:sldIdLst>
    <p:sldId id="275" r:id="rId3"/>
    <p:sldId id="276" r:id="rId4"/>
    <p:sldId id="277" r:id="rId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9B"/>
    <a:srgbClr val="1E9657"/>
    <a:srgbClr val="FF5D5D"/>
    <a:srgbClr val="124191"/>
    <a:srgbClr val="C800BE"/>
    <a:srgbClr val="92D050"/>
    <a:srgbClr val="164F0D"/>
    <a:srgbClr val="FF5B5B"/>
    <a:srgbClr val="23195D"/>
    <a:srgbClr val="FF7D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695" autoAdjust="0"/>
    <p:restoredTop sz="94660"/>
  </p:normalViewPr>
  <p:slideViewPr>
    <p:cSldViewPr snapToGrid="0">
      <p:cViewPr varScale="1">
        <p:scale>
          <a:sx n="67" d="100"/>
          <a:sy n="67" d="100"/>
        </p:scale>
        <p:origin x="11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24-Aug-22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6839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0" y="374400"/>
            <a:ext cx="11078400" cy="846355"/>
          </a:xfrm>
          <a:prstGeom prst="rect">
            <a:avLst/>
          </a:prstGeom>
        </p:spPr>
        <p:txBody>
          <a:bodyPr lIns="0" tIns="0" rIns="0" bIns="0"/>
          <a:lstStyle>
            <a:lvl1pPr marL="0" indent="0">
              <a:buNone/>
              <a:defRPr sz="5867"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0" y="1440000"/>
            <a:ext cx="11078400" cy="4747200"/>
          </a:xfrm>
          <a:prstGeom prst="rect">
            <a:avLst/>
          </a:prstGeom>
        </p:spPr>
        <p:txBody>
          <a:bodyPr lIns="0" tIns="0" rIns="0" bIns="0">
            <a:normAutofit/>
          </a:bodyPr>
          <a:lstStyle>
            <a:lvl1pPr marL="306910" indent="-306910">
              <a:spcBef>
                <a:spcPts val="0"/>
              </a:spcBef>
              <a:spcAft>
                <a:spcPts val="800"/>
              </a:spcAft>
              <a:buFont typeface="Nokia Pure Text Light" panose="020B0304040602060303" pitchFamily="34" charset="0"/>
              <a:buChar char="‑"/>
              <a:defRPr sz="2133" b="0">
                <a:solidFill>
                  <a:schemeClr val="bg1"/>
                </a:solidFill>
                <a:latin typeface="Nokia Pure Text Light" panose="020B0403020202020204" pitchFamily="34" charset="0"/>
                <a:ea typeface="Nokia Pure Text Light" panose="020B0403020202020204" pitchFamily="34" charset="0"/>
              </a:defRPr>
            </a:lvl1pPr>
            <a:lvl2pPr marL="609585" indent="-302676">
              <a:spcBef>
                <a:spcPts val="0"/>
              </a:spcBef>
              <a:spcAft>
                <a:spcPts val="800"/>
              </a:spcAft>
              <a:buFont typeface="Nokia Pure Text Light" panose="020B0304040602060303" pitchFamily="34" charset="0"/>
              <a:buChar char="‑"/>
              <a:defRPr sz="1867">
                <a:solidFill>
                  <a:schemeClr val="bg1"/>
                </a:solidFill>
                <a:latin typeface="Nokia Pure Text Light" panose="020B0403020202020204" pitchFamily="34" charset="0"/>
                <a:ea typeface="Nokia Pure Text Light" panose="020B0403020202020204" pitchFamily="34" charset="0"/>
              </a:defRPr>
            </a:lvl2pPr>
            <a:lvl3pPr marL="845379" indent="-228594">
              <a:spcBef>
                <a:spcPts val="0"/>
              </a:spcBef>
              <a:spcAft>
                <a:spcPts val="800"/>
              </a:spcAft>
              <a:buSzPct val="66000"/>
              <a:buFont typeface="Wingdings" panose="05000000000000000000" pitchFamily="2" charset="2"/>
              <a:buChar char="§"/>
              <a:defRPr sz="1600">
                <a:solidFill>
                  <a:schemeClr val="bg1"/>
                </a:solidFill>
                <a:latin typeface="Nokia Pure Text Light" panose="020B0403020202020204" pitchFamily="34" charset="0"/>
                <a:ea typeface="Nokia Pure Text Light" panose="020B0403020202020204" pitchFamily="34" charset="0"/>
              </a:defRPr>
            </a:lvl3pPr>
            <a:lvl4pPr marL="1068891" indent="0">
              <a:spcBef>
                <a:spcPts val="0"/>
              </a:spcBef>
              <a:spcAft>
                <a:spcPts val="800"/>
              </a:spcAft>
              <a:buNone/>
              <a:defRPr sz="1333">
                <a:solidFill>
                  <a:schemeClr val="bg1"/>
                </a:solidFill>
                <a:latin typeface="Nokia Pure Text Light" panose="020B0403020202020204" pitchFamily="34" charset="0"/>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bg1"/>
                </a:solidFill>
                <a:latin typeface="Nokia Pure Text Light" panose="020B0403020202020204" pitchFamily="34" charset="0"/>
                <a:ea typeface="Nokia Pure Text Light" panose="020B0403020202020204" pitchFamily="34" charset="0"/>
              </a:defRPr>
            </a:lvl5pPr>
            <a:lvl6pPr marL="1538362" indent="0">
              <a:spcBef>
                <a:spcPts val="0"/>
              </a:spcBef>
              <a:spcAft>
                <a:spcPts val="800"/>
              </a:spcAft>
              <a:buFont typeface="Nokia Pure Text" panose="020B0503020202020204" pitchFamily="34" charset="0"/>
              <a:buNone/>
              <a:defRPr sz="1067" baseline="0">
                <a:solidFill>
                  <a:schemeClr val="bg1"/>
                </a:solidFill>
                <a:latin typeface="Nokia Pure Text Light" panose="020B0403020202020204" pitchFamily="34" charset="0"/>
                <a:ea typeface="Nokia Pure Text Light" panose="020B0403020202020204" pitchFamily="34" charset="0"/>
              </a:defRPr>
            </a:lvl6pPr>
            <a:lvl7pPr marL="1845554" indent="0">
              <a:spcBef>
                <a:spcPts val="0"/>
              </a:spcBef>
              <a:spcAft>
                <a:spcPts val="800"/>
              </a:spcAft>
              <a:buNone/>
              <a:defRPr sz="933">
                <a:solidFill>
                  <a:schemeClr val="bg1"/>
                </a:solidFill>
                <a:latin typeface="Nokia Pure Text Light" panose="020B0403020202020204" pitchFamily="34" charset="0"/>
                <a:ea typeface="Nokia Pure Text Light" panose="020B0403020202020204" pitchFamily="34" charset="0"/>
              </a:defRPr>
            </a:lvl7pPr>
            <a:lvl8pPr marL="2152746" indent="0">
              <a:spcBef>
                <a:spcPts val="0"/>
              </a:spcBef>
              <a:spcAft>
                <a:spcPts val="800"/>
              </a:spcAft>
              <a:buNone/>
              <a:defRPr sz="80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6" cy="566400"/>
          </a:xfrm>
          <a:prstGeom prst="rect">
            <a:avLst/>
          </a:prstGeom>
        </p:spPr>
      </p:pic>
      <p:sp>
        <p:nvSpPr>
          <p:cNvPr id="10"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r>
              <a:rPr lang="en-GB"/>
              <a:t>Nokia – Customer Confidential</a:t>
            </a:r>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3" y="372335"/>
            <a:ext cx="10972800"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497" y="717056"/>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77" y="6319707"/>
            <a:ext cx="2046915"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00" tIns="96000" rIns="96000" bIns="96000" numCol="1" spcCol="0" rtlCol="0" fromWordArt="0" anchor="t" anchorCtr="0" forceAA="0" compatLnSpc="1">
            <a:prstTxWarp prst="textNoShape">
              <a:avLst/>
            </a:prstTxWarp>
            <a:noAutofit/>
          </a:bodyPr>
          <a:lstStyle/>
          <a:p>
            <a:pPr algn="l"/>
            <a:endParaRPr lang="fi-FI" sz="16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072000" y="6422400"/>
            <a:ext cx="6048000" cy="163200"/>
          </a:xfrm>
          <a:prstGeom prst="rect">
            <a:avLst/>
          </a:prstGeom>
        </p:spPr>
        <p:txBody>
          <a:bodyPr/>
          <a:lstStyle/>
          <a:p>
            <a:r>
              <a:rPr lang="en-GB" dirty="0"/>
              <a:t>&lt;Document ID: change ID in footer or remove&gt;</a:t>
            </a:r>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D0966A94-46E8-4615-9FF8-22A68821867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051" y="1"/>
            <a:ext cx="2328333" cy="155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LTE-AdvancedPro_largerTM_cropped">
            <a:extLst>
              <a:ext uri="{FF2B5EF4-FFF2-40B4-BE49-F238E27FC236}">
                <a16:creationId xmlns:a16="http://schemas.microsoft.com/office/drawing/2014/main" id="{6966CB38-B2C8-4784-9965-4EE6E5448F4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240434" y="52918"/>
            <a:ext cx="1581151" cy="126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89" indent="-457189">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n-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0" y="1440000"/>
            <a:ext cx="110784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mn-lt"/>
                <a:ea typeface="Nokia Pure Text Light" panose="020B0403020202020204" pitchFamily="34" charset="0"/>
              </a:defRPr>
            </a:lvl1pPr>
            <a:lvl2pPr marL="307192" indent="0">
              <a:spcBef>
                <a:spcPts val="0"/>
              </a:spcBef>
              <a:spcAft>
                <a:spcPts val="800"/>
              </a:spcAft>
              <a:buNone/>
              <a:defRPr sz="1867">
                <a:solidFill>
                  <a:schemeClr val="tx2"/>
                </a:solidFill>
                <a:latin typeface="+mn-lt"/>
                <a:ea typeface="Nokia Pure Text Light" panose="020B0403020202020204" pitchFamily="34" charset="0"/>
              </a:defRPr>
            </a:lvl2pPr>
            <a:lvl3pPr marL="616785" indent="0">
              <a:spcBef>
                <a:spcPts val="0"/>
              </a:spcBef>
              <a:spcAft>
                <a:spcPts val="800"/>
              </a:spcAft>
              <a:buNone/>
              <a:defRPr sz="1600">
                <a:solidFill>
                  <a:schemeClr val="tx2"/>
                </a:solidFill>
                <a:latin typeface="+mn-lt"/>
                <a:ea typeface="Nokia Pure Text Light" panose="020B0403020202020204" pitchFamily="34" charset="0"/>
              </a:defRPr>
            </a:lvl3pPr>
            <a:lvl4pPr marL="923977" indent="0">
              <a:spcBef>
                <a:spcPts val="0"/>
              </a:spcBef>
              <a:spcAft>
                <a:spcPts val="800"/>
              </a:spcAft>
              <a:buNone/>
              <a:defRPr sz="1333">
                <a:solidFill>
                  <a:schemeClr val="tx2"/>
                </a:solidFill>
                <a:latin typeface="+mn-lt"/>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mn-lt"/>
                <a:ea typeface="Nokia Pure Text Light" panose="020B0403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latin typeface="Nokia Pure Text Light" panose="020B0403020202020204" pitchFamily="34" charset="0"/>
                <a:ea typeface="Nokia Pure Text Light" panose="020B0403020202020204" pitchFamily="34" charset="0"/>
              </a:defRPr>
            </a:lvl6pPr>
            <a:lvl7pPr marL="2150346">
              <a:spcBef>
                <a:spcPts val="0"/>
              </a:spcBef>
              <a:spcAft>
                <a:spcPts val="800"/>
              </a:spcAft>
              <a:defRPr sz="933">
                <a:solidFill>
                  <a:schemeClr val="tx2"/>
                </a:solidFill>
                <a:latin typeface="Nokia Pure Text Light" panose="020B0403020202020204" pitchFamily="34" charset="0"/>
                <a:ea typeface="Nokia Pure Text Light" panose="020B0403020202020204" pitchFamily="34" charset="0"/>
              </a:defRPr>
            </a:lvl7pPr>
            <a:lvl8pPr marL="2457539">
              <a:spcBef>
                <a:spcPts val="0"/>
              </a:spcBef>
              <a:spcAft>
                <a:spcPts val="800"/>
              </a:spcAft>
              <a:defRPr sz="8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mn-lt"/>
                <a:ea typeface="Nokia Pure Text Light" panose="020B0304040602060303" pitchFamily="34" charset="0"/>
                <a:cs typeface="Arial" panose="020B0604020202020204" pitchFamily="34" charset="0"/>
              </a:defRPr>
            </a:lvl1pPr>
          </a:lstStyle>
          <a:p>
            <a:r>
              <a:rPr lang="en-GB"/>
              <a:t>Nokia – Customer Confidential</a:t>
            </a:r>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0" y="1435200"/>
            <a:ext cx="11078400" cy="4752000"/>
          </a:xfrm>
          <a:prstGeom prst="rect">
            <a:avLst/>
          </a:prstGeom>
        </p:spPr>
        <p:txBody>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0" y="1435200"/>
            <a:ext cx="11078400" cy="4752000"/>
          </a:xfrm>
          <a:prstGeom prst="rect">
            <a:avLst/>
          </a:prstGeom>
        </p:spPr>
        <p:txBody>
          <a:bodyPr/>
          <a:lstStyle>
            <a:lvl1pPr marL="0" indent="0">
              <a:buNone/>
              <a:defRPr sz="1333">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0" y="1440000"/>
            <a:ext cx="53472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8"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6"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4"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2"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2.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0"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3" y="6421388"/>
            <a:ext cx="336000" cy="164212"/>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7"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sldNum="0" hdr="0" dt="0"/>
  <p:txStyles>
    <p:titleStyle>
      <a:lvl1pPr algn="l" defTabSz="1219170" rtl="0" eaLnBrk="1" latinLnBrk="0" hangingPunct="1">
        <a:spcBef>
          <a:spcPct val="0"/>
        </a:spcBef>
        <a:buNone/>
        <a:defRPr sz="2667" kern="1200" baseline="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5"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0"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0" y="3304118"/>
            <a:ext cx="1237968" cy="29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sp>
        <p:nvSpPr>
          <p:cNvPr id="12" name="Oval 11">
            <a:extLst>
              <a:ext uri="{FF2B5EF4-FFF2-40B4-BE49-F238E27FC236}">
                <a16:creationId xmlns:a16="http://schemas.microsoft.com/office/drawing/2014/main" id="{1147D7EE-9852-423A-9887-AD89CBDABB1F}"/>
              </a:ext>
            </a:extLst>
          </p:cNvPr>
          <p:cNvSpPr/>
          <p:nvPr userDrawn="1"/>
        </p:nvSpPr>
        <p:spPr bwMode="auto">
          <a:xfrm>
            <a:off x="11078633" y="636481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C65BFE5F-28FD-4FF4-BBE3-68D6A3872C47}" type="slidenum">
              <a:rPr lang="en-GB" altLang="en-US" sz="1333" b="1" smtClean="0"/>
              <a:pPr algn="ctr">
                <a:defRPr/>
              </a:pPr>
              <a:t>‹#›</a:t>
            </a:fld>
            <a:endParaRPr lang="en-GB" altLang="en-US" sz="1333" b="1" dirty="0"/>
          </a:p>
          <a:p>
            <a:pPr>
              <a:defRPr/>
            </a:pPr>
            <a:endParaRPr lang="en-GB" altLang="en-US" sz="1333" dirty="0"/>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Lst>
  <p:transition spd="slow"/>
  <p:hf hdr="0" ftr="0" dt="0"/>
  <p:txStyles>
    <p:title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457189" indent="-457189" algn="l" rtl="0" eaLnBrk="0" fontAlgn="base" hangingPunct="0">
        <a:spcBef>
          <a:spcPct val="20000"/>
        </a:spcBef>
        <a:spcAft>
          <a:spcPct val="0"/>
        </a:spcAft>
        <a:buBlip>
          <a:blip r:embed="rId5"/>
        </a:buBlip>
        <a:defRPr sz="3733">
          <a:solidFill>
            <a:schemeClr val="tx1"/>
          </a:solidFill>
          <a:latin typeface="+mn-lt"/>
          <a:ea typeface="+mn-ea"/>
          <a:cs typeface="+mn-cs"/>
        </a:defRPr>
      </a:lvl1pPr>
      <a:lvl2pPr marL="990575" indent="-380990" algn="l" rtl="0" eaLnBrk="0" fontAlgn="base" hangingPunct="0">
        <a:spcBef>
          <a:spcPct val="20000"/>
        </a:spcBef>
        <a:spcAft>
          <a:spcPct val="0"/>
        </a:spcAft>
        <a:buClr>
          <a:srgbClr val="C00000"/>
        </a:buClr>
        <a:buFont typeface="Arial" panose="020B0604020202020204" pitchFamily="34" charset="0"/>
        <a:buChar char="•"/>
        <a:defRPr sz="3200">
          <a:solidFill>
            <a:schemeClr val="tx1"/>
          </a:solidFill>
          <a:latin typeface="+mn-lt"/>
        </a:defRPr>
      </a:lvl2pPr>
      <a:lvl3pPr marL="1523962"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3pPr>
      <a:lvl4pPr marL="2133547"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4pPr>
      <a:lvl5pPr marL="2743131" indent="-304792" algn="l" rtl="0" eaLnBrk="0" fontAlgn="base" hangingPunct="0">
        <a:spcBef>
          <a:spcPct val="20000"/>
        </a:spcBef>
        <a:spcAft>
          <a:spcPct val="0"/>
        </a:spcAft>
        <a:buFont typeface="Arial" panose="020B0604020202020204" pitchFamily="34" charset="0"/>
        <a:buChar char="»"/>
        <a:defRPr sz="2133">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2070099"/>
          </a:xfrm>
        </p:spPr>
        <p:txBody>
          <a:bodyPr>
            <a:normAutofit fontScale="90000"/>
          </a:bodyPr>
          <a:lstStyle/>
          <a:p>
            <a:pPr>
              <a:defRPr/>
            </a:pPr>
            <a:r>
              <a:rPr lang="en-GB" b="1" i="1" dirty="0">
                <a:effectLst>
                  <a:outerShdw blurRad="38100" dist="38100" dir="2700000" algn="tl">
                    <a:srgbClr val="C0C0C0"/>
                  </a:outerShdw>
                </a:effectLst>
              </a:rPr>
              <a:t>  </a:t>
            </a:r>
            <a:br>
              <a:rPr lang="en-GB" dirty="0"/>
            </a:b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RAN5#96-e Meeting SIG Session 4 Outcomes</a:t>
            </a:r>
            <a:b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
        <p:nvSpPr>
          <p:cNvPr id="5123" name="Subtitle 6">
            <a:extLst>
              <a:ext uri="{FF2B5EF4-FFF2-40B4-BE49-F238E27FC236}">
                <a16:creationId xmlns:a16="http://schemas.microsoft.com/office/drawing/2014/main" id="{0F20AC93-2F97-4B57-8E6C-FC63ABDCAB1E}"/>
              </a:ext>
            </a:extLst>
          </p:cNvPr>
          <p:cNvSpPr>
            <a:spLocks noGrp="1"/>
          </p:cNvSpPr>
          <p:nvPr>
            <p:ph type="subTitle" idx="1"/>
          </p:nvPr>
        </p:nvSpPr>
        <p:spPr>
          <a:xfrm>
            <a:off x="3276229" y="5105400"/>
            <a:ext cx="6405033" cy="1752600"/>
          </a:xfrm>
        </p:spPr>
        <p:txBody>
          <a:bodyPr/>
          <a:lstStyle/>
          <a:p>
            <a:pPr>
              <a:lnSpc>
                <a:spcPct val="80000"/>
              </a:lnSpc>
              <a:defRPr/>
            </a:pPr>
            <a:endParaRPr lang="en-US" altLang="en-US" sz="3200" dirty="0">
              <a:effectLst>
                <a:outerShdw blurRad="38100" dist="38100" dir="2700000" algn="tl">
                  <a:srgbClr val="000000">
                    <a:alpha val="43137"/>
                  </a:srgbClr>
                </a:outerShdw>
              </a:effectLst>
              <a:latin typeface="Arial" panose="020B0604020202020204" pitchFamily="34" charset="0"/>
            </a:endParaRPr>
          </a:p>
          <a:p>
            <a:pPr>
              <a:lnSpc>
                <a:spcPct val="80000"/>
              </a:lnSpc>
              <a:defRPr/>
            </a:pPr>
            <a:r>
              <a:rPr lang="en-GB" altLang="en-US" sz="2400" dirty="0">
                <a:ea typeface="MS PGothic" panose="020B0600070205080204" pitchFamily="34" charset="-128"/>
              </a:rPr>
              <a:t>24 Aug 13 – 15 UTC</a:t>
            </a:r>
          </a:p>
        </p:txBody>
      </p:sp>
    </p:spTree>
    <p:extLst>
      <p:ext uri="{BB962C8B-B14F-4D97-AF65-F5344CB8AC3E}">
        <p14:creationId xmlns:p14="http://schemas.microsoft.com/office/powerpoint/2010/main" val="115687795"/>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8D05B-10AD-40C5-B3A3-8AC23BEB5FFF}"/>
              </a:ext>
            </a:extLst>
          </p:cNvPr>
          <p:cNvSpPr>
            <a:spLocks noGrp="1"/>
          </p:cNvSpPr>
          <p:nvPr>
            <p:ph type="title"/>
          </p:nvPr>
        </p:nvSpPr>
        <p:spPr>
          <a:xfrm>
            <a:off x="1750485" y="228600"/>
            <a:ext cx="8005233" cy="523875"/>
          </a:xfrm>
        </p:spPr>
        <p:txBody>
          <a:bodyPr/>
          <a:lstStyle/>
          <a:p>
            <a:r>
              <a:rPr lang="en-US" dirty="0"/>
              <a:t>Agenda</a:t>
            </a:r>
          </a:p>
        </p:txBody>
      </p:sp>
      <p:sp>
        <p:nvSpPr>
          <p:cNvPr id="3" name="Content Placeholder 2">
            <a:extLst>
              <a:ext uri="{FF2B5EF4-FFF2-40B4-BE49-F238E27FC236}">
                <a16:creationId xmlns:a16="http://schemas.microsoft.com/office/drawing/2014/main" id="{BA8B2F36-4BE5-4A17-8AD3-D5ADFAB7716C}"/>
              </a:ext>
            </a:extLst>
          </p:cNvPr>
          <p:cNvSpPr>
            <a:spLocks noGrp="1"/>
          </p:cNvSpPr>
          <p:nvPr>
            <p:ph idx="1"/>
          </p:nvPr>
        </p:nvSpPr>
        <p:spPr>
          <a:xfrm>
            <a:off x="704850" y="962026"/>
            <a:ext cx="11184467" cy="5667374"/>
          </a:xfrm>
        </p:spPr>
        <p:txBody>
          <a:bodyPr/>
          <a:lstStyle/>
          <a:p>
            <a:r>
              <a:rPr lang="en-US" sz="2400" dirty="0"/>
              <a:t>SIG CR status review &amp; conclusion</a:t>
            </a:r>
          </a:p>
          <a:p>
            <a:pPr lvl="1"/>
            <a:r>
              <a:rPr lang="en-US" sz="1867" dirty="0"/>
              <a:t>Withdrawal notification</a:t>
            </a:r>
          </a:p>
          <a:p>
            <a:pPr lvl="1"/>
            <a:r>
              <a:rPr lang="en-US" sz="1867" dirty="0"/>
              <a:t>Deferred/Flagged CRs needing meeting input</a:t>
            </a:r>
          </a:p>
          <a:p>
            <a:pPr lvl="2"/>
            <a:r>
              <a:rPr lang="en-US" sz="1600" dirty="0"/>
              <a:t>R5-225057 – </a:t>
            </a:r>
            <a:r>
              <a:rPr lang="en-US" sz="1600" dirty="0">
                <a:solidFill>
                  <a:srgbClr val="FF0000"/>
                </a:solidFill>
              </a:rPr>
              <a:t>deferred, TF160 proposed solution to be implemented; Guard timer may need to be extended in TTCN implementation</a:t>
            </a:r>
            <a:endParaRPr lang="en-US" sz="1600" dirty="0"/>
          </a:p>
          <a:p>
            <a:pPr lvl="2"/>
            <a:r>
              <a:rPr lang="en-US" sz="1600" dirty="0"/>
              <a:t>R5-223989; R5-223999 (MediaTek) </a:t>
            </a:r>
            <a:r>
              <a:rPr lang="en-US" sz="1600" dirty="0">
                <a:solidFill>
                  <a:srgbClr val="FF0000"/>
                </a:solidFill>
              </a:rPr>
              <a:t>– Flagged </a:t>
            </a:r>
          </a:p>
          <a:p>
            <a:pPr lvl="3"/>
            <a:r>
              <a:rPr lang="en-US" sz="1600" dirty="0">
                <a:solidFill>
                  <a:srgbClr val="FF0000"/>
                </a:solidFill>
              </a:rPr>
              <a:t>RAN5 can only cater for the latest version of the core spec in a release. NBC introduced by RAN2 in June 2021 ASN.1 is acknowledged but RAN5 cannot avoid implementing this. Test case currently being verified but not part of certification requirement. CMCC confirmed no immediate plan to include inter-RAT in GCF</a:t>
            </a:r>
          </a:p>
          <a:p>
            <a:pPr lvl="2"/>
            <a:r>
              <a:rPr lang="en-US" sz="1600" dirty="0"/>
              <a:t>R5-224661 (Starpoint) – </a:t>
            </a:r>
            <a:r>
              <a:rPr lang="en-US" sz="1600" dirty="0">
                <a:solidFill>
                  <a:srgbClr val="FF0000"/>
                </a:solidFill>
              </a:rPr>
              <a:t>comments pending to be addressed, cannot be agreed</a:t>
            </a:r>
          </a:p>
          <a:p>
            <a:pPr lvl="2"/>
            <a:r>
              <a:rPr lang="en-US" sz="1600" dirty="0"/>
              <a:t>R5-225050 (MediaTek) – </a:t>
            </a:r>
            <a:r>
              <a:rPr lang="en-US" sz="1600" dirty="0">
                <a:solidFill>
                  <a:srgbClr val="FF0000"/>
                </a:solidFill>
              </a:rPr>
              <a:t>deferred</a:t>
            </a:r>
          </a:p>
          <a:p>
            <a:pPr lvl="3"/>
            <a:r>
              <a:rPr lang="en-US" sz="1600" dirty="0">
                <a:solidFill>
                  <a:srgbClr val="FF0000"/>
                </a:solidFill>
              </a:rPr>
              <a:t>TC as currently defined and implemented may not cater for all type of UE implementation. Proposed test definition update needs to specify exact value for the downlink message in step 12</a:t>
            </a:r>
          </a:p>
          <a:p>
            <a:pPr lvl="3"/>
            <a:r>
              <a:rPr lang="en-US" sz="1600" dirty="0">
                <a:solidFill>
                  <a:srgbClr val="FF0000"/>
                </a:solidFill>
              </a:rPr>
              <a:t>Consider capturing the limitation in case a solution cannot be found</a:t>
            </a:r>
          </a:p>
          <a:p>
            <a:pPr lvl="2"/>
            <a:endParaRPr lang="en-US" sz="268" dirty="0"/>
          </a:p>
          <a:p>
            <a:endParaRPr lang="en-US" sz="2400" dirty="0"/>
          </a:p>
          <a:p>
            <a:endParaRPr lang="en-US" sz="2400" dirty="0"/>
          </a:p>
        </p:txBody>
      </p:sp>
    </p:spTree>
    <p:extLst>
      <p:ext uri="{BB962C8B-B14F-4D97-AF65-F5344CB8AC3E}">
        <p14:creationId xmlns:p14="http://schemas.microsoft.com/office/powerpoint/2010/main" val="332388061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8D05B-10AD-40C5-B3A3-8AC23BEB5FFF}"/>
              </a:ext>
            </a:extLst>
          </p:cNvPr>
          <p:cNvSpPr>
            <a:spLocks noGrp="1"/>
          </p:cNvSpPr>
          <p:nvPr>
            <p:ph type="title"/>
          </p:nvPr>
        </p:nvSpPr>
        <p:spPr>
          <a:xfrm>
            <a:off x="1750485" y="228600"/>
            <a:ext cx="8005233" cy="523875"/>
          </a:xfrm>
        </p:spPr>
        <p:txBody>
          <a:bodyPr/>
          <a:lstStyle/>
          <a:p>
            <a:r>
              <a:rPr lang="en-US" dirty="0"/>
              <a:t>Agenda</a:t>
            </a:r>
          </a:p>
        </p:txBody>
      </p:sp>
      <p:sp>
        <p:nvSpPr>
          <p:cNvPr id="3" name="Content Placeholder 2">
            <a:extLst>
              <a:ext uri="{FF2B5EF4-FFF2-40B4-BE49-F238E27FC236}">
                <a16:creationId xmlns:a16="http://schemas.microsoft.com/office/drawing/2014/main" id="{BA8B2F36-4BE5-4A17-8AD3-D5ADFAB7716C}"/>
              </a:ext>
            </a:extLst>
          </p:cNvPr>
          <p:cNvSpPr>
            <a:spLocks noGrp="1"/>
          </p:cNvSpPr>
          <p:nvPr>
            <p:ph idx="1"/>
          </p:nvPr>
        </p:nvSpPr>
        <p:spPr>
          <a:xfrm>
            <a:off x="704850" y="866776"/>
            <a:ext cx="11184467" cy="5667374"/>
          </a:xfrm>
        </p:spPr>
        <p:txBody>
          <a:bodyPr/>
          <a:lstStyle/>
          <a:p>
            <a:pPr lvl="2"/>
            <a:endParaRPr lang="en-US" sz="268" dirty="0"/>
          </a:p>
          <a:p>
            <a:pPr lvl="1"/>
            <a:r>
              <a:rPr lang="en-US" sz="1870" dirty="0"/>
              <a:t>Update on discussion paper outcomes/actions</a:t>
            </a:r>
          </a:p>
          <a:p>
            <a:pPr lvl="2"/>
            <a:r>
              <a:rPr lang="en-US" sz="1600" dirty="0">
                <a:latin typeface="Calibri" panose="020F0502020204030204" pitchFamily="34" charset="0"/>
                <a:ea typeface="Calibri" panose="020F0502020204030204" pitchFamily="34" charset="0"/>
              </a:rPr>
              <a:t>None</a:t>
            </a:r>
          </a:p>
          <a:p>
            <a:pPr lvl="1"/>
            <a:r>
              <a:rPr lang="en-US" sz="1867" dirty="0">
                <a:latin typeface="Calibri" panose="020F0502020204030204" pitchFamily="34" charset="0"/>
              </a:rPr>
              <a:t>Outgoing LS</a:t>
            </a:r>
          </a:p>
          <a:p>
            <a:pPr lvl="2"/>
            <a:r>
              <a:rPr lang="en-US" sz="1600" dirty="0">
                <a:latin typeface="Calibri" panose="020F0502020204030204" pitchFamily="34" charset="0"/>
              </a:rPr>
              <a:t>None</a:t>
            </a:r>
          </a:p>
          <a:p>
            <a:r>
              <a:rPr lang="en-US" sz="2400" dirty="0">
                <a:latin typeface="Calibri" panose="020F0502020204030204" pitchFamily="34" charset="0"/>
              </a:rPr>
              <a:t>TTCN Sidebar outcomes</a:t>
            </a:r>
          </a:p>
          <a:p>
            <a:r>
              <a:rPr lang="en-US" sz="2400" dirty="0">
                <a:latin typeface="Calibri" panose="020F0502020204030204" pitchFamily="34" charset="0"/>
              </a:rPr>
              <a:t>SIG Action Point review &amp; update</a:t>
            </a:r>
          </a:p>
          <a:p>
            <a:r>
              <a:rPr lang="en-US" sz="2400" dirty="0">
                <a:latin typeface="Calibri" panose="020F0502020204030204" pitchFamily="34" charset="0"/>
              </a:rPr>
              <a:t>Any other topics (on request – if time permits)</a:t>
            </a:r>
            <a:endParaRPr lang="en-US" sz="2400" dirty="0"/>
          </a:p>
          <a:p>
            <a:endParaRPr lang="en-US" sz="2400" dirty="0"/>
          </a:p>
          <a:p>
            <a:endParaRPr lang="en-US" sz="2400" dirty="0"/>
          </a:p>
        </p:txBody>
      </p:sp>
    </p:spTree>
    <p:extLst>
      <p:ext uri="{BB962C8B-B14F-4D97-AF65-F5344CB8AC3E}">
        <p14:creationId xmlns:p14="http://schemas.microsoft.com/office/powerpoint/2010/main" val="1780976347"/>
      </p:ext>
    </p:extLst>
  </p:cSld>
  <p:clrMapOvr>
    <a:masterClrMapping/>
  </p:clrMapOvr>
  <p:transition spd="slow"/>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28965</TotalTime>
  <Words>215</Words>
  <Application>Microsoft Office PowerPoint</Application>
  <PresentationFormat>Widescreen</PresentationFormat>
  <Paragraphs>25</Paragraphs>
  <Slides>3</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vt:i4>
      </vt:variant>
    </vt:vector>
  </HeadingPairs>
  <TitlesOfParts>
    <vt:vector size="12" baseType="lpstr">
      <vt:lpstr>Arial</vt:lpstr>
      <vt:lpstr>Calibri</vt:lpstr>
      <vt:lpstr>Nokia Pure Headline Ultra Light</vt:lpstr>
      <vt:lpstr>Nokia Pure Text</vt:lpstr>
      <vt:lpstr>Nokia Pure Text Light</vt:lpstr>
      <vt:lpstr>Times New Roman</vt:lpstr>
      <vt:lpstr>Wingdings</vt:lpstr>
      <vt:lpstr>Nokia White Master with headline</vt:lpstr>
      <vt:lpstr>2_Office Theme</vt:lpstr>
      <vt:lpstr>    RAN5#96-e Meeting SIG Session 4 Outcomes  </vt:lpstr>
      <vt:lpstr>Agenda</vt:lpstr>
      <vt:lpstr>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Jacob John</cp:lastModifiedBy>
  <cp:revision>554</cp:revision>
  <dcterms:created xsi:type="dcterms:W3CDTF">2018-05-24T11:49:12Z</dcterms:created>
  <dcterms:modified xsi:type="dcterms:W3CDTF">2022-08-24T14:45:38Z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