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22"/>
  </p:notesMasterIdLst>
  <p:sldIdLst>
    <p:sldId id="275" r:id="rId3"/>
    <p:sldId id="422" r:id="rId4"/>
    <p:sldId id="423" r:id="rId5"/>
    <p:sldId id="427" r:id="rId6"/>
    <p:sldId id="435" r:id="rId7"/>
    <p:sldId id="434" r:id="rId8"/>
    <p:sldId id="436" r:id="rId9"/>
    <p:sldId id="437" r:id="rId10"/>
    <p:sldId id="438" r:id="rId11"/>
    <p:sldId id="439" r:id="rId12"/>
    <p:sldId id="441" r:id="rId13"/>
    <p:sldId id="440" r:id="rId14"/>
    <p:sldId id="442" r:id="rId15"/>
    <p:sldId id="443" r:id="rId16"/>
    <p:sldId id="445" r:id="rId17"/>
    <p:sldId id="446" r:id="rId18"/>
    <p:sldId id="444" r:id="rId19"/>
    <p:sldId id="447" r:id="rId20"/>
    <p:sldId id="276"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9B"/>
    <a:srgbClr val="1E9657"/>
    <a:srgbClr val="FF5D5D"/>
    <a:srgbClr val="124191"/>
    <a:srgbClr val="C800BE"/>
    <a:srgbClr val="92D050"/>
    <a:srgbClr val="164F0D"/>
    <a:srgbClr val="FF5B5B"/>
    <a:srgbClr val="23195D"/>
    <a:srgbClr val="FF7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46DBB-21DE-41EE-857C-A315C77FE1CB}" v="45" dt="2022-08-18T12:38:32.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4660"/>
  </p:normalViewPr>
  <p:slideViewPr>
    <p:cSldViewPr snapToGrid="0">
      <p:cViewPr varScale="1">
        <p:scale>
          <a:sx n="86" d="100"/>
          <a:sy n="86" d="100"/>
        </p:scale>
        <p:origin x="10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48FFD-DDE0-4E13-8CF4-6D833C916B90}"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D39E0-52DC-4E29-9B33-7D479C89A1F8}" type="slidenum">
              <a:rPr lang="en-US" smtClean="0"/>
              <a:t>‹#›</a:t>
            </a:fld>
            <a:endParaRPr lang="en-US"/>
          </a:p>
        </p:txBody>
      </p:sp>
    </p:spTree>
    <p:extLst>
      <p:ext uri="{BB962C8B-B14F-4D97-AF65-F5344CB8AC3E}">
        <p14:creationId xmlns:p14="http://schemas.microsoft.com/office/powerpoint/2010/main" val="274243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1426598-D39F-422A-A543-24ADBA877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DD6D9932-1D15-416D-84E6-6E0A652B007B}"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3118DF75-B910-4194-A1F2-CCDEF4B06B2C}"/>
              </a:ext>
            </a:extLst>
          </p:cNvPr>
          <p:cNvSpPr>
            <a:spLocks noGrp="1" noRot="1" noChangeAspect="1" noChangeArrowheads="1" noTextEdit="1"/>
          </p:cNvSpPr>
          <p:nvPr>
            <p:ph type="sldImg"/>
          </p:nvPr>
        </p:nvSpPr>
        <p:spPr>
          <a:xfrm>
            <a:off x="88900" y="742950"/>
            <a:ext cx="6621463" cy="3725863"/>
          </a:xfrm>
          <a:ln/>
        </p:spPr>
      </p:sp>
      <p:sp>
        <p:nvSpPr>
          <p:cNvPr id="6148" name="Rectangle 3">
            <a:extLst>
              <a:ext uri="{FF2B5EF4-FFF2-40B4-BE49-F238E27FC236}">
                <a16:creationId xmlns:a16="http://schemas.microsoft.com/office/drawing/2014/main" id="{3E3707EE-C94A-48C2-933A-DB638563A318}"/>
              </a:ext>
            </a:extLst>
          </p:cNvPr>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0683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10</a:t>
            </a:fld>
            <a:endParaRPr lang="en-US"/>
          </a:p>
        </p:txBody>
      </p:sp>
    </p:spTree>
    <p:extLst>
      <p:ext uri="{BB962C8B-B14F-4D97-AF65-F5344CB8AC3E}">
        <p14:creationId xmlns:p14="http://schemas.microsoft.com/office/powerpoint/2010/main" val="107143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11</a:t>
            </a:fld>
            <a:endParaRPr lang="en-US"/>
          </a:p>
        </p:txBody>
      </p:sp>
    </p:spTree>
    <p:extLst>
      <p:ext uri="{BB962C8B-B14F-4D97-AF65-F5344CB8AC3E}">
        <p14:creationId xmlns:p14="http://schemas.microsoft.com/office/powerpoint/2010/main" val="115019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12</a:t>
            </a:fld>
            <a:endParaRPr lang="en-US"/>
          </a:p>
        </p:txBody>
      </p:sp>
    </p:spTree>
    <p:extLst>
      <p:ext uri="{BB962C8B-B14F-4D97-AF65-F5344CB8AC3E}">
        <p14:creationId xmlns:p14="http://schemas.microsoft.com/office/powerpoint/2010/main" val="362402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13</a:t>
            </a:fld>
            <a:endParaRPr lang="en-US"/>
          </a:p>
        </p:txBody>
      </p:sp>
    </p:spTree>
    <p:extLst>
      <p:ext uri="{BB962C8B-B14F-4D97-AF65-F5344CB8AC3E}">
        <p14:creationId xmlns:p14="http://schemas.microsoft.com/office/powerpoint/2010/main" val="1203868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14</a:t>
            </a:fld>
            <a:endParaRPr lang="en-US"/>
          </a:p>
        </p:txBody>
      </p:sp>
    </p:spTree>
    <p:extLst>
      <p:ext uri="{BB962C8B-B14F-4D97-AF65-F5344CB8AC3E}">
        <p14:creationId xmlns:p14="http://schemas.microsoft.com/office/powerpoint/2010/main" val="882943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15</a:t>
            </a:fld>
            <a:endParaRPr lang="en-US"/>
          </a:p>
        </p:txBody>
      </p:sp>
    </p:spTree>
    <p:extLst>
      <p:ext uri="{BB962C8B-B14F-4D97-AF65-F5344CB8AC3E}">
        <p14:creationId xmlns:p14="http://schemas.microsoft.com/office/powerpoint/2010/main" val="107410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16</a:t>
            </a:fld>
            <a:endParaRPr lang="en-US"/>
          </a:p>
        </p:txBody>
      </p:sp>
    </p:spTree>
    <p:extLst>
      <p:ext uri="{BB962C8B-B14F-4D97-AF65-F5344CB8AC3E}">
        <p14:creationId xmlns:p14="http://schemas.microsoft.com/office/powerpoint/2010/main" val="1448998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17</a:t>
            </a:fld>
            <a:endParaRPr lang="en-US"/>
          </a:p>
        </p:txBody>
      </p:sp>
    </p:spTree>
    <p:extLst>
      <p:ext uri="{BB962C8B-B14F-4D97-AF65-F5344CB8AC3E}">
        <p14:creationId xmlns:p14="http://schemas.microsoft.com/office/powerpoint/2010/main" val="974867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18</a:t>
            </a:fld>
            <a:endParaRPr lang="en-US"/>
          </a:p>
        </p:txBody>
      </p:sp>
    </p:spTree>
    <p:extLst>
      <p:ext uri="{BB962C8B-B14F-4D97-AF65-F5344CB8AC3E}">
        <p14:creationId xmlns:p14="http://schemas.microsoft.com/office/powerpoint/2010/main" val="290510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1426598-D39F-422A-A543-24ADBA877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DD6D9932-1D15-416D-84E6-6E0A652B007B}"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3118DF75-B910-4194-A1F2-CCDEF4B06B2C}"/>
              </a:ext>
            </a:extLst>
          </p:cNvPr>
          <p:cNvSpPr>
            <a:spLocks noGrp="1" noRot="1" noChangeAspect="1" noChangeArrowheads="1" noTextEdit="1"/>
          </p:cNvSpPr>
          <p:nvPr>
            <p:ph type="sldImg"/>
          </p:nvPr>
        </p:nvSpPr>
        <p:spPr>
          <a:xfrm>
            <a:off x="88900" y="742950"/>
            <a:ext cx="6621463" cy="3725863"/>
          </a:xfrm>
          <a:ln/>
        </p:spPr>
      </p:sp>
      <p:sp>
        <p:nvSpPr>
          <p:cNvPr id="6148" name="Rectangle 3">
            <a:extLst>
              <a:ext uri="{FF2B5EF4-FFF2-40B4-BE49-F238E27FC236}">
                <a16:creationId xmlns:a16="http://schemas.microsoft.com/office/drawing/2014/main" id="{3E3707EE-C94A-48C2-933A-DB638563A318}"/>
              </a:ext>
            </a:extLst>
          </p:cNvPr>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35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2</a:t>
            </a:fld>
            <a:endParaRPr lang="en-US"/>
          </a:p>
        </p:txBody>
      </p:sp>
    </p:spTree>
    <p:extLst>
      <p:ext uri="{BB962C8B-B14F-4D97-AF65-F5344CB8AC3E}">
        <p14:creationId xmlns:p14="http://schemas.microsoft.com/office/powerpoint/2010/main" val="396238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3</a:t>
            </a:fld>
            <a:endParaRPr lang="en-US"/>
          </a:p>
        </p:txBody>
      </p:sp>
    </p:spTree>
    <p:extLst>
      <p:ext uri="{BB962C8B-B14F-4D97-AF65-F5344CB8AC3E}">
        <p14:creationId xmlns:p14="http://schemas.microsoft.com/office/powerpoint/2010/main" val="401102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4</a:t>
            </a:fld>
            <a:endParaRPr lang="en-US"/>
          </a:p>
        </p:txBody>
      </p:sp>
    </p:spTree>
    <p:extLst>
      <p:ext uri="{BB962C8B-B14F-4D97-AF65-F5344CB8AC3E}">
        <p14:creationId xmlns:p14="http://schemas.microsoft.com/office/powerpoint/2010/main" val="332153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5</a:t>
            </a:fld>
            <a:endParaRPr lang="en-US"/>
          </a:p>
        </p:txBody>
      </p:sp>
    </p:spTree>
    <p:extLst>
      <p:ext uri="{BB962C8B-B14F-4D97-AF65-F5344CB8AC3E}">
        <p14:creationId xmlns:p14="http://schemas.microsoft.com/office/powerpoint/2010/main" val="386123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6</a:t>
            </a:fld>
            <a:endParaRPr lang="en-US"/>
          </a:p>
        </p:txBody>
      </p:sp>
    </p:spTree>
    <p:extLst>
      <p:ext uri="{BB962C8B-B14F-4D97-AF65-F5344CB8AC3E}">
        <p14:creationId xmlns:p14="http://schemas.microsoft.com/office/powerpoint/2010/main" val="410491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7</a:t>
            </a:fld>
            <a:endParaRPr lang="en-US"/>
          </a:p>
        </p:txBody>
      </p:sp>
    </p:spTree>
    <p:extLst>
      <p:ext uri="{BB962C8B-B14F-4D97-AF65-F5344CB8AC3E}">
        <p14:creationId xmlns:p14="http://schemas.microsoft.com/office/powerpoint/2010/main" val="181083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8</a:t>
            </a:fld>
            <a:endParaRPr lang="en-US"/>
          </a:p>
        </p:txBody>
      </p:sp>
    </p:spTree>
    <p:extLst>
      <p:ext uri="{BB962C8B-B14F-4D97-AF65-F5344CB8AC3E}">
        <p14:creationId xmlns:p14="http://schemas.microsoft.com/office/powerpoint/2010/main" val="266503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9</a:t>
            </a:fld>
            <a:endParaRPr lang="en-US"/>
          </a:p>
        </p:txBody>
      </p:sp>
    </p:spTree>
    <p:extLst>
      <p:ext uri="{BB962C8B-B14F-4D97-AF65-F5344CB8AC3E}">
        <p14:creationId xmlns:p14="http://schemas.microsoft.com/office/powerpoint/2010/main" val="262803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j-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68"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j-lt"/>
              </a:defRPr>
            </a:lvl1pPr>
          </a:lstStyle>
          <a:p>
            <a:pPr lvl="0"/>
            <a:r>
              <a:rPr lang="en-US" noProof="0"/>
              <a:t>Click to edit headline</a:t>
            </a:r>
          </a:p>
        </p:txBody>
      </p:sp>
      <p:sp>
        <p:nvSpPr>
          <p:cNvPr id="5"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13195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1 Nokia Divider Master title">
    <p:spTree>
      <p:nvGrpSpPr>
        <p:cNvPr id="1" name=""/>
        <p:cNvGrpSpPr/>
        <p:nvPr/>
      </p:nvGrpSpPr>
      <p:grpSpPr>
        <a:xfrm>
          <a:off x="0" y="0"/>
          <a:ext cx="0" cy="0"/>
          <a:chOff x="0" y="0"/>
          <a:chExt cx="0" cy="0"/>
        </a:xfrm>
      </p:grpSpPr>
      <p:sp>
        <p:nvSpPr>
          <p:cNvPr id="7" name="Text Placeholder 42"/>
          <p:cNvSpPr>
            <a:spLocks noGrp="1"/>
          </p:cNvSpPr>
          <p:nvPr>
            <p:ph type="body" sz="quarter" idx="11" hasCustomPrompt="1"/>
          </p:nvPr>
        </p:nvSpPr>
        <p:spPr>
          <a:xfrm>
            <a:off x="556800" y="374400"/>
            <a:ext cx="11078400" cy="846355"/>
          </a:xfrm>
          <a:prstGeom prst="rect">
            <a:avLst/>
          </a:prstGeom>
        </p:spPr>
        <p:txBody>
          <a:bodyPr lIns="0" tIns="0" rIns="0" bIns="0"/>
          <a:lstStyle>
            <a:lvl1pPr marL="0" indent="0">
              <a:buNone/>
              <a:defRPr sz="5867" baseline="0">
                <a:solidFill>
                  <a:schemeClr val="bg1"/>
                </a:solidFill>
                <a:latin typeface="Nokia Pure Headline Ultra Light" panose="020B0204020202020204" pitchFamily="34" charset="0"/>
              </a:defRPr>
            </a:lvl1pPr>
          </a:lstStyle>
          <a:p>
            <a:pPr lvl="0"/>
            <a:r>
              <a:rPr lang="en-US"/>
              <a:t>Click to edit headline</a:t>
            </a:r>
          </a:p>
        </p:txBody>
      </p:sp>
      <p:sp>
        <p:nvSpPr>
          <p:cNvPr id="6" name="Text Placeholder 3"/>
          <p:cNvSpPr>
            <a:spLocks noGrp="1"/>
          </p:cNvSpPr>
          <p:nvPr>
            <p:ph type="body" sz="quarter" idx="12" hasCustomPrompt="1"/>
          </p:nvPr>
        </p:nvSpPr>
        <p:spPr>
          <a:xfrm>
            <a:off x="556800" y="1440000"/>
            <a:ext cx="11078400" cy="4747200"/>
          </a:xfrm>
          <a:prstGeom prst="rect">
            <a:avLst/>
          </a:prstGeom>
        </p:spPr>
        <p:txBody>
          <a:bodyPr lIns="0" tIns="0" rIns="0" bIns="0">
            <a:normAutofit/>
          </a:bodyPr>
          <a:lstStyle>
            <a:lvl1pPr marL="306910" indent="-306910">
              <a:spcBef>
                <a:spcPts val="0"/>
              </a:spcBef>
              <a:spcAft>
                <a:spcPts val="800"/>
              </a:spcAft>
              <a:buFont typeface="Nokia Pure Text Light" panose="020B0304040602060303" pitchFamily="34" charset="0"/>
              <a:buChar char="‑"/>
              <a:defRPr sz="2133" b="0">
                <a:solidFill>
                  <a:schemeClr val="bg1"/>
                </a:solidFill>
                <a:latin typeface="Nokia Pure Text Light" panose="020B0403020202020204" pitchFamily="34" charset="0"/>
                <a:ea typeface="Nokia Pure Text Light" panose="020B0403020202020204" pitchFamily="34" charset="0"/>
              </a:defRPr>
            </a:lvl1pPr>
            <a:lvl2pPr marL="609585" indent="-302676">
              <a:spcBef>
                <a:spcPts val="0"/>
              </a:spcBef>
              <a:spcAft>
                <a:spcPts val="800"/>
              </a:spcAft>
              <a:buFont typeface="Nokia Pure Text Light" panose="020B0304040602060303" pitchFamily="34" charset="0"/>
              <a:buChar char="‑"/>
              <a:defRPr sz="1867">
                <a:solidFill>
                  <a:schemeClr val="bg1"/>
                </a:solidFill>
                <a:latin typeface="Nokia Pure Text Light" panose="020B0403020202020204" pitchFamily="34" charset="0"/>
                <a:ea typeface="Nokia Pure Text Light" panose="020B0403020202020204" pitchFamily="34" charset="0"/>
              </a:defRPr>
            </a:lvl2pPr>
            <a:lvl3pPr marL="845379" indent="-228594">
              <a:spcBef>
                <a:spcPts val="0"/>
              </a:spcBef>
              <a:spcAft>
                <a:spcPts val="800"/>
              </a:spcAft>
              <a:buSzPct val="66000"/>
              <a:buFont typeface="Wingdings" panose="05000000000000000000" pitchFamily="2" charset="2"/>
              <a:buChar char="§"/>
              <a:defRPr sz="1600">
                <a:solidFill>
                  <a:schemeClr val="bg1"/>
                </a:solidFill>
                <a:latin typeface="Nokia Pure Text Light" panose="020B0403020202020204" pitchFamily="34" charset="0"/>
                <a:ea typeface="Nokia Pure Text Light" panose="020B0403020202020204" pitchFamily="34" charset="0"/>
              </a:defRPr>
            </a:lvl3pPr>
            <a:lvl4pPr marL="1068891" indent="0">
              <a:spcBef>
                <a:spcPts val="0"/>
              </a:spcBef>
              <a:spcAft>
                <a:spcPts val="800"/>
              </a:spcAft>
              <a:buNone/>
              <a:defRPr sz="1333">
                <a:solidFill>
                  <a:schemeClr val="bg1"/>
                </a:solidFill>
                <a:latin typeface="Nokia Pure Text Light" panose="020B0403020202020204" pitchFamily="34" charset="0"/>
                <a:ea typeface="Nokia Pure Text Light" panose="020B0403020202020204" pitchFamily="34" charset="0"/>
              </a:defRPr>
            </a:lvl4pPr>
            <a:lvl5pPr marL="1231169" indent="0">
              <a:spcBef>
                <a:spcPts val="0"/>
              </a:spcBef>
              <a:spcAft>
                <a:spcPts val="800"/>
              </a:spcAft>
              <a:buFont typeface="Arial" panose="020B0604020202020204" pitchFamily="34" charset="0"/>
              <a:buNone/>
              <a:defRPr sz="1067">
                <a:solidFill>
                  <a:schemeClr val="bg1"/>
                </a:solidFill>
                <a:latin typeface="Nokia Pure Text Light" panose="020B0403020202020204" pitchFamily="34" charset="0"/>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bg1"/>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bg1"/>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bg1"/>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01084" y="6198577"/>
            <a:ext cx="1345536" cy="566400"/>
          </a:xfrm>
          <a:prstGeom prst="rect">
            <a:avLst/>
          </a:prstGeom>
        </p:spPr>
      </p:pic>
      <p:sp>
        <p:nvSpPr>
          <p:cNvPr id="10"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a:t>Nokia – Customer Confidential</a:t>
            </a:r>
            <a:endParaRPr lang="en-US"/>
          </a:p>
        </p:txBody>
      </p:sp>
    </p:spTree>
    <p:extLst>
      <p:ext uri="{BB962C8B-B14F-4D97-AF65-F5344CB8AC3E}">
        <p14:creationId xmlns:p14="http://schemas.microsoft.com/office/powerpoint/2010/main" val="69084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800"/>
              </a:spcAft>
              <a:defRPr baseline="0"/>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557493" y="372335"/>
            <a:ext cx="10972800" cy="415719"/>
          </a:xfrm>
        </p:spPr>
        <p:txBody>
          <a:bodyPr/>
          <a:lstStyle>
            <a:lvl1pPr>
              <a:defRPr/>
            </a:lvl1pPr>
          </a:lstStyle>
          <a:p>
            <a:r>
              <a:rPr lang="en-US"/>
              <a:t>Click to edit Master title style</a:t>
            </a:r>
          </a:p>
        </p:txBody>
      </p:sp>
      <p:sp>
        <p:nvSpPr>
          <p:cNvPr id="6" name="Content Placeholder 8"/>
          <p:cNvSpPr>
            <a:spLocks noGrp="1"/>
          </p:cNvSpPr>
          <p:nvPr>
            <p:ph sz="quarter" idx="13"/>
          </p:nvPr>
        </p:nvSpPr>
        <p:spPr>
          <a:xfrm>
            <a:off x="557497" y="717056"/>
            <a:ext cx="10970199" cy="402167"/>
          </a:xfrm>
        </p:spPr>
        <p:txBody>
          <a:bodyPr/>
          <a:lstStyle>
            <a:lvl1pPr marL="0" indent="0">
              <a:buFont typeface="Arial"/>
              <a:buNone/>
              <a:defRPr sz="2400">
                <a:solidFill>
                  <a:schemeClr val="bg2"/>
                </a:solidFill>
                <a:latin typeface="+mj-lt"/>
              </a:defRPr>
            </a:lvl1pPr>
          </a:lstStyle>
          <a:p>
            <a:pPr lvl="0"/>
            <a:r>
              <a:rPr lang="en-US"/>
              <a:t>Click to edit Master text styles</a:t>
            </a:r>
          </a:p>
        </p:txBody>
      </p:sp>
      <p:sp>
        <p:nvSpPr>
          <p:cNvPr id="2" name="Rectangle 1">
            <a:extLst>
              <a:ext uri="{FF2B5EF4-FFF2-40B4-BE49-F238E27FC236}">
                <a16:creationId xmlns:a16="http://schemas.microsoft.com/office/drawing/2014/main" id="{DCDED975-CFE7-49E4-ACAD-F0EA43FC8E8B}"/>
              </a:ext>
            </a:extLst>
          </p:cNvPr>
          <p:cNvSpPr/>
          <p:nvPr userDrawn="1"/>
        </p:nvSpPr>
        <p:spPr>
          <a:xfrm>
            <a:off x="1845577" y="6319707"/>
            <a:ext cx="2046915" cy="33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algn="l"/>
            <a:endParaRPr lang="fi-FI" sz="1600">
              <a:solidFill>
                <a:schemeClr val="bg1"/>
              </a:solidFill>
              <a:latin typeface="Nokia Pure Text Light" panose="020B0403020202020204" pitchFamily="34" charset="0"/>
              <a:ea typeface="Nokia Pure Text Light" panose="020B0403020202020204" pitchFamily="34" charset="0"/>
            </a:endParaRPr>
          </a:p>
        </p:txBody>
      </p:sp>
    </p:spTree>
    <p:extLst>
      <p:ext uri="{BB962C8B-B14F-4D97-AF65-F5344CB8AC3E}">
        <p14:creationId xmlns:p14="http://schemas.microsoft.com/office/powerpoint/2010/main" val="1186722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a:xfrm>
            <a:off x="3072000" y="6422400"/>
            <a:ext cx="6048000" cy="163200"/>
          </a:xfrm>
          <a:prstGeom prst="rect">
            <a:avLst/>
          </a:prstGeom>
        </p:spPr>
        <p:txBody>
          <a:bodyPr/>
          <a:lstStyle/>
          <a:p>
            <a:r>
              <a:rPr lang="en-GB" dirty="0"/>
              <a:t>&lt;Document ID: change ID in footer or remove&gt;</a:t>
            </a:r>
            <a:endParaRPr lang="en-US" dirty="0"/>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j-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dirty="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j-lt"/>
              </a:defRPr>
            </a:lvl1pPr>
          </a:lstStyle>
          <a:p>
            <a:pPr lvl="0"/>
            <a:r>
              <a:rPr lang="en-US" noProof="0" dirty="0"/>
              <a:t>Click to edit headline</a:t>
            </a:r>
          </a:p>
        </p:txBody>
      </p:sp>
    </p:spTree>
    <p:extLst>
      <p:ext uri="{BB962C8B-B14F-4D97-AF65-F5344CB8AC3E}">
        <p14:creationId xmlns:p14="http://schemas.microsoft.com/office/powerpoint/2010/main" val="327022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a:extLst>
              <a:ext uri="{FF2B5EF4-FFF2-40B4-BE49-F238E27FC236}">
                <a16:creationId xmlns:a16="http://schemas.microsoft.com/office/drawing/2014/main" id="{4EB823F2-CD38-4A2C-B19B-02C8CF0FAD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484" y="1"/>
            <a:ext cx="5145616" cy="63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D0966A94-46E8-4615-9FF8-22A68821867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1" y="1"/>
            <a:ext cx="2328333" cy="155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TE-AdvancedPro_largerTM_cropped">
            <a:extLst>
              <a:ext uri="{FF2B5EF4-FFF2-40B4-BE49-F238E27FC236}">
                <a16:creationId xmlns:a16="http://schemas.microsoft.com/office/drawing/2014/main" id="{6966CB38-B2C8-4784-9965-4EE6E5448F4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40434" y="52918"/>
            <a:ext cx="1581151"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311375981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57189" indent="-457189">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8355566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4593355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800"/>
              </a:spcAft>
              <a:defRPr baseline="0"/>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557493" y="372333"/>
            <a:ext cx="10972800" cy="415719"/>
          </a:xfrm>
        </p:spPr>
        <p:txBody>
          <a:bodyPr/>
          <a:lstStyle>
            <a:lvl1pPr>
              <a:defRPr/>
            </a:lvl1pPr>
          </a:lstStyle>
          <a:p>
            <a:r>
              <a:rPr lang="en-US"/>
              <a:t>Click to edit Master title style</a:t>
            </a:r>
            <a:endParaRPr lang="en-US" dirty="0"/>
          </a:p>
        </p:txBody>
      </p:sp>
      <p:sp>
        <p:nvSpPr>
          <p:cNvPr id="6" name="Content Placeholder 8"/>
          <p:cNvSpPr>
            <a:spLocks noGrp="1"/>
          </p:cNvSpPr>
          <p:nvPr>
            <p:ph sz="quarter" idx="13"/>
          </p:nvPr>
        </p:nvSpPr>
        <p:spPr>
          <a:xfrm>
            <a:off x="557494" y="717054"/>
            <a:ext cx="10970199" cy="402167"/>
          </a:xfrm>
        </p:spPr>
        <p:txBody>
          <a:bodyPr/>
          <a:lstStyle>
            <a:lvl1pPr marL="0" indent="0">
              <a:buFont typeface="Arial"/>
              <a:buNone/>
              <a:defRPr sz="240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101587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n-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n-lt"/>
              </a:defRPr>
            </a:lvl1pPr>
          </a:lstStyle>
          <a:p>
            <a:pPr lvl="0"/>
            <a:r>
              <a:rPr lang="en-US" noProof="0"/>
              <a:t>Click to edit headline</a:t>
            </a:r>
          </a:p>
        </p:txBody>
      </p:sp>
      <p:sp>
        <p:nvSpPr>
          <p:cNvPr id="4" name="Text Placeholder 3"/>
          <p:cNvSpPr>
            <a:spLocks noGrp="1"/>
          </p:cNvSpPr>
          <p:nvPr>
            <p:ph type="body" sz="quarter" idx="12"/>
          </p:nvPr>
        </p:nvSpPr>
        <p:spPr>
          <a:xfrm>
            <a:off x="556800" y="1440000"/>
            <a:ext cx="110784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mn-lt"/>
                <a:ea typeface="Nokia Pure Text Light" panose="020B0403020202020204" pitchFamily="34" charset="0"/>
              </a:defRPr>
            </a:lvl1pPr>
            <a:lvl2pPr marL="307192" indent="0">
              <a:spcBef>
                <a:spcPts val="0"/>
              </a:spcBef>
              <a:spcAft>
                <a:spcPts val="800"/>
              </a:spcAft>
              <a:buNone/>
              <a:defRPr sz="1867">
                <a:solidFill>
                  <a:schemeClr val="tx2"/>
                </a:solidFill>
                <a:latin typeface="+mn-lt"/>
                <a:ea typeface="Nokia Pure Text Light" panose="020B0403020202020204" pitchFamily="34" charset="0"/>
              </a:defRPr>
            </a:lvl2pPr>
            <a:lvl3pPr marL="616785" indent="0">
              <a:spcBef>
                <a:spcPts val="0"/>
              </a:spcBef>
              <a:spcAft>
                <a:spcPts val="800"/>
              </a:spcAft>
              <a:buNone/>
              <a:defRPr sz="1600">
                <a:solidFill>
                  <a:schemeClr val="tx2"/>
                </a:solidFill>
                <a:latin typeface="+mn-lt"/>
                <a:ea typeface="Nokia Pure Text Light" panose="020B0403020202020204" pitchFamily="34" charset="0"/>
              </a:defRPr>
            </a:lvl3pPr>
            <a:lvl4pPr marL="923977" indent="0">
              <a:spcBef>
                <a:spcPts val="0"/>
              </a:spcBef>
              <a:spcAft>
                <a:spcPts val="800"/>
              </a:spcAft>
              <a:buNone/>
              <a:defRPr sz="1333">
                <a:solidFill>
                  <a:schemeClr val="tx2"/>
                </a:solidFill>
                <a:latin typeface="+mn-lt"/>
                <a:ea typeface="Nokia Pure Text Light" panose="020B0403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mn-lt"/>
                <a:ea typeface="Nokia Pure Text Light" panose="020B0403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latin typeface="Nokia Pure Text Light" panose="020B0403020202020204" pitchFamily="34" charset="0"/>
                <a:ea typeface="Nokia Pure Text Light" panose="020B0403020202020204" pitchFamily="34" charset="0"/>
              </a:defRPr>
            </a:lvl6pPr>
            <a:lvl7pPr marL="2150346">
              <a:spcBef>
                <a:spcPts val="0"/>
              </a:spcBef>
              <a:spcAft>
                <a:spcPts val="800"/>
              </a:spcAft>
              <a:defRPr sz="933">
                <a:solidFill>
                  <a:schemeClr val="tx2"/>
                </a:solidFill>
                <a:latin typeface="Nokia Pure Text Light" panose="020B0403020202020204" pitchFamily="34" charset="0"/>
                <a:ea typeface="Nokia Pure Text Light" panose="020B0403020202020204" pitchFamily="34" charset="0"/>
              </a:defRPr>
            </a:lvl7pPr>
            <a:lvl8pPr marL="2457539">
              <a:spcBef>
                <a:spcPts val="0"/>
              </a:spcBef>
              <a:spcAft>
                <a:spcPts val="800"/>
              </a:spcAft>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mn-lt"/>
                <a:ea typeface="Nokia Pure Text Light" panose="020B0304040602060303" pitchFamily="34" charset="0"/>
                <a:cs typeface="Arial" panose="020B0604020202020204" pitchFamily="34" charset="0"/>
              </a:defRPr>
            </a:lvl1pPr>
          </a:lstStyle>
          <a:p>
            <a:r>
              <a:rPr lang="en-GB"/>
              <a:t>Nokia – Customer Confidential</a:t>
            </a:r>
            <a:endParaRPr lang="en-US"/>
          </a:p>
        </p:txBody>
      </p:sp>
    </p:spTree>
    <p:extLst>
      <p:ext uri="{BB962C8B-B14F-4D97-AF65-F5344CB8AC3E}">
        <p14:creationId xmlns:p14="http://schemas.microsoft.com/office/powerpoint/2010/main" val="386704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9" name="Table Placeholder 2"/>
          <p:cNvSpPr>
            <a:spLocks noGrp="1"/>
          </p:cNvSpPr>
          <p:nvPr>
            <p:ph type="tbl" sz="quarter" idx="13"/>
          </p:nvPr>
        </p:nvSpPr>
        <p:spPr>
          <a:xfrm>
            <a:off x="556800" y="1435200"/>
            <a:ext cx="11078400" cy="4752000"/>
          </a:xfrm>
          <a:prstGeom prst="rect">
            <a:avLst/>
          </a:prstGeom>
        </p:spPr>
        <p:txBody>
          <a:bodyPr/>
          <a:lstStyle>
            <a:lvl1pPr marL="0" indent="0">
              <a:buNone/>
              <a:defRPr sz="2133">
                <a:solidFill>
                  <a:schemeClr val="tx2"/>
                </a:solidFill>
                <a:latin typeface="Arial" panose="020B0604020202020204" pitchFamily="34" charset="0"/>
                <a:cs typeface="Arial" panose="020B0604020202020204" pitchFamily="34" charset="0"/>
              </a:defRPr>
            </a:lvl1pPr>
          </a:lstStyle>
          <a:p>
            <a:r>
              <a:rPr lang="en-US"/>
              <a:t>Click icon to add table</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403515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10" name="SmartArt Placeholder 2"/>
          <p:cNvSpPr>
            <a:spLocks noGrp="1"/>
          </p:cNvSpPr>
          <p:nvPr>
            <p:ph type="dgm" sz="quarter" idx="14"/>
          </p:nvPr>
        </p:nvSpPr>
        <p:spPr>
          <a:xfrm>
            <a:off x="556800" y="1435200"/>
            <a:ext cx="11078400" cy="4752000"/>
          </a:xfrm>
          <a:prstGeom prst="rect">
            <a:avLst/>
          </a:prstGeom>
        </p:spPr>
        <p:txBody>
          <a:bodyPr/>
          <a:lstStyle>
            <a:lvl1pPr marL="0" indent="0">
              <a:buNone/>
              <a:defRPr sz="1333">
                <a:solidFill>
                  <a:schemeClr val="tx2"/>
                </a:solidFill>
                <a:latin typeface="Arial" panose="020B0604020202020204" pitchFamily="34" charset="0"/>
                <a:cs typeface="Arial" panose="020B0604020202020204" pitchFamily="34" charset="0"/>
              </a:defRPr>
            </a:lvl1pPr>
          </a:lstStyle>
          <a:p>
            <a:r>
              <a:rPr lang="en-US"/>
              <a:t>Click icon to add SmartArt graphic</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350279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7" name="Text Placeholder 3"/>
          <p:cNvSpPr>
            <a:spLocks noGrp="1"/>
          </p:cNvSpPr>
          <p:nvPr>
            <p:ph type="body" sz="quarter" idx="12"/>
          </p:nvPr>
        </p:nvSpPr>
        <p:spPr>
          <a:xfrm>
            <a:off x="556800" y="1440000"/>
            <a:ext cx="53472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3"/>
          <p:cNvSpPr>
            <a:spLocks noGrp="1"/>
          </p:cNvSpPr>
          <p:nvPr>
            <p:ph type="body" sz="quarter" idx="13"/>
          </p:nvPr>
        </p:nvSpPr>
        <p:spPr>
          <a:xfrm>
            <a:off x="6288000" y="1440000"/>
            <a:ext cx="53472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304384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9" name="Text Placeholder 3"/>
          <p:cNvSpPr>
            <a:spLocks noGrp="1"/>
          </p:cNvSpPr>
          <p:nvPr>
            <p:ph type="body" sz="quarter" idx="13"/>
          </p:nvPr>
        </p:nvSpPr>
        <p:spPr>
          <a:xfrm>
            <a:off x="6288000" y="1440000"/>
            <a:ext cx="53472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able Placeholder 4"/>
          <p:cNvSpPr>
            <a:spLocks noGrp="1"/>
          </p:cNvSpPr>
          <p:nvPr>
            <p:ph type="tbl" sz="quarter" idx="14"/>
          </p:nvPr>
        </p:nvSpPr>
        <p:spPr>
          <a:xfrm>
            <a:off x="556800" y="1440000"/>
            <a:ext cx="5347200" cy="4747200"/>
          </a:xfrm>
          <a:prstGeom prst="rect">
            <a:avLst/>
          </a:prstGeom>
        </p:spPr>
        <p:txBody>
          <a:bodyPr>
            <a:normAutofit/>
          </a:bodyPr>
          <a:lstStyle>
            <a:lvl1pPr marL="0" indent="0">
              <a:buNone/>
              <a:defRPr sz="2133">
                <a:solidFill>
                  <a:schemeClr val="tx2"/>
                </a:solidFill>
                <a:latin typeface="Arial" panose="020B0604020202020204" pitchFamily="34" charset="0"/>
                <a:cs typeface="Arial" panose="020B0604020202020204" pitchFamily="34" charset="0"/>
              </a:defRPr>
            </a:lvl1pPr>
          </a:lstStyle>
          <a:p>
            <a:r>
              <a:rPr lang="en-US" noProof="0"/>
              <a:t>Click icon to add table</a:t>
            </a:r>
          </a:p>
        </p:txBody>
      </p:sp>
      <p:sp>
        <p:nvSpPr>
          <p:cNvPr id="7"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36096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7" name="Text Placeholder 3"/>
          <p:cNvSpPr>
            <a:spLocks noGrp="1"/>
          </p:cNvSpPr>
          <p:nvPr>
            <p:ph type="body" sz="quarter" idx="12"/>
          </p:nvPr>
        </p:nvSpPr>
        <p:spPr>
          <a:xfrm>
            <a:off x="556800" y="1440000"/>
            <a:ext cx="34560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p:cNvSpPr>
            <a:spLocks noGrp="1"/>
          </p:cNvSpPr>
          <p:nvPr>
            <p:ph type="body" sz="quarter" idx="13"/>
          </p:nvPr>
        </p:nvSpPr>
        <p:spPr>
          <a:xfrm>
            <a:off x="4367808" y="1440000"/>
            <a:ext cx="34560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p:cNvSpPr>
            <a:spLocks noGrp="1"/>
          </p:cNvSpPr>
          <p:nvPr>
            <p:ph type="body" sz="quarter" idx="14"/>
          </p:nvPr>
        </p:nvSpPr>
        <p:spPr>
          <a:xfrm>
            <a:off x="8179200" y="1440000"/>
            <a:ext cx="34560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26416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3" name="Table Placeholder 2"/>
          <p:cNvSpPr>
            <a:spLocks noGrp="1"/>
          </p:cNvSpPr>
          <p:nvPr>
            <p:ph type="tbl" sz="quarter" idx="15"/>
          </p:nvPr>
        </p:nvSpPr>
        <p:spPr>
          <a:xfrm>
            <a:off x="556416" y="1440000"/>
            <a:ext cx="3456000" cy="4747200"/>
          </a:xfrm>
          <a:prstGeom prst="rect">
            <a:avLst/>
          </a:prstGeom>
        </p:spPr>
        <p:txBody>
          <a:bodyPr>
            <a:normAutofit/>
          </a:bodyPr>
          <a:lstStyle>
            <a:lvl1pPr marL="0" indent="0">
              <a:buNone/>
              <a:defRPr sz="2133">
                <a:solidFill>
                  <a:schemeClr val="tx2"/>
                </a:solidFill>
                <a:latin typeface="Arial" panose="020B0604020202020204" pitchFamily="34" charset="0"/>
                <a:cs typeface="Arial" panose="020B0604020202020204" pitchFamily="34" charset="0"/>
              </a:defRPr>
            </a:lvl1pPr>
          </a:lstStyle>
          <a:p>
            <a:r>
              <a:rPr lang="en-US"/>
              <a:t>Click icon to add table</a:t>
            </a:r>
          </a:p>
        </p:txBody>
      </p:sp>
      <p:sp>
        <p:nvSpPr>
          <p:cNvPr id="14" name="Table Placeholder 2"/>
          <p:cNvSpPr>
            <a:spLocks noGrp="1"/>
          </p:cNvSpPr>
          <p:nvPr>
            <p:ph type="tbl" sz="quarter" idx="16"/>
          </p:nvPr>
        </p:nvSpPr>
        <p:spPr>
          <a:xfrm>
            <a:off x="8176564" y="1440000"/>
            <a:ext cx="3456000" cy="4747200"/>
          </a:xfrm>
          <a:prstGeom prst="rect">
            <a:avLst/>
          </a:prstGeom>
        </p:spPr>
        <p:txBody>
          <a:bodyPr>
            <a:normAutofit/>
          </a:bodyPr>
          <a:lstStyle>
            <a:lvl1pPr marL="0" indent="0">
              <a:buNone/>
              <a:defRPr sz="2133">
                <a:solidFill>
                  <a:schemeClr val="tx2"/>
                </a:solidFill>
                <a:latin typeface="Arial" panose="020B0604020202020204" pitchFamily="34" charset="0"/>
                <a:cs typeface="Arial" panose="020B0604020202020204" pitchFamily="34" charset="0"/>
              </a:defRPr>
            </a:lvl1pPr>
          </a:lstStyle>
          <a:p>
            <a:r>
              <a:rPr lang="en-US"/>
              <a:t>Click icon to add table</a:t>
            </a:r>
          </a:p>
        </p:txBody>
      </p:sp>
      <p:sp>
        <p:nvSpPr>
          <p:cNvPr id="15" name="Table Placeholder 2"/>
          <p:cNvSpPr>
            <a:spLocks noGrp="1"/>
          </p:cNvSpPr>
          <p:nvPr>
            <p:ph type="tbl" sz="quarter" idx="17"/>
          </p:nvPr>
        </p:nvSpPr>
        <p:spPr>
          <a:xfrm>
            <a:off x="4365172" y="1440000"/>
            <a:ext cx="3456000" cy="4747200"/>
          </a:xfrm>
          <a:prstGeom prst="rect">
            <a:avLst/>
          </a:prstGeom>
        </p:spPr>
        <p:txBody>
          <a:bodyPr>
            <a:normAutofit/>
          </a:bodyPr>
          <a:lstStyle>
            <a:lvl1pPr marL="0" indent="0">
              <a:buNone/>
              <a:defRPr sz="2133">
                <a:solidFill>
                  <a:schemeClr val="tx2"/>
                </a:solidFill>
                <a:latin typeface="Arial" panose="020B0604020202020204" pitchFamily="34" charset="0"/>
                <a:cs typeface="Arial" panose="020B0604020202020204" pitchFamily="34" charset="0"/>
              </a:defRPr>
            </a:lvl1pPr>
          </a:lstStyle>
          <a:p>
            <a:r>
              <a:rPr lang="en-US"/>
              <a:t>Click icon to add table</a:t>
            </a:r>
          </a:p>
        </p:txBody>
      </p:sp>
      <p:sp>
        <p:nvSpPr>
          <p:cNvPr id="8"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139528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 White - four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7" name="Text Placeholder 3"/>
          <p:cNvSpPr>
            <a:spLocks noGrp="1"/>
          </p:cNvSpPr>
          <p:nvPr>
            <p:ph type="body" sz="quarter" idx="12"/>
          </p:nvPr>
        </p:nvSpPr>
        <p:spPr>
          <a:xfrm>
            <a:off x="556800" y="1440000"/>
            <a:ext cx="25248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p:cNvSpPr>
            <a:spLocks noGrp="1"/>
          </p:cNvSpPr>
          <p:nvPr>
            <p:ph type="body" sz="quarter" idx="13"/>
          </p:nvPr>
        </p:nvSpPr>
        <p:spPr>
          <a:xfrm>
            <a:off x="3408000" y="1440000"/>
            <a:ext cx="25248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p:cNvSpPr>
            <a:spLocks noGrp="1"/>
          </p:cNvSpPr>
          <p:nvPr>
            <p:ph type="body" sz="quarter" idx="14"/>
          </p:nvPr>
        </p:nvSpPr>
        <p:spPr>
          <a:xfrm>
            <a:off x="6259200" y="1440000"/>
            <a:ext cx="25248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p:cNvSpPr>
            <a:spLocks noGrp="1"/>
          </p:cNvSpPr>
          <p:nvPr>
            <p:ph type="body" sz="quarter" idx="15"/>
          </p:nvPr>
        </p:nvSpPr>
        <p:spPr>
          <a:xfrm>
            <a:off x="9110400" y="1440000"/>
            <a:ext cx="25248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374758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556800" y="374400"/>
            <a:ext cx="11078400" cy="412800"/>
          </a:xfrm>
          <a:prstGeom prst="rect">
            <a:avLst/>
          </a:prstGeom>
        </p:spPr>
        <p:txBody>
          <a:bodyPr vert="horz" lIns="0" tIns="0" rIns="0" bIns="0" rtlCol="0" anchor="t" anchorCtr="0">
            <a:noAutofit/>
          </a:bodyPr>
          <a:lstStyle/>
          <a:p>
            <a:r>
              <a:rPr lang="en-US" noProof="0"/>
              <a:t>Click</a:t>
            </a:r>
            <a:r>
              <a:rPr lang="en-US"/>
              <a:t> to edit Master title slide</a:t>
            </a:r>
          </a:p>
        </p:txBody>
      </p:sp>
      <p:sp>
        <p:nvSpPr>
          <p:cNvPr id="21" name="Slide Number Placeholder 5"/>
          <p:cNvSpPr txBox="1">
            <a:spLocks/>
          </p:cNvSpPr>
          <p:nvPr userDrawn="1"/>
        </p:nvSpPr>
        <p:spPr>
          <a:xfrm>
            <a:off x="558803" y="6421388"/>
            <a:ext cx="336000" cy="164212"/>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smtClean="0">
                <a:solidFill>
                  <a:schemeClr val="tx2"/>
                </a:solidFill>
                <a:latin typeface="Arial" panose="020B0604020202020204" pitchFamily="34" charset="0"/>
                <a:ea typeface="Nokia Pure Text Light" panose="020B0304040602060303" pitchFamily="34" charset="0"/>
                <a:cs typeface="Arial" panose="020B0604020202020204" pitchFamily="34" charset="0"/>
              </a:rPr>
              <a:pPr>
                <a:defRPr/>
              </a:pPr>
              <a:t>‹#›</a:t>
            </a:fld>
            <a:endParaRPr lang="en-US" sz="1333">
              <a:solidFill>
                <a:schemeClr val="tx2"/>
              </a:solidFill>
              <a:latin typeface="Arial" panose="020B0604020202020204" pitchFamily="34" charset="0"/>
              <a:ea typeface="Nokia Pure Text Light" panose="020B0304040602060303" pitchFamily="34" charset="0"/>
              <a:cs typeface="Arial" panose="020B0604020202020204" pitchFamily="34" charset="0"/>
            </a:endParaRPr>
          </a:p>
        </p:txBody>
      </p:sp>
    </p:spTree>
    <p:extLst>
      <p:ext uri="{BB962C8B-B14F-4D97-AF65-F5344CB8AC3E}">
        <p14:creationId xmlns:p14="http://schemas.microsoft.com/office/powerpoint/2010/main" val="715877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p:hf sldNum="0" hdr="0" dt="0"/>
  <p:txStyles>
    <p:titleStyle>
      <a:lvl1pPr algn="l" defTabSz="1219170" rtl="0" eaLnBrk="1" latinLnBrk="0" hangingPunct="1">
        <a:spcBef>
          <a:spcPct val="0"/>
        </a:spcBef>
        <a:buNone/>
        <a:defRPr sz="2667" kern="1200" baseline="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F88378C-9D96-42E8-92CD-8526DDBF4F3C}"/>
              </a:ext>
            </a:extLst>
          </p:cNvPr>
          <p:cNvSpPr>
            <a:spLocks noGrp="1"/>
          </p:cNvSpPr>
          <p:nvPr>
            <p:ph type="title"/>
          </p:nvPr>
        </p:nvSpPr>
        <p:spPr bwMode="auto">
          <a:xfrm>
            <a:off x="1750485" y="228600"/>
            <a:ext cx="80052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9C4EDCB-B938-42B8-9865-939F84368B62}"/>
              </a:ext>
            </a:extLst>
          </p:cNvPr>
          <p:cNvSpPr>
            <a:spLocks noGrp="1"/>
          </p:cNvSpPr>
          <p:nvPr>
            <p:ph type="body" idx="1"/>
          </p:nvPr>
        </p:nvSpPr>
        <p:spPr bwMode="auto">
          <a:xfrm>
            <a:off x="647700" y="1454152"/>
            <a:ext cx="11184467" cy="483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Rectangle 15">
            <a:extLst>
              <a:ext uri="{FF2B5EF4-FFF2-40B4-BE49-F238E27FC236}">
                <a16:creationId xmlns:a16="http://schemas.microsoft.com/office/drawing/2014/main" id="{7ECE1BFA-4997-4EE5-ADD7-5FC157887269}"/>
              </a:ext>
            </a:extLst>
          </p:cNvPr>
          <p:cNvSpPr>
            <a:spLocks noChangeArrowheads="1"/>
          </p:cNvSpPr>
          <p:nvPr userDrawn="1"/>
        </p:nvSpPr>
        <p:spPr bwMode="auto">
          <a:xfrm>
            <a:off x="5448300" y="3304118"/>
            <a:ext cx="123796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sp>
        <p:nvSpPr>
          <p:cNvPr id="12" name="Oval 11">
            <a:extLst>
              <a:ext uri="{FF2B5EF4-FFF2-40B4-BE49-F238E27FC236}">
                <a16:creationId xmlns:a16="http://schemas.microsoft.com/office/drawing/2014/main" id="{1147D7EE-9852-423A-9887-AD89CBDABB1F}"/>
              </a:ext>
            </a:extLst>
          </p:cNvPr>
          <p:cNvSpPr/>
          <p:nvPr userDrawn="1"/>
        </p:nvSpPr>
        <p:spPr bwMode="auto">
          <a:xfrm>
            <a:off x="11078633" y="636481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C65BFE5F-28FD-4FF4-BBE3-68D6A3872C47}" type="slidenum">
              <a:rPr lang="en-GB" altLang="en-US" sz="1333" b="1" smtClean="0"/>
              <a:pPr algn="ctr">
                <a:defRPr/>
              </a:pPr>
              <a:t>‹#›</a:t>
            </a:fld>
            <a:endParaRPr lang="en-GB" altLang="en-US" sz="1333" b="1" dirty="0"/>
          </a:p>
          <a:p>
            <a:pPr>
              <a:defRPr/>
            </a:pPr>
            <a:endParaRPr lang="en-GB" altLang="en-US" sz="1333" dirty="0"/>
          </a:p>
        </p:txBody>
      </p:sp>
    </p:spTree>
    <p:extLst>
      <p:ext uri="{BB962C8B-B14F-4D97-AF65-F5344CB8AC3E}">
        <p14:creationId xmlns:p14="http://schemas.microsoft.com/office/powerpoint/2010/main" val="24303396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ransition spd="slow"/>
  <p:hf hdr="0" ftr="0" dt="0"/>
  <p:txStyles>
    <p:titleStyle>
      <a:lvl1pPr algn="ctr" rtl="0" eaLnBrk="0" fontAlgn="base" hangingPunct="0">
        <a:spcBef>
          <a:spcPct val="0"/>
        </a:spcBef>
        <a:spcAft>
          <a:spcPct val="0"/>
        </a:spcAft>
        <a:defRPr sz="4267">
          <a:solidFill>
            <a:srgbClr val="FF0000"/>
          </a:solidFill>
          <a:latin typeface="+mj-lt"/>
          <a:ea typeface="+mj-ea"/>
          <a:cs typeface="+mj-cs"/>
        </a:defRPr>
      </a:lvl1pPr>
      <a:lvl2pPr algn="ctr" rtl="0" eaLnBrk="0" fontAlgn="base" hangingPunct="0">
        <a:spcBef>
          <a:spcPct val="0"/>
        </a:spcBef>
        <a:spcAft>
          <a:spcPct val="0"/>
        </a:spcAft>
        <a:defRPr sz="4267">
          <a:solidFill>
            <a:srgbClr val="FF0000"/>
          </a:solidFill>
          <a:latin typeface="Calibri" pitchFamily="34" charset="0"/>
        </a:defRPr>
      </a:lvl2pPr>
      <a:lvl3pPr algn="ctr" rtl="0" eaLnBrk="0" fontAlgn="base" hangingPunct="0">
        <a:spcBef>
          <a:spcPct val="0"/>
        </a:spcBef>
        <a:spcAft>
          <a:spcPct val="0"/>
        </a:spcAft>
        <a:defRPr sz="4267">
          <a:solidFill>
            <a:srgbClr val="FF0000"/>
          </a:solidFill>
          <a:latin typeface="Calibri" pitchFamily="34" charset="0"/>
        </a:defRPr>
      </a:lvl3pPr>
      <a:lvl4pPr algn="ctr" rtl="0" eaLnBrk="0" fontAlgn="base" hangingPunct="0">
        <a:spcBef>
          <a:spcPct val="0"/>
        </a:spcBef>
        <a:spcAft>
          <a:spcPct val="0"/>
        </a:spcAft>
        <a:defRPr sz="4267">
          <a:solidFill>
            <a:srgbClr val="FF0000"/>
          </a:solidFill>
          <a:latin typeface="Calibri" pitchFamily="34" charset="0"/>
        </a:defRPr>
      </a:lvl4pPr>
      <a:lvl5pPr algn="ctr" rtl="0" eaLnBrk="0" fontAlgn="base" hangingPunct="0">
        <a:spcBef>
          <a:spcPct val="0"/>
        </a:spcBef>
        <a:spcAft>
          <a:spcPct val="0"/>
        </a:spcAft>
        <a:defRPr sz="4267">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457189" indent="-457189" algn="l" rtl="0" eaLnBrk="0" fontAlgn="base" hangingPunct="0">
        <a:spcBef>
          <a:spcPct val="20000"/>
        </a:spcBef>
        <a:spcAft>
          <a:spcPct val="0"/>
        </a:spcAft>
        <a:buBlip>
          <a:blip r:embed="rId6"/>
        </a:buBlip>
        <a:defRPr sz="3733">
          <a:solidFill>
            <a:schemeClr val="tx1"/>
          </a:solidFill>
          <a:latin typeface="+mn-lt"/>
          <a:ea typeface="+mn-ea"/>
          <a:cs typeface="+mn-cs"/>
        </a:defRPr>
      </a:lvl1pPr>
      <a:lvl2pPr marL="990575" indent="-380990" algn="l" rtl="0" eaLnBrk="0" fontAlgn="base" hangingPunct="0">
        <a:spcBef>
          <a:spcPct val="20000"/>
        </a:spcBef>
        <a:spcAft>
          <a:spcPct val="0"/>
        </a:spcAft>
        <a:buClr>
          <a:srgbClr val="C00000"/>
        </a:buClr>
        <a:buFont typeface="Arial" panose="020B0604020202020204" pitchFamily="34" charset="0"/>
        <a:buChar char="•"/>
        <a:defRPr sz="3200">
          <a:solidFill>
            <a:schemeClr val="tx1"/>
          </a:solidFill>
          <a:latin typeface="+mn-lt"/>
        </a:defRPr>
      </a:lvl2pPr>
      <a:lvl3pPr marL="1523962" indent="-304792" algn="l" rtl="0" eaLnBrk="0" fontAlgn="base" hangingPunct="0">
        <a:spcBef>
          <a:spcPct val="20000"/>
        </a:spcBef>
        <a:spcAft>
          <a:spcPct val="0"/>
        </a:spcAft>
        <a:buFont typeface="Arial" panose="020B0604020202020204" pitchFamily="34" charset="0"/>
        <a:buChar char="•"/>
        <a:defRPr sz="2667">
          <a:solidFill>
            <a:schemeClr val="tx1"/>
          </a:solidFill>
          <a:latin typeface="+mn-lt"/>
        </a:defRPr>
      </a:lvl3pPr>
      <a:lvl4pPr marL="2133547" indent="-304792" algn="l" rtl="0" eaLnBrk="0" fontAlgn="base" hangingPunct="0">
        <a:spcBef>
          <a:spcPct val="20000"/>
        </a:spcBef>
        <a:spcAft>
          <a:spcPct val="0"/>
        </a:spcAft>
        <a:buFont typeface="Arial" panose="020B0604020202020204" pitchFamily="34" charset="0"/>
        <a:buChar char="–"/>
        <a:defRPr sz="2667">
          <a:solidFill>
            <a:schemeClr val="tx1"/>
          </a:solidFill>
          <a:latin typeface="+mn-lt"/>
        </a:defRPr>
      </a:lvl4pPr>
      <a:lvl5pPr marL="2743131" indent="-304792" algn="l" rtl="0" eaLnBrk="0" fontAlgn="base" hangingPunct="0">
        <a:spcBef>
          <a:spcPct val="20000"/>
        </a:spcBef>
        <a:spcAft>
          <a:spcPct val="0"/>
        </a:spcAft>
        <a:buFont typeface="Arial" panose="020B0604020202020204" pitchFamily="34" charset="0"/>
        <a:buChar char="»"/>
        <a:defRPr sz="2133">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Tdoc/R5-224078.zip"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Tdoc/R5-225122.zip" TargetMode="External"/><Relationship Id="rId5" Type="http://schemas.openxmlformats.org/officeDocument/2006/relationships/hyperlink" Target="Tdoc/R5-225191.zip" TargetMode="External"/><Relationship Id="rId4" Type="http://schemas.openxmlformats.org/officeDocument/2006/relationships/hyperlink" Target="file:///C:\Users\mdernand\AppData\Local\Temp\Temp1_meeting_handling_RAN5#96e_RF_Aug16th_end_v602.zip\Tdoc\R5-224079.zi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rldefense.com/v3/__https:/tohru.3gpp.org/__;!!I5pVk4LIGAfnvw!lLatq9aTVKkvsbtG8tu-8mGHnxFdho8BpfmAO1q5AFur8oon6709pRcKwwWteADwOwpqNRBr6buNMFUtEh88wGEZrwnOcXwcYIQ$"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610D087A-FDA7-49D2-9930-7C00072C5B8B}"/>
              </a:ext>
            </a:extLst>
          </p:cNvPr>
          <p:cNvSpPr>
            <a:spLocks noGrp="1" noChangeArrowheads="1"/>
          </p:cNvSpPr>
          <p:nvPr>
            <p:ph type="ctrTitle"/>
          </p:nvPr>
        </p:nvSpPr>
        <p:spPr>
          <a:xfrm>
            <a:off x="2044013" y="2635251"/>
            <a:ext cx="9825567" cy="1468967"/>
          </a:xfrm>
        </p:spPr>
        <p:txBody>
          <a:bodyPr>
            <a:noAutofit/>
          </a:bodyPr>
          <a:lstStyle/>
          <a:p>
            <a:pPr>
              <a:defRPr/>
            </a:pPr>
            <a:r>
              <a:rPr lang="en-GB" sz="3600" b="1" i="1" dirty="0">
                <a:effectLst>
                  <a:outerShdw blurRad="38100" dist="38100" dir="2700000" algn="tl">
                    <a:srgbClr val="C0C0C0"/>
                  </a:outerShdw>
                </a:effectLst>
              </a:rPr>
              <a:t>  </a:t>
            </a:r>
            <a:br>
              <a:rPr lang="en-GB" sz="3600" dirty="0"/>
            </a:br>
            <a:r>
              <a:rPr lang="en-US" sz="3600" b="1" i="1"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RAN5#96-e</a:t>
            </a:r>
            <a:r>
              <a:rPr lang="en-US" sz="4000" b="1" i="1"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RF FR2_PCC_SCC_Prio Session</a:t>
            </a:r>
            <a:br>
              <a:rPr lang="en-US" sz="3200" dirty="0">
                <a:effectLst>
                  <a:outerShdw blurRad="38100" dist="38100" dir="2700000" algn="tl">
                    <a:srgbClr val="C0C0C0"/>
                  </a:outerShdw>
                </a:effectLst>
              </a:rPr>
            </a:br>
            <a:endParaRPr lang="en-GB" sz="3200" dirty="0">
              <a:solidFill>
                <a:schemeClr val="tx1"/>
              </a:solidFill>
              <a:effectLst>
                <a:outerShdw blurRad="38100" dist="38100" dir="2700000" algn="tl">
                  <a:srgbClr val="C0C0C0"/>
                </a:outerShdw>
              </a:effectLst>
            </a:endParaRPr>
          </a:p>
        </p:txBody>
      </p:sp>
      <p:sp>
        <p:nvSpPr>
          <p:cNvPr id="5123" name="Subtitle 6">
            <a:extLst>
              <a:ext uri="{FF2B5EF4-FFF2-40B4-BE49-F238E27FC236}">
                <a16:creationId xmlns:a16="http://schemas.microsoft.com/office/drawing/2014/main" id="{0F20AC93-2F97-4B57-8E6C-FC63ABDCAB1E}"/>
              </a:ext>
            </a:extLst>
          </p:cNvPr>
          <p:cNvSpPr>
            <a:spLocks noGrp="1"/>
          </p:cNvSpPr>
          <p:nvPr>
            <p:ph type="subTitle" idx="1"/>
          </p:nvPr>
        </p:nvSpPr>
        <p:spPr>
          <a:xfrm>
            <a:off x="3613152" y="3520017"/>
            <a:ext cx="6405033" cy="1752600"/>
          </a:xfrm>
        </p:spPr>
        <p:txBody>
          <a:bodyPr/>
          <a:lstStyle/>
          <a:p>
            <a:pPr>
              <a:lnSpc>
                <a:spcPct val="80000"/>
              </a:lnSpc>
              <a:defRPr/>
            </a:pPr>
            <a:endParaRPr lang="en-US" altLang="en-US" sz="3200" dirty="0">
              <a:effectLst>
                <a:outerShdw blurRad="38100" dist="38100" dir="2700000" algn="tl">
                  <a:srgbClr val="000000">
                    <a:alpha val="43137"/>
                  </a:srgbClr>
                </a:outerShdw>
              </a:effectLst>
              <a:latin typeface="Arial" panose="020B0604020202020204" pitchFamily="34" charset="0"/>
            </a:endParaRPr>
          </a:p>
          <a:p>
            <a:pPr>
              <a:lnSpc>
                <a:spcPct val="80000"/>
              </a:lnSpc>
              <a:defRPr/>
            </a:pPr>
            <a:r>
              <a:rPr lang="en-US" sz="2400" dirty="0">
                <a:effectLst>
                  <a:outerShdw blurRad="38100" dist="38100" dir="2700000" algn="tl">
                    <a:srgbClr val="C0C0C0"/>
                  </a:outerShdw>
                </a:effectLst>
              </a:rPr>
              <a:t>Flores Fernández</a:t>
            </a:r>
            <a:br>
              <a:rPr lang="en-US" sz="2400" dirty="0">
                <a:effectLst>
                  <a:outerShdw blurRad="38100" dist="38100" dir="2700000" algn="tl">
                    <a:srgbClr val="C0C0C0"/>
                  </a:outerShdw>
                </a:effectLst>
              </a:rPr>
            </a:br>
            <a:r>
              <a:rPr lang="en-US" sz="2400" dirty="0">
                <a:effectLst>
                  <a:outerShdw blurRad="38100" dist="38100" dir="2700000" algn="tl">
                    <a:srgbClr val="C0C0C0"/>
                  </a:outerShdw>
                </a:effectLst>
              </a:rPr>
              <a:t>Moderator</a:t>
            </a:r>
            <a:br>
              <a:rPr lang="en-US" sz="2400" dirty="0"/>
            </a:br>
            <a:endParaRPr lang="en-GB" altLang="en-US" sz="2400" dirty="0">
              <a:ea typeface="MS PGothic" panose="020B0600070205080204" pitchFamily="34" charset="-128"/>
            </a:endParaRPr>
          </a:p>
        </p:txBody>
      </p:sp>
    </p:spTree>
    <p:extLst>
      <p:ext uri="{BB962C8B-B14F-4D97-AF65-F5344CB8AC3E}">
        <p14:creationId xmlns:p14="http://schemas.microsoft.com/office/powerpoint/2010/main" val="11568779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3" y="945281"/>
            <a:ext cx="10726835" cy="5579344"/>
          </a:xfrm>
        </p:spPr>
        <p:txBody>
          <a:bodyPr/>
          <a:lstStyle/>
          <a:p>
            <a:r>
              <a:rPr lang="en-US" sz="1800" dirty="0">
                <a:cs typeface="ヒラギノ角ゴ Pro W3"/>
              </a:rPr>
              <a:t>Comments:</a:t>
            </a:r>
          </a:p>
          <a:p>
            <a:pPr lvl="1"/>
            <a:r>
              <a:rPr lang="en-US" sz="1800" dirty="0">
                <a:cs typeface="ヒラギノ角ゴ Pro W3"/>
              </a:rPr>
              <a:t>Agreeable</a:t>
            </a:r>
          </a:p>
          <a:p>
            <a:pPr lvl="1"/>
            <a:r>
              <a:rPr lang="en-US" sz="1800" dirty="0">
                <a:cs typeface="ヒラギノ角ゴ Pro W3"/>
              </a:rPr>
              <a:t>Not agreeable</a:t>
            </a:r>
          </a:p>
        </p:txBody>
      </p:sp>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R5-224079: </a:t>
            </a:r>
            <a:r>
              <a:rPr lang="en-US" sz="2800" dirty="0" err="1">
                <a:cs typeface="ヒラギノ角ゴ Pro W3"/>
              </a:rPr>
              <a:t>Pcell</a:t>
            </a:r>
            <a:r>
              <a:rPr lang="en-US" sz="2800" dirty="0">
                <a:cs typeface="ヒラギノ角ゴ Pro W3"/>
              </a:rPr>
              <a:t> power limit test function including unequal BW case</a:t>
            </a:r>
          </a:p>
        </p:txBody>
      </p:sp>
    </p:spTree>
    <p:extLst>
      <p:ext uri="{BB962C8B-B14F-4D97-AF65-F5344CB8AC3E}">
        <p14:creationId xmlns:p14="http://schemas.microsoft.com/office/powerpoint/2010/main" val="20713629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R5-225191: New method for preventing </a:t>
            </a:r>
            <a:r>
              <a:rPr lang="en-US" sz="2800" dirty="0" err="1">
                <a:cs typeface="ヒラギノ角ゴ Pro W3"/>
              </a:rPr>
              <a:t>SCell</a:t>
            </a:r>
            <a:r>
              <a:rPr lang="en-US" sz="2800" dirty="0">
                <a:cs typeface="ヒラギノ角ゴ Pro W3"/>
              </a:rPr>
              <a:t> drop in FR2 UL CA test cases</a:t>
            </a:r>
          </a:p>
        </p:txBody>
      </p:sp>
      <p:pic>
        <p:nvPicPr>
          <p:cNvPr id="7" name="Picture 6">
            <a:extLst>
              <a:ext uri="{FF2B5EF4-FFF2-40B4-BE49-F238E27FC236}">
                <a16:creationId xmlns:a16="http://schemas.microsoft.com/office/drawing/2014/main" id="{E34B4F59-16BA-46F9-A26A-C71C9515A4E8}"/>
              </a:ext>
            </a:extLst>
          </p:cNvPr>
          <p:cNvPicPr>
            <a:picLocks noChangeAspect="1"/>
          </p:cNvPicPr>
          <p:nvPr/>
        </p:nvPicPr>
        <p:blipFill>
          <a:blip r:embed="rId3"/>
          <a:stretch>
            <a:fillRect/>
          </a:stretch>
        </p:blipFill>
        <p:spPr>
          <a:xfrm>
            <a:off x="875930" y="805554"/>
            <a:ext cx="5734127" cy="3566168"/>
          </a:xfrm>
          <a:prstGeom prst="rect">
            <a:avLst/>
          </a:prstGeom>
        </p:spPr>
      </p:pic>
      <p:pic>
        <p:nvPicPr>
          <p:cNvPr id="9" name="Picture 8">
            <a:extLst>
              <a:ext uri="{FF2B5EF4-FFF2-40B4-BE49-F238E27FC236}">
                <a16:creationId xmlns:a16="http://schemas.microsoft.com/office/drawing/2014/main" id="{C0A2B8B7-48E7-403C-BC72-76DE33449856}"/>
              </a:ext>
            </a:extLst>
          </p:cNvPr>
          <p:cNvPicPr>
            <a:picLocks noChangeAspect="1"/>
          </p:cNvPicPr>
          <p:nvPr/>
        </p:nvPicPr>
        <p:blipFill>
          <a:blip r:embed="rId4"/>
          <a:stretch>
            <a:fillRect/>
          </a:stretch>
        </p:blipFill>
        <p:spPr>
          <a:xfrm>
            <a:off x="759047" y="4428182"/>
            <a:ext cx="8100867" cy="1586910"/>
          </a:xfrm>
          <a:prstGeom prst="rect">
            <a:avLst/>
          </a:prstGeom>
        </p:spPr>
      </p:pic>
      <p:pic>
        <p:nvPicPr>
          <p:cNvPr id="11" name="Picture 10">
            <a:extLst>
              <a:ext uri="{FF2B5EF4-FFF2-40B4-BE49-F238E27FC236}">
                <a16:creationId xmlns:a16="http://schemas.microsoft.com/office/drawing/2014/main" id="{0916EB00-FF7B-462A-89C8-34A2BB8A6CFC}"/>
              </a:ext>
            </a:extLst>
          </p:cNvPr>
          <p:cNvPicPr>
            <a:picLocks noChangeAspect="1"/>
          </p:cNvPicPr>
          <p:nvPr/>
        </p:nvPicPr>
        <p:blipFill>
          <a:blip r:embed="rId5"/>
          <a:stretch>
            <a:fillRect/>
          </a:stretch>
        </p:blipFill>
        <p:spPr>
          <a:xfrm>
            <a:off x="759047" y="5957909"/>
            <a:ext cx="8171889" cy="877286"/>
          </a:xfrm>
          <a:prstGeom prst="rect">
            <a:avLst/>
          </a:prstGeom>
        </p:spPr>
      </p:pic>
    </p:spTree>
    <p:extLst>
      <p:ext uri="{BB962C8B-B14F-4D97-AF65-F5344CB8AC3E}">
        <p14:creationId xmlns:p14="http://schemas.microsoft.com/office/powerpoint/2010/main" val="30933824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4" y="945281"/>
            <a:ext cx="10709079" cy="785865"/>
          </a:xfrm>
        </p:spPr>
        <p:txBody>
          <a:bodyPr/>
          <a:lstStyle/>
          <a:p>
            <a:r>
              <a:rPr lang="en-US" sz="1800" dirty="0">
                <a:cs typeface="ヒラギノ角ゴ Pro W3"/>
              </a:rPr>
              <a:t>Solution from Rel-15</a:t>
            </a:r>
          </a:p>
          <a:p>
            <a:r>
              <a:rPr lang="en-US" sz="1800" dirty="0">
                <a:cs typeface="ヒラギノ角ゴ Pro W3"/>
              </a:rPr>
              <a:t>It can co-exist with ULPF, and even be a short-term solution until test mode solution is in place</a:t>
            </a: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Benefits with option 1C (PHR):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76286" lvl="1" indent="-342900">
              <a:lnSpc>
                <a:spcPct val="107000"/>
              </a:lnSpc>
              <a:spcBef>
                <a:spcPts val="0"/>
              </a:spcBef>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Test result is more relevant since conformance test is performed in the same mode of operation as in the field.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76286" lvl="1" indent="-342900">
              <a:lnSpc>
                <a:spcPct val="107000"/>
              </a:lnSpc>
              <a:spcBef>
                <a:spcPts val="0"/>
              </a:spcBef>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No UE impact and can be used from Rel-15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76286" lvl="1" indent="-342900">
              <a:lnSpc>
                <a:spcPct val="107000"/>
              </a:lnSpc>
              <a:spcBef>
                <a:spcPts val="0"/>
              </a:spcBef>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Equal PSD for unequal channel BW is achievable by using carrier specific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Xmax</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Benefits with option 2 (Test mode):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76286" lvl="1" indent="-342900">
              <a:lnSpc>
                <a:spcPct val="107000"/>
              </a:lnSpc>
              <a:spcBef>
                <a:spcPts val="0"/>
              </a:spcBef>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Even simpler and potentially more stable procedure </a:t>
            </a:r>
            <a:endParaRPr lang="en-US" sz="1600" dirty="0">
              <a:latin typeface="Calibri" panose="020F0502020204030204" pitchFamily="34" charset="0"/>
              <a:cs typeface="Times New Roman" panose="02020603050405020304" pitchFamily="18" charset="0"/>
            </a:endParaRPr>
          </a:p>
          <a:p>
            <a:pPr marL="876286" lvl="1" indent="-342900">
              <a:lnSpc>
                <a:spcPct val="107000"/>
              </a:lnSpc>
              <a:spcBef>
                <a:spcPts val="0"/>
              </a:spcBef>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Ensure testing at max power (although some UE power control functionality may be disabled)</a:t>
            </a:r>
            <a:endParaRPr lang="en-US" sz="1600" dirty="0">
              <a:latin typeface="Calibri" panose="020F0502020204030204" pitchFamily="34" charset="0"/>
              <a:cs typeface="Times New Roman" panose="02020603050405020304" pitchFamily="18" charset="0"/>
            </a:endParaRPr>
          </a:p>
          <a:p>
            <a:endParaRPr lang="en-US" sz="1800" dirty="0">
              <a:cs typeface="ヒラギノ角ゴ Pro W3"/>
            </a:endParaRPr>
          </a:p>
          <a:p>
            <a:endParaRPr lang="en-US" sz="1800" dirty="0">
              <a:cs typeface="ヒラギノ角ゴ Pro W3"/>
            </a:endParaRPr>
          </a:p>
        </p:txBody>
      </p:sp>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R5-225191: New method for preventing </a:t>
            </a:r>
            <a:r>
              <a:rPr lang="en-US" sz="2800" dirty="0" err="1">
                <a:cs typeface="ヒラギノ角ゴ Pro W3"/>
              </a:rPr>
              <a:t>SCell</a:t>
            </a:r>
            <a:r>
              <a:rPr lang="en-US" sz="2800" dirty="0">
                <a:cs typeface="ヒラギノ角ゴ Pro W3"/>
              </a:rPr>
              <a:t> drop in FR2 UL CA test cases</a:t>
            </a:r>
          </a:p>
        </p:txBody>
      </p:sp>
    </p:spTree>
    <p:extLst>
      <p:ext uri="{BB962C8B-B14F-4D97-AF65-F5344CB8AC3E}">
        <p14:creationId xmlns:p14="http://schemas.microsoft.com/office/powerpoint/2010/main" val="42943478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R5-225192: New method for preventing </a:t>
            </a:r>
            <a:r>
              <a:rPr lang="en-US" sz="2800" dirty="0" err="1">
                <a:cs typeface="ヒラギノ角ゴ Pro W3"/>
              </a:rPr>
              <a:t>SCell</a:t>
            </a:r>
            <a:r>
              <a:rPr lang="en-US" sz="2800" dirty="0">
                <a:cs typeface="ヒラギノ角ゴ Pro W3"/>
              </a:rPr>
              <a:t> drop in FR2 UL CA test cases</a:t>
            </a:r>
          </a:p>
        </p:txBody>
      </p:sp>
      <p:pic>
        <p:nvPicPr>
          <p:cNvPr id="6" name="Picture 5">
            <a:extLst>
              <a:ext uri="{FF2B5EF4-FFF2-40B4-BE49-F238E27FC236}">
                <a16:creationId xmlns:a16="http://schemas.microsoft.com/office/drawing/2014/main" id="{76A65420-D434-477A-B668-DC9DCCC8A379}"/>
              </a:ext>
            </a:extLst>
          </p:cNvPr>
          <p:cNvPicPr>
            <a:picLocks noChangeAspect="1"/>
          </p:cNvPicPr>
          <p:nvPr/>
        </p:nvPicPr>
        <p:blipFill>
          <a:blip r:embed="rId3"/>
          <a:stretch>
            <a:fillRect/>
          </a:stretch>
        </p:blipFill>
        <p:spPr>
          <a:xfrm>
            <a:off x="367820" y="902398"/>
            <a:ext cx="5538636" cy="4885844"/>
          </a:xfrm>
          <a:prstGeom prst="rect">
            <a:avLst/>
          </a:prstGeom>
        </p:spPr>
      </p:pic>
      <p:pic>
        <p:nvPicPr>
          <p:cNvPr id="8" name="Picture 7">
            <a:extLst>
              <a:ext uri="{FF2B5EF4-FFF2-40B4-BE49-F238E27FC236}">
                <a16:creationId xmlns:a16="http://schemas.microsoft.com/office/drawing/2014/main" id="{28CA4DC9-B9DA-48B3-A77A-B321469ABD34}"/>
              </a:ext>
            </a:extLst>
          </p:cNvPr>
          <p:cNvPicPr>
            <a:picLocks noChangeAspect="1"/>
          </p:cNvPicPr>
          <p:nvPr/>
        </p:nvPicPr>
        <p:blipFill>
          <a:blip r:embed="rId4"/>
          <a:stretch>
            <a:fillRect/>
          </a:stretch>
        </p:blipFill>
        <p:spPr>
          <a:xfrm>
            <a:off x="6285546" y="986077"/>
            <a:ext cx="5079778" cy="4885845"/>
          </a:xfrm>
          <a:prstGeom prst="rect">
            <a:avLst/>
          </a:prstGeom>
        </p:spPr>
      </p:pic>
    </p:spTree>
    <p:extLst>
      <p:ext uri="{BB962C8B-B14F-4D97-AF65-F5344CB8AC3E}">
        <p14:creationId xmlns:p14="http://schemas.microsoft.com/office/powerpoint/2010/main" val="6573979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R5-225192: New method for preventing </a:t>
            </a:r>
            <a:r>
              <a:rPr lang="en-US" sz="2800" dirty="0" err="1">
                <a:cs typeface="ヒラギノ角ゴ Pro W3"/>
              </a:rPr>
              <a:t>SCell</a:t>
            </a:r>
            <a:r>
              <a:rPr lang="en-US" sz="2800" dirty="0">
                <a:cs typeface="ヒラギノ角ゴ Pro W3"/>
              </a:rPr>
              <a:t> drop in FR2 UL CA test cases</a:t>
            </a:r>
          </a:p>
        </p:txBody>
      </p:sp>
      <p:pic>
        <p:nvPicPr>
          <p:cNvPr id="4" name="Picture 3">
            <a:extLst>
              <a:ext uri="{FF2B5EF4-FFF2-40B4-BE49-F238E27FC236}">
                <a16:creationId xmlns:a16="http://schemas.microsoft.com/office/drawing/2014/main" id="{2CD5B286-36C7-4558-A8D3-40160E8C2870}"/>
              </a:ext>
            </a:extLst>
          </p:cNvPr>
          <p:cNvPicPr>
            <a:picLocks noChangeAspect="1"/>
          </p:cNvPicPr>
          <p:nvPr/>
        </p:nvPicPr>
        <p:blipFill>
          <a:blip r:embed="rId3"/>
          <a:stretch>
            <a:fillRect/>
          </a:stretch>
        </p:blipFill>
        <p:spPr>
          <a:xfrm>
            <a:off x="435448" y="949911"/>
            <a:ext cx="7296484" cy="3236986"/>
          </a:xfrm>
          <a:prstGeom prst="rect">
            <a:avLst/>
          </a:prstGeom>
        </p:spPr>
      </p:pic>
    </p:spTree>
    <p:extLst>
      <p:ext uri="{BB962C8B-B14F-4D97-AF65-F5344CB8AC3E}">
        <p14:creationId xmlns:p14="http://schemas.microsoft.com/office/powerpoint/2010/main" val="41213182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R5-225192: New method for preventing </a:t>
            </a:r>
            <a:r>
              <a:rPr lang="en-US" sz="2800" dirty="0" err="1">
                <a:cs typeface="ヒラギノ角ゴ Pro W3"/>
              </a:rPr>
              <a:t>SCell</a:t>
            </a:r>
            <a:r>
              <a:rPr lang="en-US" sz="2800" dirty="0">
                <a:cs typeface="ヒラギノ角ゴ Pro W3"/>
              </a:rPr>
              <a:t> drop in FR2 UL CA test cases</a:t>
            </a:r>
          </a:p>
        </p:txBody>
      </p:sp>
      <p:pic>
        <p:nvPicPr>
          <p:cNvPr id="4" name="Picture 3">
            <a:extLst>
              <a:ext uri="{FF2B5EF4-FFF2-40B4-BE49-F238E27FC236}">
                <a16:creationId xmlns:a16="http://schemas.microsoft.com/office/drawing/2014/main" id="{2CD5B286-36C7-4558-A8D3-40160E8C2870}"/>
              </a:ext>
            </a:extLst>
          </p:cNvPr>
          <p:cNvPicPr>
            <a:picLocks noChangeAspect="1"/>
          </p:cNvPicPr>
          <p:nvPr/>
        </p:nvPicPr>
        <p:blipFill>
          <a:blip r:embed="rId3"/>
          <a:stretch>
            <a:fillRect/>
          </a:stretch>
        </p:blipFill>
        <p:spPr>
          <a:xfrm>
            <a:off x="435448" y="949911"/>
            <a:ext cx="7296484" cy="3236986"/>
          </a:xfrm>
          <a:prstGeom prst="rect">
            <a:avLst/>
          </a:prstGeom>
        </p:spPr>
      </p:pic>
    </p:spTree>
    <p:extLst>
      <p:ext uri="{BB962C8B-B14F-4D97-AF65-F5344CB8AC3E}">
        <p14:creationId xmlns:p14="http://schemas.microsoft.com/office/powerpoint/2010/main" val="1419543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3" y="945281"/>
            <a:ext cx="10726835" cy="5579344"/>
          </a:xfrm>
        </p:spPr>
        <p:txBody>
          <a:bodyPr/>
          <a:lstStyle/>
          <a:p>
            <a:r>
              <a:rPr lang="en-US" sz="1800" dirty="0">
                <a:cs typeface="ヒラギノ角ゴ Pro W3"/>
              </a:rPr>
              <a:t>Comments:</a:t>
            </a:r>
          </a:p>
          <a:p>
            <a:pPr lvl="1"/>
            <a:r>
              <a:rPr lang="en-US" sz="1800" dirty="0">
                <a:cs typeface="ヒラギノ角ゴ Pro W3"/>
              </a:rPr>
              <a:t>Agreeable</a:t>
            </a:r>
          </a:p>
          <a:p>
            <a:pPr lvl="1"/>
            <a:r>
              <a:rPr lang="en-US" sz="1800" dirty="0">
                <a:cs typeface="ヒラギノ角ゴ Pro W3"/>
              </a:rPr>
              <a:t>Not agreeable</a:t>
            </a:r>
          </a:p>
        </p:txBody>
      </p:sp>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R5-225191: New method for preventing </a:t>
            </a:r>
            <a:r>
              <a:rPr lang="en-US" sz="2800" dirty="0" err="1">
                <a:cs typeface="ヒラギノ角ゴ Pro W3"/>
              </a:rPr>
              <a:t>SCell</a:t>
            </a:r>
            <a:r>
              <a:rPr lang="en-US" sz="2800" dirty="0">
                <a:cs typeface="ヒラギノ角ゴ Pro W3"/>
              </a:rPr>
              <a:t> drop in FR2 UL CA test cases</a:t>
            </a:r>
          </a:p>
        </p:txBody>
      </p:sp>
    </p:spTree>
    <p:extLst>
      <p:ext uri="{BB962C8B-B14F-4D97-AF65-F5344CB8AC3E}">
        <p14:creationId xmlns:p14="http://schemas.microsoft.com/office/powerpoint/2010/main" val="10288457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R5-225122: On the feasibility of the PHR method</a:t>
            </a:r>
          </a:p>
        </p:txBody>
      </p:sp>
      <p:pic>
        <p:nvPicPr>
          <p:cNvPr id="5" name="Picture 4">
            <a:extLst>
              <a:ext uri="{FF2B5EF4-FFF2-40B4-BE49-F238E27FC236}">
                <a16:creationId xmlns:a16="http://schemas.microsoft.com/office/drawing/2014/main" id="{806B7B0B-5891-4AB9-A25F-5A8B54D7415C}"/>
              </a:ext>
            </a:extLst>
          </p:cNvPr>
          <p:cNvPicPr>
            <a:picLocks noChangeAspect="1"/>
          </p:cNvPicPr>
          <p:nvPr/>
        </p:nvPicPr>
        <p:blipFill>
          <a:blip r:embed="rId3"/>
          <a:stretch>
            <a:fillRect/>
          </a:stretch>
        </p:blipFill>
        <p:spPr>
          <a:xfrm>
            <a:off x="894351" y="928638"/>
            <a:ext cx="5910130" cy="4291432"/>
          </a:xfrm>
          <a:prstGeom prst="rect">
            <a:avLst/>
          </a:prstGeom>
        </p:spPr>
      </p:pic>
      <p:sp>
        <p:nvSpPr>
          <p:cNvPr id="6" name="TextBox 5">
            <a:extLst>
              <a:ext uri="{FF2B5EF4-FFF2-40B4-BE49-F238E27FC236}">
                <a16:creationId xmlns:a16="http://schemas.microsoft.com/office/drawing/2014/main" id="{B922E339-E61B-4BBD-958E-76938D20A8FA}"/>
              </a:ext>
            </a:extLst>
          </p:cNvPr>
          <p:cNvSpPr txBox="1"/>
          <p:nvPr/>
        </p:nvSpPr>
        <p:spPr>
          <a:xfrm>
            <a:off x="7031115" y="871855"/>
            <a:ext cx="4856085" cy="5693866"/>
          </a:xfrm>
          <a:prstGeom prst="rect">
            <a:avLst/>
          </a:prstGeom>
          <a:noFill/>
        </p:spPr>
        <p:txBody>
          <a:bodyPr wrap="square" rtlCol="0">
            <a:spAutoFit/>
          </a:bodyPr>
          <a:lstStyle/>
          <a:p>
            <a:r>
              <a:rPr lang="en-US" sz="1400" dirty="0"/>
              <a:t>8/17 FR2 MU GTM#1:</a:t>
            </a:r>
          </a:p>
          <a:p>
            <a:pPr marL="285750" indent="-285750">
              <a:buFont typeface="Arial" panose="020B0604020202020204" pitchFamily="34" charset="0"/>
              <a:buChar char="•"/>
            </a:pPr>
            <a:r>
              <a:rPr lang="en-US" sz="1400" dirty="0"/>
              <a:t>KS: We have a similar view on the first part and the feasibility needs to be explored. In principle, we agree to P1.</a:t>
            </a:r>
          </a:p>
          <a:p>
            <a:pPr marL="285750" indent="-285750">
              <a:buFont typeface="Arial" panose="020B0604020202020204" pitchFamily="34" charset="0"/>
              <a:buChar char="•"/>
            </a:pPr>
            <a:r>
              <a:rPr lang="en-US" sz="1400" dirty="0"/>
              <a:t>Apple: No strong view on P1. The additions in r1 creates a link to the E/// paper and as such the other proposals should be discussed with that paper on tomorrow's session.</a:t>
            </a:r>
          </a:p>
          <a:p>
            <a:pPr marL="285750" indent="-285750">
              <a:buFont typeface="Arial" panose="020B0604020202020204" pitchFamily="34" charset="0"/>
              <a:buChar char="•"/>
            </a:pPr>
            <a:r>
              <a:rPr lang="en-US" sz="1400" dirty="0"/>
              <a:t>Anritsu: Agree that P1 is good for test case implementation. Does P2 mean that PHR is to be used for all CA test cases and will UPLF be deleted? Our understanding is that the total power does not drop with UPLF approach. Is the concern about the power imbalance?</a:t>
            </a:r>
          </a:p>
          <a:p>
            <a:pPr marL="285750" indent="-285750">
              <a:buFont typeface="Arial" panose="020B0604020202020204" pitchFamily="34" charset="0"/>
              <a:buChar char="•"/>
            </a:pPr>
            <a:r>
              <a:rPr lang="en-US" sz="1400" dirty="0"/>
              <a:t>KS: On the r1, we agree with Anritsu that this has not been demonstrated for UPLF. CRs were agreed to the UPLF changes at the last meeting. Maybe both alternatives could be valid. Can't agree to P2 at this time.</a:t>
            </a:r>
          </a:p>
          <a:p>
            <a:pPr marL="285750" indent="-285750">
              <a:buFont typeface="Arial" panose="020B0604020202020204" pitchFamily="34" charset="0"/>
              <a:buChar char="•"/>
            </a:pPr>
            <a:r>
              <a:rPr lang="en-US" sz="1400" dirty="0"/>
              <a:t>E///: P1 looks reasonable and the test procedure update can be made in a revision.</a:t>
            </a:r>
          </a:p>
          <a:p>
            <a:pPr marL="285750" indent="-285750">
              <a:buFont typeface="Arial" panose="020B0604020202020204" pitchFamily="34" charset="0"/>
              <a:buChar char="•"/>
            </a:pPr>
            <a:r>
              <a:rPr lang="en-US" sz="1400" dirty="0"/>
              <a:t>R&amp;S: On Apple's comment, we are fine to have the discussion on the GTM tomorrow. Baseline would be MOP so only the test cases affected by the </a:t>
            </a:r>
            <a:r>
              <a:rPr lang="en-US" sz="1400" dirty="0" err="1"/>
              <a:t>SCell</a:t>
            </a:r>
            <a:r>
              <a:rPr lang="en-US" sz="1400" dirty="0"/>
              <a:t> dropping issue. Alternatively, UPLF could be used and would not have to be deleted. Can further discuss tomorrow. The testability issue is dependent on the specific test case and the EVM of the particular carrier. The power imbalance issue is more applicable to the OBW test case.</a:t>
            </a:r>
          </a:p>
          <a:p>
            <a:pPr marL="285750" indent="-285750">
              <a:buFont typeface="Arial" panose="020B0604020202020204" pitchFamily="34" charset="0"/>
              <a:buChar char="•"/>
            </a:pPr>
            <a:r>
              <a:rPr lang="en-US" sz="1400" dirty="0"/>
              <a:t>Apple: Not OK to endorse P1 yet until the method is agreed.</a:t>
            </a:r>
          </a:p>
        </p:txBody>
      </p:sp>
    </p:spTree>
    <p:extLst>
      <p:ext uri="{BB962C8B-B14F-4D97-AF65-F5344CB8AC3E}">
        <p14:creationId xmlns:p14="http://schemas.microsoft.com/office/powerpoint/2010/main" val="24896727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3" y="945281"/>
            <a:ext cx="10726835" cy="5579344"/>
          </a:xfrm>
        </p:spPr>
        <p:txBody>
          <a:bodyPr/>
          <a:lstStyle/>
          <a:p>
            <a:r>
              <a:rPr lang="en-US" sz="1800" dirty="0">
                <a:cs typeface="ヒラギノ角ゴ Pro W3"/>
              </a:rPr>
              <a:t>Comments:</a:t>
            </a:r>
          </a:p>
          <a:p>
            <a:pPr lvl="1"/>
            <a:r>
              <a:rPr lang="en-US" sz="1800" dirty="0">
                <a:cs typeface="ヒラギノ角ゴ Pro W3"/>
              </a:rPr>
              <a:t>Agreeable</a:t>
            </a:r>
          </a:p>
          <a:p>
            <a:pPr lvl="1"/>
            <a:r>
              <a:rPr lang="en-US" sz="1800" dirty="0">
                <a:cs typeface="ヒラギノ角ゴ Pro W3"/>
              </a:rPr>
              <a:t>Not agreeable</a:t>
            </a:r>
          </a:p>
        </p:txBody>
      </p:sp>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R5-225122: On the feasibility of the PHR method</a:t>
            </a:r>
          </a:p>
        </p:txBody>
      </p:sp>
    </p:spTree>
    <p:extLst>
      <p:ext uri="{BB962C8B-B14F-4D97-AF65-F5344CB8AC3E}">
        <p14:creationId xmlns:p14="http://schemas.microsoft.com/office/powerpoint/2010/main" val="31192378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610D087A-FDA7-49D2-9930-7C00072C5B8B}"/>
              </a:ext>
            </a:extLst>
          </p:cNvPr>
          <p:cNvSpPr>
            <a:spLocks noGrp="1" noChangeArrowheads="1"/>
          </p:cNvSpPr>
          <p:nvPr>
            <p:ph type="ctrTitle"/>
          </p:nvPr>
        </p:nvSpPr>
        <p:spPr>
          <a:xfrm>
            <a:off x="2044013" y="2635251"/>
            <a:ext cx="9825567" cy="1468967"/>
          </a:xfrm>
        </p:spPr>
        <p:txBody>
          <a:bodyPr>
            <a:normAutofit fontScale="90000"/>
          </a:bodyPr>
          <a:lstStyle/>
          <a:p>
            <a:pPr>
              <a:defRPr/>
            </a:pPr>
            <a:r>
              <a:rPr lang="en-GB" b="1" i="1" dirty="0">
                <a:effectLst>
                  <a:outerShdw blurRad="38100" dist="38100" dir="2700000" algn="tl">
                    <a:srgbClr val="C0C0C0"/>
                  </a:outerShdw>
                </a:effectLst>
              </a:rPr>
              <a:t>  </a:t>
            </a:r>
            <a:br>
              <a:rPr lang="en-GB" dirty="0"/>
            </a:br>
            <a:r>
              <a:rPr lang="en-US" sz="4800" b="1" i="1"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Thank You !</a:t>
            </a:r>
            <a:br>
              <a:rPr lang="en-US" sz="3733" dirty="0">
                <a:effectLst>
                  <a:outerShdw blurRad="38100" dist="38100" dir="2700000" algn="tl">
                    <a:srgbClr val="C0C0C0"/>
                  </a:outerShdw>
                </a:effectLst>
              </a:rPr>
            </a:br>
            <a:endParaRPr lang="en-GB" sz="3733" dirty="0">
              <a:effectLst>
                <a:outerShdw blurRad="38100" dist="38100" dir="2700000" algn="tl">
                  <a:srgbClr val="C0C0C0"/>
                </a:outerShdw>
              </a:effectLst>
            </a:endParaRPr>
          </a:p>
        </p:txBody>
      </p:sp>
    </p:spTree>
    <p:extLst>
      <p:ext uri="{BB962C8B-B14F-4D97-AF65-F5344CB8AC3E}">
        <p14:creationId xmlns:p14="http://schemas.microsoft.com/office/powerpoint/2010/main" val="305869943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4" y="1221264"/>
            <a:ext cx="10972800" cy="4526392"/>
          </a:xfrm>
        </p:spPr>
        <p:txBody>
          <a:bodyPr/>
          <a:lstStyle/>
          <a:p>
            <a:r>
              <a:rPr lang="en-US" sz="1800" u="sng" dirty="0">
                <a:solidFill>
                  <a:srgbClr val="008080"/>
                </a:solidFill>
                <a:effectLst/>
                <a:latin typeface="Arial" panose="020B0604020202020204" pitchFamily="34" charset="0"/>
                <a:ea typeface="Calibri" panose="020F0502020204030204" pitchFamily="34" charset="0"/>
                <a:hlinkClick r:id="rId3"/>
              </a:rPr>
              <a:t>R5-224078</a:t>
            </a:r>
            <a:r>
              <a:rPr lang="en-US" sz="1800" u="sng" dirty="0">
                <a:solidFill>
                  <a:srgbClr val="008080"/>
                </a:solidFill>
                <a:effectLst/>
                <a:latin typeface="Arial" panose="020B0604020202020204" pitchFamily="34" charset="0"/>
                <a:ea typeface="Calibri" panose="020F0502020204030204" pitchFamily="34" charset="0"/>
              </a:rPr>
              <a:t>:</a:t>
            </a:r>
            <a:r>
              <a:rPr lang="en-US" sz="1800" dirty="0">
                <a:solidFill>
                  <a:srgbClr val="008080"/>
                </a:solidFill>
                <a:effectLst/>
                <a:latin typeface="Arial" panose="020B0604020202020204" pitchFamily="34" charset="0"/>
                <a:ea typeface="Calibri" panose="020F0502020204030204" pitchFamily="34" charset="0"/>
              </a:rPr>
              <a:t> </a:t>
            </a:r>
            <a:r>
              <a:rPr lang="en-US" sz="2400" dirty="0"/>
              <a:t>Discussion on message type for Power limit test functions</a:t>
            </a:r>
          </a:p>
          <a:p>
            <a:r>
              <a:rPr lang="en-US" sz="1800" b="0" i="0" u="sng" strike="noStrike" dirty="0">
                <a:solidFill>
                  <a:srgbClr val="008080"/>
                </a:solidFill>
                <a:effectLst/>
                <a:latin typeface="Arial" panose="020B0604020202020204" pitchFamily="34" charset="0"/>
                <a:hlinkClick r:id="rId4"/>
              </a:rPr>
              <a:t>R5-224079</a:t>
            </a:r>
            <a:r>
              <a:rPr lang="en-US" sz="1100" dirty="0"/>
              <a:t> </a:t>
            </a:r>
            <a:r>
              <a:rPr lang="en-US" sz="2400" dirty="0"/>
              <a:t>: Rel-16 </a:t>
            </a:r>
            <a:r>
              <a:rPr lang="en-US" sz="2400" dirty="0" err="1"/>
              <a:t>Pcell</a:t>
            </a:r>
            <a:r>
              <a:rPr lang="en-US" sz="2400" dirty="0"/>
              <a:t> power limit test function proposal including unequal bandwidth case</a:t>
            </a:r>
          </a:p>
          <a:p>
            <a:r>
              <a:rPr lang="en-US" sz="1800" u="sng" dirty="0">
                <a:solidFill>
                  <a:srgbClr val="008080"/>
                </a:solidFill>
                <a:effectLst/>
                <a:latin typeface="Arial" panose="020B0604020202020204" pitchFamily="34" charset="0"/>
                <a:ea typeface="Calibri" panose="020F0502020204030204" pitchFamily="34" charset="0"/>
                <a:hlinkClick r:id="rId5"/>
              </a:rPr>
              <a:t>R5-225191</a:t>
            </a:r>
            <a:r>
              <a:rPr lang="en-US" sz="2400" u="sng" dirty="0">
                <a:solidFill>
                  <a:srgbClr val="008080"/>
                </a:solidFill>
                <a:effectLst/>
                <a:latin typeface="Arial" panose="020B0604020202020204" pitchFamily="34" charset="0"/>
                <a:ea typeface="Calibri" panose="020F0502020204030204" pitchFamily="34" charset="0"/>
              </a:rPr>
              <a:t>:</a:t>
            </a:r>
            <a:r>
              <a:rPr lang="en-US" sz="2400" dirty="0">
                <a:solidFill>
                  <a:srgbClr val="008080"/>
                </a:solidFill>
                <a:effectLst/>
                <a:latin typeface="Arial" panose="020B0604020202020204" pitchFamily="34" charset="0"/>
                <a:ea typeface="Calibri" panose="020F0502020204030204" pitchFamily="34" charset="0"/>
              </a:rPr>
              <a:t> </a:t>
            </a:r>
            <a:r>
              <a:rPr lang="en-US" sz="2400" dirty="0"/>
              <a:t>New method for preventing </a:t>
            </a:r>
            <a:r>
              <a:rPr lang="en-US" sz="2400" dirty="0" err="1"/>
              <a:t>SCell</a:t>
            </a:r>
            <a:r>
              <a:rPr lang="en-US" sz="2400" dirty="0"/>
              <a:t> drop in RAN5 FR2 UL CA test cases</a:t>
            </a:r>
          </a:p>
          <a:p>
            <a:r>
              <a:rPr lang="en-US" sz="1800" u="sng" dirty="0">
                <a:solidFill>
                  <a:srgbClr val="008080"/>
                </a:solidFill>
                <a:effectLst/>
                <a:latin typeface="Arial" panose="020B0604020202020204" pitchFamily="34" charset="0"/>
                <a:ea typeface="Calibri" panose="020F0502020204030204" pitchFamily="34" charset="0"/>
                <a:hlinkClick r:id="rId6"/>
              </a:rPr>
              <a:t>R5-225122</a:t>
            </a:r>
            <a:r>
              <a:rPr lang="en-US" sz="2400" u="sng" dirty="0">
                <a:solidFill>
                  <a:srgbClr val="008080"/>
                </a:solidFill>
                <a:effectLst/>
                <a:latin typeface="Arial" panose="020B0604020202020204" pitchFamily="34" charset="0"/>
                <a:ea typeface="Calibri" panose="020F0502020204030204" pitchFamily="34" charset="0"/>
              </a:rPr>
              <a:t>:</a:t>
            </a:r>
            <a:r>
              <a:rPr lang="en-US" sz="2400" dirty="0">
                <a:solidFill>
                  <a:srgbClr val="008080"/>
                </a:solidFill>
                <a:effectLst/>
                <a:latin typeface="Arial" panose="020B0604020202020204" pitchFamily="34" charset="0"/>
                <a:ea typeface="Calibri" panose="020F0502020204030204" pitchFamily="34" charset="0"/>
              </a:rPr>
              <a:t> </a:t>
            </a:r>
            <a:r>
              <a:rPr lang="en-US" sz="2400" dirty="0"/>
              <a:t>On the feasibility of the PHR method</a:t>
            </a:r>
          </a:p>
          <a:p>
            <a:pPr marL="0" indent="0">
              <a:buNone/>
            </a:pPr>
            <a:endParaRPr lang="en-US" sz="2400" dirty="0"/>
          </a:p>
        </p:txBody>
      </p:sp>
      <p:sp>
        <p:nvSpPr>
          <p:cNvPr id="2" name="Titel 1"/>
          <p:cNvSpPr>
            <a:spLocks noGrp="1"/>
          </p:cNvSpPr>
          <p:nvPr>
            <p:ph type="title"/>
          </p:nvPr>
        </p:nvSpPr>
        <p:spPr/>
        <p:txBody>
          <a:bodyPr/>
          <a:lstStyle/>
          <a:p>
            <a:r>
              <a:rPr lang="en-GB" dirty="0"/>
              <a:t>Agenda</a:t>
            </a:r>
            <a:endParaRPr lang="en-US" dirty="0"/>
          </a:p>
        </p:txBody>
      </p:sp>
    </p:spTree>
    <p:extLst>
      <p:ext uri="{BB962C8B-B14F-4D97-AF65-F5344CB8AC3E}">
        <p14:creationId xmlns:p14="http://schemas.microsoft.com/office/powerpoint/2010/main" val="1281173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4" y="762001"/>
            <a:ext cx="10972800" cy="5762624"/>
          </a:xfrm>
        </p:spPr>
        <p:txBody>
          <a:bodyPr/>
          <a:lstStyle/>
          <a:p>
            <a:pPr marL="0" marR="0"/>
            <a:r>
              <a:rPr lang="en-GB" sz="1800" dirty="0">
                <a:effectLst/>
                <a:latin typeface="Calibri" panose="020F0502020204030204" pitchFamily="34" charset="0"/>
                <a:ea typeface="Calibri" panose="020F0502020204030204" pitchFamily="34" charset="0"/>
              </a:rPr>
              <a:t>3GPP TOHRU hand raising tool: </a:t>
            </a:r>
            <a:r>
              <a:rPr lang="en-US" sz="1800" dirty="0">
                <a:effectLst/>
                <a:latin typeface="Calibri" panose="020F0502020204030204" pitchFamily="34" charset="0"/>
                <a:ea typeface="Calibri" panose="020F0502020204030204" pitchFamily="34" charset="0"/>
              </a:rPr>
              <a:t>-  </a:t>
            </a:r>
            <a:r>
              <a:rPr lang="en-US" sz="1800" u="sng" dirty="0">
                <a:solidFill>
                  <a:srgbClr val="0000FF"/>
                </a:solidFill>
                <a:effectLst/>
                <a:latin typeface="Calibri" panose="020F0502020204030204" pitchFamily="34" charset="0"/>
                <a:ea typeface="Calibri" panose="020F0502020204030204" pitchFamily="34" charset="0"/>
                <a:hlinkClick r:id="rId3"/>
              </a:rPr>
              <a:t>https://tohru.3gpp.org/</a:t>
            </a:r>
            <a:r>
              <a:rPr lang="en-US" sz="1800" dirty="0">
                <a:effectLst/>
                <a:latin typeface="Calibri" panose="020F0502020204030204" pitchFamily="34" charset="0"/>
                <a:ea typeface="Calibri" panose="020F0502020204030204" pitchFamily="34" charset="0"/>
              </a:rPr>
              <a:t>   </a:t>
            </a:r>
          </a:p>
          <a:p>
            <a:pPr marL="0" marR="0"/>
            <a:r>
              <a:rPr lang="en-US" sz="1800" dirty="0">
                <a:effectLst/>
                <a:latin typeface="Calibri" panose="020F0502020204030204" pitchFamily="34" charset="0"/>
                <a:ea typeface="Calibri" panose="020F0502020204030204" pitchFamily="34" charset="0"/>
              </a:rPr>
              <a:t>TOHRU </a:t>
            </a:r>
            <a:r>
              <a:rPr lang="en-GB" sz="1800" dirty="0">
                <a:effectLst/>
                <a:latin typeface="Calibri" panose="020F0502020204030204" pitchFamily="34" charset="0"/>
                <a:ea typeface="Calibri" panose="020F0502020204030204" pitchFamily="34" charset="0"/>
              </a:rPr>
              <a:t>id: RAN5#96e FR2_PCC_SCC_Prio</a:t>
            </a:r>
            <a:endParaRPr lang="en-US" sz="1800" dirty="0">
              <a:effectLst/>
              <a:latin typeface="Calibri" panose="020F0502020204030204" pitchFamily="34" charset="0"/>
              <a:ea typeface="Calibri" panose="020F0502020204030204" pitchFamily="34" charset="0"/>
            </a:endParaRPr>
          </a:p>
          <a:p>
            <a:pPr marL="0" indent="0">
              <a:buNone/>
            </a:pPr>
            <a:endParaRPr lang="en-US" sz="1867" dirty="0">
              <a:cs typeface="ヒラギノ角ゴ Pro W3"/>
            </a:endParaRPr>
          </a:p>
          <a:p>
            <a:pPr lvl="1"/>
            <a:endParaRPr lang="en-US" sz="1867" dirty="0">
              <a:cs typeface="ヒラギノ角ゴ Pro W3"/>
            </a:endParaRPr>
          </a:p>
        </p:txBody>
      </p:sp>
      <p:sp>
        <p:nvSpPr>
          <p:cNvPr id="2" name="Titel 1"/>
          <p:cNvSpPr>
            <a:spLocks noGrp="1"/>
          </p:cNvSpPr>
          <p:nvPr>
            <p:ph type="title"/>
          </p:nvPr>
        </p:nvSpPr>
        <p:spPr>
          <a:xfrm>
            <a:off x="470959" y="257175"/>
            <a:ext cx="10972800" cy="415719"/>
          </a:xfrm>
        </p:spPr>
        <p:txBody>
          <a:bodyPr/>
          <a:lstStyle/>
          <a:p>
            <a:r>
              <a:rPr lang="en-GB" sz="4000" dirty="0" err="1"/>
              <a:t>Tohru</a:t>
            </a:r>
            <a:r>
              <a:rPr lang="en-GB" sz="4000" dirty="0"/>
              <a:t> </a:t>
            </a:r>
            <a:r>
              <a:rPr lang="en-GB" sz="4000" dirty="0" err="1"/>
              <a:t>detailss</a:t>
            </a:r>
            <a:endParaRPr lang="en-US" sz="4000" dirty="0"/>
          </a:p>
        </p:txBody>
      </p:sp>
    </p:spTree>
    <p:extLst>
      <p:ext uri="{BB962C8B-B14F-4D97-AF65-F5344CB8AC3E}">
        <p14:creationId xmlns:p14="http://schemas.microsoft.com/office/powerpoint/2010/main" val="5356154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4" y="762001"/>
            <a:ext cx="10972800" cy="5762624"/>
          </a:xfrm>
        </p:spPr>
        <p:txBody>
          <a:bodyPr/>
          <a:lstStyle/>
          <a:p>
            <a:r>
              <a:rPr lang="en-US" sz="1800" b="1" u="sng" dirty="0">
                <a:cs typeface="ヒラギノ角ゴ Pro W3"/>
              </a:rPr>
              <a:t>Problem 1 statement (38.509): </a:t>
            </a:r>
            <a:r>
              <a:rPr lang="en-US" sz="1800" dirty="0">
                <a:cs typeface="ヒラギノ角ゴ Pro W3"/>
              </a:rPr>
              <a:t>Conflicting message types</a:t>
            </a:r>
          </a:p>
        </p:txBody>
      </p:sp>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R5-224078: Discussion on message type for Power limit test functions</a:t>
            </a:r>
          </a:p>
        </p:txBody>
      </p:sp>
      <p:pic>
        <p:nvPicPr>
          <p:cNvPr id="6" name="Picture 5">
            <a:extLst>
              <a:ext uri="{FF2B5EF4-FFF2-40B4-BE49-F238E27FC236}">
                <a16:creationId xmlns:a16="http://schemas.microsoft.com/office/drawing/2014/main" id="{DF3E4A4F-CAE6-4FFA-AC29-D0BAA7FEE0F7}"/>
              </a:ext>
            </a:extLst>
          </p:cNvPr>
          <p:cNvPicPr>
            <a:picLocks noChangeAspect="1"/>
          </p:cNvPicPr>
          <p:nvPr/>
        </p:nvPicPr>
        <p:blipFill>
          <a:blip r:embed="rId3"/>
          <a:stretch>
            <a:fillRect/>
          </a:stretch>
        </p:blipFill>
        <p:spPr>
          <a:xfrm>
            <a:off x="662516" y="1391606"/>
            <a:ext cx="5229955" cy="2867425"/>
          </a:xfrm>
          <a:prstGeom prst="rect">
            <a:avLst/>
          </a:prstGeom>
        </p:spPr>
      </p:pic>
      <p:pic>
        <p:nvPicPr>
          <p:cNvPr id="8" name="Picture 7">
            <a:extLst>
              <a:ext uri="{FF2B5EF4-FFF2-40B4-BE49-F238E27FC236}">
                <a16:creationId xmlns:a16="http://schemas.microsoft.com/office/drawing/2014/main" id="{21FDF410-4895-4B15-8824-8BD4E6BBACA9}"/>
              </a:ext>
            </a:extLst>
          </p:cNvPr>
          <p:cNvPicPr>
            <a:picLocks noChangeAspect="1"/>
          </p:cNvPicPr>
          <p:nvPr/>
        </p:nvPicPr>
        <p:blipFill>
          <a:blip r:embed="rId4"/>
          <a:stretch>
            <a:fillRect/>
          </a:stretch>
        </p:blipFill>
        <p:spPr>
          <a:xfrm>
            <a:off x="6299531" y="1278361"/>
            <a:ext cx="5497354" cy="3086976"/>
          </a:xfrm>
          <a:prstGeom prst="rect">
            <a:avLst/>
          </a:prstGeom>
        </p:spPr>
      </p:pic>
    </p:spTree>
    <p:extLst>
      <p:ext uri="{BB962C8B-B14F-4D97-AF65-F5344CB8AC3E}">
        <p14:creationId xmlns:p14="http://schemas.microsoft.com/office/powerpoint/2010/main" val="8959057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4" y="762001"/>
            <a:ext cx="10972800" cy="5762624"/>
          </a:xfrm>
        </p:spPr>
        <p:txBody>
          <a:bodyPr/>
          <a:lstStyle/>
          <a:p>
            <a:r>
              <a:rPr lang="en-US" sz="1800" b="1" u="sng" dirty="0">
                <a:cs typeface="ヒラギノ角ゴ Pro W3"/>
              </a:rPr>
              <a:t>Problem 2 statement (38.509): </a:t>
            </a:r>
            <a:r>
              <a:rPr lang="en-US" sz="1800" dirty="0">
                <a:cs typeface="ヒラギノ角ゴ Pro W3"/>
              </a:rPr>
              <a:t>Running short of message type codes for 5GS</a:t>
            </a:r>
          </a:p>
        </p:txBody>
      </p:sp>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R5-224078: Discussion on message type for Power limit test functions</a:t>
            </a:r>
          </a:p>
        </p:txBody>
      </p:sp>
      <p:pic>
        <p:nvPicPr>
          <p:cNvPr id="6" name="Picture 5">
            <a:extLst>
              <a:ext uri="{FF2B5EF4-FFF2-40B4-BE49-F238E27FC236}">
                <a16:creationId xmlns:a16="http://schemas.microsoft.com/office/drawing/2014/main" id="{DF3E4A4F-CAE6-4FFA-AC29-D0BAA7FEE0F7}"/>
              </a:ext>
            </a:extLst>
          </p:cNvPr>
          <p:cNvPicPr>
            <a:picLocks noChangeAspect="1"/>
          </p:cNvPicPr>
          <p:nvPr/>
        </p:nvPicPr>
        <p:blipFill>
          <a:blip r:embed="rId3"/>
          <a:stretch>
            <a:fillRect/>
          </a:stretch>
        </p:blipFill>
        <p:spPr>
          <a:xfrm>
            <a:off x="662516" y="1391606"/>
            <a:ext cx="5229955" cy="2867425"/>
          </a:xfrm>
          <a:prstGeom prst="rect">
            <a:avLst/>
          </a:prstGeom>
        </p:spPr>
      </p:pic>
      <p:pic>
        <p:nvPicPr>
          <p:cNvPr id="8" name="Picture 7">
            <a:extLst>
              <a:ext uri="{FF2B5EF4-FFF2-40B4-BE49-F238E27FC236}">
                <a16:creationId xmlns:a16="http://schemas.microsoft.com/office/drawing/2014/main" id="{21FDF410-4895-4B15-8824-8BD4E6BBACA9}"/>
              </a:ext>
            </a:extLst>
          </p:cNvPr>
          <p:cNvPicPr>
            <a:picLocks noChangeAspect="1"/>
          </p:cNvPicPr>
          <p:nvPr/>
        </p:nvPicPr>
        <p:blipFill>
          <a:blip r:embed="rId4"/>
          <a:stretch>
            <a:fillRect/>
          </a:stretch>
        </p:blipFill>
        <p:spPr>
          <a:xfrm>
            <a:off x="6299531" y="1278361"/>
            <a:ext cx="5497354" cy="3086976"/>
          </a:xfrm>
          <a:prstGeom prst="rect">
            <a:avLst/>
          </a:prstGeom>
        </p:spPr>
      </p:pic>
    </p:spTree>
    <p:extLst>
      <p:ext uri="{BB962C8B-B14F-4D97-AF65-F5344CB8AC3E}">
        <p14:creationId xmlns:p14="http://schemas.microsoft.com/office/powerpoint/2010/main" val="2388349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4" y="762001"/>
            <a:ext cx="10972800" cy="5762624"/>
          </a:xfrm>
        </p:spPr>
        <p:txBody>
          <a:bodyPr/>
          <a:lstStyle/>
          <a:p>
            <a:r>
              <a:rPr lang="en-US" sz="1800" b="1" u="sng" dirty="0">
                <a:cs typeface="ヒラギノ角ゴ Pro W3"/>
              </a:rPr>
              <a:t>Problem 3 statement (36.509): </a:t>
            </a:r>
            <a:r>
              <a:rPr lang="en-US" sz="1800" dirty="0">
                <a:cs typeface="ヒラギノ角ゴ Pro W3"/>
              </a:rPr>
              <a:t>SET UL MESSAGE messages type not complying with message types reserved for E-UTRA and NB-IoT</a:t>
            </a:r>
          </a:p>
          <a:p>
            <a:pPr lvl="1"/>
            <a:r>
              <a:rPr lang="en-GB" sz="1600" dirty="0">
                <a:ea typeface="+mn-ea"/>
              </a:rPr>
              <a:t>There are already UE implementations in the market using current message type values for SET UL MESSAGE REQUEST and SET UL MESSAGE RESPONSE defined in TS 36.509 as RACS NR test case 8.1.5.9.1 was already verified by ETSI back in March 2022</a:t>
            </a:r>
            <a:endParaRPr lang="en-US" sz="1600" dirty="0">
              <a:ea typeface="+mn-ea"/>
            </a:endParaRPr>
          </a:p>
        </p:txBody>
      </p:sp>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R5-224078: Discussion on message type for Power limit test functions</a:t>
            </a:r>
          </a:p>
        </p:txBody>
      </p:sp>
      <p:pic>
        <p:nvPicPr>
          <p:cNvPr id="5" name="Picture 4">
            <a:extLst>
              <a:ext uri="{FF2B5EF4-FFF2-40B4-BE49-F238E27FC236}">
                <a16:creationId xmlns:a16="http://schemas.microsoft.com/office/drawing/2014/main" id="{C0FAFEF7-2D27-40E0-B05D-80B06A00B8A1}"/>
              </a:ext>
            </a:extLst>
          </p:cNvPr>
          <p:cNvPicPr>
            <a:picLocks noChangeAspect="1"/>
          </p:cNvPicPr>
          <p:nvPr/>
        </p:nvPicPr>
        <p:blipFill>
          <a:blip r:embed="rId3"/>
          <a:stretch>
            <a:fillRect/>
          </a:stretch>
        </p:blipFill>
        <p:spPr>
          <a:xfrm>
            <a:off x="989483" y="2535656"/>
            <a:ext cx="5555350" cy="2743200"/>
          </a:xfrm>
          <a:prstGeom prst="rect">
            <a:avLst/>
          </a:prstGeom>
        </p:spPr>
      </p:pic>
      <p:pic>
        <p:nvPicPr>
          <p:cNvPr id="9" name="Picture 8">
            <a:extLst>
              <a:ext uri="{FF2B5EF4-FFF2-40B4-BE49-F238E27FC236}">
                <a16:creationId xmlns:a16="http://schemas.microsoft.com/office/drawing/2014/main" id="{DEC2CF89-FF44-4AE6-8CCF-3DBDEF687616}"/>
              </a:ext>
            </a:extLst>
          </p:cNvPr>
          <p:cNvPicPr>
            <a:picLocks noChangeAspect="1"/>
          </p:cNvPicPr>
          <p:nvPr/>
        </p:nvPicPr>
        <p:blipFill>
          <a:blip r:embed="rId4"/>
          <a:stretch>
            <a:fillRect/>
          </a:stretch>
        </p:blipFill>
        <p:spPr>
          <a:xfrm>
            <a:off x="6813357" y="2502124"/>
            <a:ext cx="4821959" cy="2776732"/>
          </a:xfrm>
          <a:prstGeom prst="rect">
            <a:avLst/>
          </a:prstGeom>
        </p:spPr>
      </p:pic>
    </p:spTree>
    <p:extLst>
      <p:ext uri="{BB962C8B-B14F-4D97-AF65-F5344CB8AC3E}">
        <p14:creationId xmlns:p14="http://schemas.microsoft.com/office/powerpoint/2010/main" val="19938986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4" y="762001"/>
            <a:ext cx="4539099" cy="5762624"/>
          </a:xfrm>
        </p:spPr>
        <p:txBody>
          <a:bodyPr/>
          <a:lstStyle/>
          <a:p>
            <a:r>
              <a:rPr lang="en-US" sz="1800" b="1" u="sng" dirty="0">
                <a:cs typeface="ヒラギノ角ゴ Pro W3"/>
              </a:rPr>
              <a:t>Option 1  solution: </a:t>
            </a:r>
            <a:r>
              <a:rPr lang="en-US" sz="1800" dirty="0"/>
              <a:t>Correcting TS 36.509 SET UL MESSAGES</a:t>
            </a:r>
          </a:p>
          <a:p>
            <a:pPr lvl="1">
              <a:spcBef>
                <a:spcPts val="0"/>
              </a:spcBef>
            </a:pPr>
            <a:r>
              <a:rPr lang="en-US" sz="1400" dirty="0">
                <a:ea typeface="+mn-ea"/>
                <a:cs typeface="+mn-cs"/>
              </a:rPr>
              <a:t>36.509:</a:t>
            </a:r>
          </a:p>
          <a:p>
            <a:pPr lvl="1"/>
            <a:endParaRPr lang="en-US" sz="1400" dirty="0">
              <a:ea typeface="+mn-ea"/>
              <a:cs typeface="+mn-cs"/>
            </a:endParaRPr>
          </a:p>
          <a:p>
            <a:pPr lvl="1"/>
            <a:r>
              <a:rPr lang="en-US" sz="1400" dirty="0">
                <a:ea typeface="+mn-ea"/>
                <a:cs typeface="+mn-cs"/>
              </a:rPr>
              <a:t>38.509:</a:t>
            </a:r>
          </a:p>
        </p:txBody>
      </p:sp>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R5-224078: Discussion on message type for Power limit test functions</a:t>
            </a:r>
          </a:p>
        </p:txBody>
      </p:sp>
      <p:sp>
        <p:nvSpPr>
          <p:cNvPr id="6" name="Content Placeholder 2">
            <a:extLst>
              <a:ext uri="{FF2B5EF4-FFF2-40B4-BE49-F238E27FC236}">
                <a16:creationId xmlns:a16="http://schemas.microsoft.com/office/drawing/2014/main" id="{9CB18298-1DFA-434A-8930-DD2A8180BDCC}"/>
              </a:ext>
            </a:extLst>
          </p:cNvPr>
          <p:cNvSpPr txBox="1">
            <a:spLocks/>
          </p:cNvSpPr>
          <p:nvPr/>
        </p:nvSpPr>
        <p:spPr bwMode="auto">
          <a:xfrm>
            <a:off x="6657123" y="762001"/>
            <a:ext cx="4539099" cy="57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ts val="800"/>
              </a:spcAft>
              <a:buBlip>
                <a:blip r:embed="rId3"/>
              </a:buBlip>
              <a:defRPr sz="3733" baseline="0">
                <a:solidFill>
                  <a:schemeClr val="tx1"/>
                </a:solidFill>
                <a:latin typeface="+mn-lt"/>
                <a:ea typeface="+mn-ea"/>
                <a:cs typeface="+mn-cs"/>
              </a:defRPr>
            </a:lvl1pPr>
            <a:lvl2pPr marL="990575" indent="-380990" algn="l" rtl="0" eaLnBrk="0" fontAlgn="base" hangingPunct="0">
              <a:spcBef>
                <a:spcPct val="20000"/>
              </a:spcBef>
              <a:spcAft>
                <a:spcPts val="800"/>
              </a:spcAft>
              <a:buClr>
                <a:srgbClr val="C00000"/>
              </a:buClr>
              <a:buFont typeface="Arial" panose="020B0604020202020204" pitchFamily="34" charset="0"/>
              <a:buChar char="•"/>
              <a:defRPr sz="3200">
                <a:solidFill>
                  <a:schemeClr val="tx1"/>
                </a:solidFill>
                <a:latin typeface="+mn-lt"/>
              </a:defRPr>
            </a:lvl2pPr>
            <a:lvl3pPr marL="1523962" indent="-304792" algn="l" rtl="0" eaLnBrk="0" fontAlgn="base" hangingPunct="0">
              <a:spcBef>
                <a:spcPct val="20000"/>
              </a:spcBef>
              <a:spcAft>
                <a:spcPts val="800"/>
              </a:spcAft>
              <a:buFont typeface="Arial" panose="020B0604020202020204" pitchFamily="34" charset="0"/>
              <a:buChar char="•"/>
              <a:defRPr sz="2667">
                <a:solidFill>
                  <a:schemeClr val="tx1"/>
                </a:solidFill>
                <a:latin typeface="+mn-lt"/>
              </a:defRPr>
            </a:lvl3pPr>
            <a:lvl4pPr marL="2133547" indent="-304792" algn="l" rtl="0" eaLnBrk="0" fontAlgn="base" hangingPunct="0">
              <a:spcBef>
                <a:spcPct val="20000"/>
              </a:spcBef>
              <a:spcAft>
                <a:spcPts val="800"/>
              </a:spcAft>
              <a:buFont typeface="Arial" panose="020B0604020202020204" pitchFamily="34" charset="0"/>
              <a:buChar char="–"/>
              <a:defRPr sz="2667">
                <a:solidFill>
                  <a:schemeClr val="tx1"/>
                </a:solidFill>
                <a:latin typeface="+mn-lt"/>
              </a:defRPr>
            </a:lvl4pPr>
            <a:lvl5pPr marL="2743131" indent="-304792" algn="l" rtl="0" eaLnBrk="0" fontAlgn="base" hangingPunct="0">
              <a:spcBef>
                <a:spcPct val="20000"/>
              </a:spcBef>
              <a:spcAft>
                <a:spcPts val="800"/>
              </a:spcAft>
              <a:buFont typeface="Arial" panose="020B0604020202020204" pitchFamily="34" charset="0"/>
              <a:buChar char="»"/>
              <a:defRPr sz="2133">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1800" b="1" u="sng" kern="0" dirty="0">
                <a:cs typeface="ヒラギノ角ゴ Pro W3"/>
              </a:rPr>
              <a:t>Option 2  solution: </a:t>
            </a:r>
            <a:r>
              <a:rPr lang="en-US" sz="1800" kern="0" dirty="0"/>
              <a:t>Keeping TS 36.509 SET UL MESSAGES as they are and accommodating new message types in TS 38.509</a:t>
            </a:r>
          </a:p>
          <a:p>
            <a:pPr lvl="1"/>
            <a:r>
              <a:rPr lang="en-US" sz="1400" dirty="0"/>
              <a:t>36.509:</a:t>
            </a:r>
          </a:p>
          <a:p>
            <a:pPr lvl="1"/>
            <a:endParaRPr lang="en-US" sz="1400" dirty="0"/>
          </a:p>
          <a:p>
            <a:pPr lvl="1"/>
            <a:endParaRPr lang="en-US" sz="1400" dirty="0"/>
          </a:p>
          <a:p>
            <a:pPr lvl="1"/>
            <a:endParaRPr lang="en-US" sz="1400" dirty="0"/>
          </a:p>
          <a:p>
            <a:pPr lvl="1"/>
            <a:endParaRPr lang="en-US" sz="1400" dirty="0"/>
          </a:p>
          <a:p>
            <a:pPr lvl="1"/>
            <a:endParaRPr lang="en-US" sz="1400" dirty="0"/>
          </a:p>
          <a:p>
            <a:pPr lvl="1"/>
            <a:r>
              <a:rPr lang="en-US" sz="1400" dirty="0"/>
              <a:t>38.509</a:t>
            </a:r>
          </a:p>
          <a:p>
            <a:endParaRPr lang="en-US" sz="1600" kern="0" dirty="0"/>
          </a:p>
        </p:txBody>
      </p:sp>
      <p:pic>
        <p:nvPicPr>
          <p:cNvPr id="7" name="Picture 6">
            <a:extLst>
              <a:ext uri="{FF2B5EF4-FFF2-40B4-BE49-F238E27FC236}">
                <a16:creationId xmlns:a16="http://schemas.microsoft.com/office/drawing/2014/main" id="{2A8B91D3-A8B6-4354-B63D-D68734A277DF}"/>
              </a:ext>
            </a:extLst>
          </p:cNvPr>
          <p:cNvPicPr>
            <a:picLocks noChangeAspect="1"/>
          </p:cNvPicPr>
          <p:nvPr/>
        </p:nvPicPr>
        <p:blipFill>
          <a:blip r:embed="rId4"/>
          <a:stretch>
            <a:fillRect/>
          </a:stretch>
        </p:blipFill>
        <p:spPr>
          <a:xfrm>
            <a:off x="1345084" y="1664528"/>
            <a:ext cx="4750916" cy="436364"/>
          </a:xfrm>
          <a:prstGeom prst="rect">
            <a:avLst/>
          </a:prstGeom>
        </p:spPr>
      </p:pic>
      <p:pic>
        <p:nvPicPr>
          <p:cNvPr id="10" name="Picture 9">
            <a:extLst>
              <a:ext uri="{FF2B5EF4-FFF2-40B4-BE49-F238E27FC236}">
                <a16:creationId xmlns:a16="http://schemas.microsoft.com/office/drawing/2014/main" id="{F0D32182-C610-49A9-9F9A-66D6CCBEEE21}"/>
              </a:ext>
            </a:extLst>
          </p:cNvPr>
          <p:cNvPicPr>
            <a:picLocks noChangeAspect="1"/>
          </p:cNvPicPr>
          <p:nvPr/>
        </p:nvPicPr>
        <p:blipFill>
          <a:blip r:embed="rId5"/>
          <a:stretch>
            <a:fillRect/>
          </a:stretch>
        </p:blipFill>
        <p:spPr>
          <a:xfrm>
            <a:off x="1345084" y="2435247"/>
            <a:ext cx="4990613" cy="2228685"/>
          </a:xfrm>
          <a:prstGeom prst="rect">
            <a:avLst/>
          </a:prstGeom>
        </p:spPr>
      </p:pic>
      <p:pic>
        <p:nvPicPr>
          <p:cNvPr id="12" name="Picture 11">
            <a:extLst>
              <a:ext uri="{FF2B5EF4-FFF2-40B4-BE49-F238E27FC236}">
                <a16:creationId xmlns:a16="http://schemas.microsoft.com/office/drawing/2014/main" id="{FF93EC70-1213-4995-BFA6-D54255906524}"/>
              </a:ext>
            </a:extLst>
          </p:cNvPr>
          <p:cNvPicPr>
            <a:picLocks noChangeAspect="1"/>
          </p:cNvPicPr>
          <p:nvPr/>
        </p:nvPicPr>
        <p:blipFill>
          <a:blip r:embed="rId6"/>
          <a:stretch>
            <a:fillRect/>
          </a:stretch>
        </p:blipFill>
        <p:spPr>
          <a:xfrm>
            <a:off x="7766575" y="4454695"/>
            <a:ext cx="4345526" cy="1942379"/>
          </a:xfrm>
          <a:prstGeom prst="rect">
            <a:avLst/>
          </a:prstGeom>
        </p:spPr>
      </p:pic>
      <p:pic>
        <p:nvPicPr>
          <p:cNvPr id="17" name="Picture 16">
            <a:extLst>
              <a:ext uri="{FF2B5EF4-FFF2-40B4-BE49-F238E27FC236}">
                <a16:creationId xmlns:a16="http://schemas.microsoft.com/office/drawing/2014/main" id="{C6917589-20C0-46B0-B191-CCF0CC29C1A3}"/>
              </a:ext>
            </a:extLst>
          </p:cNvPr>
          <p:cNvPicPr>
            <a:picLocks noChangeAspect="1"/>
          </p:cNvPicPr>
          <p:nvPr/>
        </p:nvPicPr>
        <p:blipFill>
          <a:blip r:embed="rId7"/>
          <a:stretch>
            <a:fillRect/>
          </a:stretch>
        </p:blipFill>
        <p:spPr>
          <a:xfrm>
            <a:off x="8458172" y="2011809"/>
            <a:ext cx="3451313" cy="1983217"/>
          </a:xfrm>
          <a:prstGeom prst="rect">
            <a:avLst/>
          </a:prstGeom>
        </p:spPr>
      </p:pic>
      <p:sp>
        <p:nvSpPr>
          <p:cNvPr id="18" name="TextBox 17">
            <a:extLst>
              <a:ext uri="{FF2B5EF4-FFF2-40B4-BE49-F238E27FC236}">
                <a16:creationId xmlns:a16="http://schemas.microsoft.com/office/drawing/2014/main" id="{440E5626-ECED-4788-8CFE-3CF5543815BD}"/>
              </a:ext>
            </a:extLst>
          </p:cNvPr>
          <p:cNvSpPr txBox="1"/>
          <p:nvPr/>
        </p:nvSpPr>
        <p:spPr>
          <a:xfrm>
            <a:off x="642374" y="4779553"/>
            <a:ext cx="6569475" cy="1200329"/>
          </a:xfrm>
          <a:prstGeom prst="rect">
            <a:avLst/>
          </a:prstGeom>
          <a:noFill/>
        </p:spPr>
        <p:txBody>
          <a:bodyPr wrap="square" rtlCol="0">
            <a:spAutoFit/>
          </a:bodyPr>
          <a:lstStyle/>
          <a:p>
            <a:r>
              <a:rPr lang="en-US" b="1" u="sng" dirty="0"/>
              <a:t>Comments:</a:t>
            </a:r>
          </a:p>
          <a:p>
            <a:pPr marL="285750" indent="-285750">
              <a:buFont typeface="Arial" panose="020B0604020202020204" pitchFamily="34" charset="0"/>
              <a:buChar char="•"/>
            </a:pPr>
            <a:r>
              <a:rPr lang="en-US" dirty="0"/>
              <a:t>Option 1:</a:t>
            </a:r>
          </a:p>
          <a:p>
            <a:pPr marL="285750" indent="-285750">
              <a:buFont typeface="Arial" panose="020B0604020202020204" pitchFamily="34" charset="0"/>
              <a:buChar char="•"/>
            </a:pPr>
            <a:r>
              <a:rPr lang="en-US" dirty="0"/>
              <a:t>Option 2:</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429154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4" y="762001"/>
            <a:ext cx="11170718" cy="5762624"/>
          </a:xfrm>
        </p:spPr>
        <p:txBody>
          <a:bodyPr/>
          <a:lstStyle/>
          <a:p>
            <a:r>
              <a:rPr lang="en-US" sz="1800" b="1" u="sng" dirty="0">
                <a:cs typeface="ヒラギノ角ゴ Pro W3"/>
              </a:rPr>
              <a:t>5GS message extension:</a:t>
            </a:r>
            <a:r>
              <a:rPr lang="en-US" sz="1800" dirty="0">
                <a:cs typeface="ヒラギノ角ゴ Pro W3"/>
              </a:rPr>
              <a:t> Compatible with option 1 and option 2</a:t>
            </a:r>
            <a:endParaRPr lang="en-US" sz="1400" dirty="0">
              <a:ea typeface="+mn-ea"/>
              <a:cs typeface="+mn-cs"/>
            </a:endParaRPr>
          </a:p>
        </p:txBody>
      </p:sp>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R5-224078: Discussion on message type for Power limit test functions</a:t>
            </a:r>
          </a:p>
        </p:txBody>
      </p:sp>
      <p:pic>
        <p:nvPicPr>
          <p:cNvPr id="5" name="Picture 4">
            <a:extLst>
              <a:ext uri="{FF2B5EF4-FFF2-40B4-BE49-F238E27FC236}">
                <a16:creationId xmlns:a16="http://schemas.microsoft.com/office/drawing/2014/main" id="{5A92DEF4-3726-4CBA-93E0-B9BB6030656C}"/>
              </a:ext>
            </a:extLst>
          </p:cNvPr>
          <p:cNvPicPr>
            <a:picLocks noChangeAspect="1"/>
          </p:cNvPicPr>
          <p:nvPr/>
        </p:nvPicPr>
        <p:blipFill>
          <a:blip r:embed="rId3"/>
          <a:stretch>
            <a:fillRect/>
          </a:stretch>
        </p:blipFill>
        <p:spPr>
          <a:xfrm>
            <a:off x="853338" y="1414181"/>
            <a:ext cx="6496957" cy="4029637"/>
          </a:xfrm>
          <a:prstGeom prst="rect">
            <a:avLst/>
          </a:prstGeom>
        </p:spPr>
      </p:pic>
      <p:sp>
        <p:nvSpPr>
          <p:cNvPr id="11" name="TextBox 10">
            <a:extLst>
              <a:ext uri="{FF2B5EF4-FFF2-40B4-BE49-F238E27FC236}">
                <a16:creationId xmlns:a16="http://schemas.microsoft.com/office/drawing/2014/main" id="{EAE452C6-D577-4C93-A89C-22BA9CB452AE}"/>
              </a:ext>
            </a:extLst>
          </p:cNvPr>
          <p:cNvSpPr txBox="1"/>
          <p:nvPr/>
        </p:nvSpPr>
        <p:spPr>
          <a:xfrm>
            <a:off x="7762265" y="1414181"/>
            <a:ext cx="3965137" cy="1200329"/>
          </a:xfrm>
          <a:prstGeom prst="rect">
            <a:avLst/>
          </a:prstGeom>
          <a:noFill/>
        </p:spPr>
        <p:txBody>
          <a:bodyPr wrap="square" rtlCol="0">
            <a:spAutoFit/>
          </a:bodyPr>
          <a:lstStyle/>
          <a:p>
            <a:r>
              <a:rPr lang="en-US" b="1" u="sng" dirty="0"/>
              <a:t>Comments:</a:t>
            </a:r>
          </a:p>
          <a:p>
            <a:pPr marL="285750" indent="-285750">
              <a:buFont typeface="Arial" panose="020B0604020202020204" pitchFamily="34" charset="0"/>
              <a:buChar char="•"/>
            </a:pPr>
            <a:r>
              <a:rPr lang="en-US" dirty="0"/>
              <a:t>Agreeable:</a:t>
            </a:r>
          </a:p>
          <a:p>
            <a:pPr marL="285750" indent="-285750">
              <a:buFont typeface="Arial" panose="020B0604020202020204" pitchFamily="34" charset="0"/>
              <a:buChar char="•"/>
            </a:pPr>
            <a:r>
              <a:rPr lang="en-US" dirty="0"/>
              <a:t>Not agreeable: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923546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3" y="945281"/>
            <a:ext cx="6039425" cy="5579344"/>
          </a:xfrm>
        </p:spPr>
        <p:txBody>
          <a:bodyPr/>
          <a:lstStyle/>
          <a:p>
            <a:r>
              <a:rPr lang="en-US" sz="1800" dirty="0">
                <a:cs typeface="ヒラギノ角ゴ Pro W3"/>
              </a:rPr>
              <a:t>Main changes in ACTIVATE POWER LIMIT REQUEST</a:t>
            </a:r>
          </a:p>
          <a:p>
            <a:r>
              <a:rPr lang="en-US" sz="1800" dirty="0">
                <a:cs typeface="ヒラギノ角ゴ Pro W3"/>
              </a:rPr>
              <a:t>Other UPLF messages are also needed</a:t>
            </a:r>
          </a:p>
          <a:p>
            <a:r>
              <a:rPr lang="en-US" sz="1800" dirty="0">
                <a:ea typeface="+mn-ea"/>
              </a:rPr>
              <a:t>Current CRs are for Option 1</a:t>
            </a:r>
            <a:r>
              <a:rPr lang="en-US" sz="1800" dirty="0"/>
              <a:t> but could be merged with whichever outcome of discussions for R5-224078</a:t>
            </a:r>
            <a:endParaRPr lang="en-US" sz="1400" dirty="0">
              <a:ea typeface="+mn-ea"/>
              <a:cs typeface="+mn-cs"/>
            </a:endParaRPr>
          </a:p>
        </p:txBody>
      </p:sp>
      <p:sp>
        <p:nvSpPr>
          <p:cNvPr id="2" name="Titel 1"/>
          <p:cNvSpPr>
            <a:spLocks noGrp="1"/>
          </p:cNvSpPr>
          <p:nvPr>
            <p:ph type="title"/>
          </p:nvPr>
        </p:nvSpPr>
        <p:spPr>
          <a:xfrm>
            <a:off x="435448" y="333375"/>
            <a:ext cx="10972800" cy="415719"/>
          </a:xfrm>
        </p:spPr>
        <p:txBody>
          <a:bodyPr/>
          <a:lstStyle/>
          <a:p>
            <a:r>
              <a:rPr lang="en-US" sz="2800" dirty="0">
                <a:cs typeface="ヒラギノ角ゴ Pro W3"/>
              </a:rPr>
              <a:t>R5-224079: </a:t>
            </a:r>
            <a:r>
              <a:rPr lang="en-US" sz="2800" dirty="0" err="1">
                <a:cs typeface="ヒラギノ角ゴ Pro W3"/>
              </a:rPr>
              <a:t>Pcell</a:t>
            </a:r>
            <a:r>
              <a:rPr lang="en-US" sz="2800" dirty="0">
                <a:cs typeface="ヒラギノ角ゴ Pro W3"/>
              </a:rPr>
              <a:t> power limit test function including unequal BW case</a:t>
            </a:r>
          </a:p>
        </p:txBody>
      </p:sp>
      <p:pic>
        <p:nvPicPr>
          <p:cNvPr id="8" name="Picture 7">
            <a:extLst>
              <a:ext uri="{FF2B5EF4-FFF2-40B4-BE49-F238E27FC236}">
                <a16:creationId xmlns:a16="http://schemas.microsoft.com/office/drawing/2014/main" id="{4D4EB0CF-D866-401B-A536-B2882C3A1418}"/>
              </a:ext>
            </a:extLst>
          </p:cNvPr>
          <p:cNvPicPr>
            <a:picLocks noChangeAspect="1"/>
          </p:cNvPicPr>
          <p:nvPr/>
        </p:nvPicPr>
        <p:blipFill>
          <a:blip r:embed="rId3"/>
          <a:stretch>
            <a:fillRect/>
          </a:stretch>
        </p:blipFill>
        <p:spPr>
          <a:xfrm>
            <a:off x="6813840" y="814827"/>
            <a:ext cx="4594408" cy="5762625"/>
          </a:xfrm>
          <a:prstGeom prst="rect">
            <a:avLst/>
          </a:prstGeom>
        </p:spPr>
      </p:pic>
      <p:pic>
        <p:nvPicPr>
          <p:cNvPr id="10" name="Picture 9">
            <a:extLst>
              <a:ext uri="{FF2B5EF4-FFF2-40B4-BE49-F238E27FC236}">
                <a16:creationId xmlns:a16="http://schemas.microsoft.com/office/drawing/2014/main" id="{B9B173C7-41FC-47FD-8A2A-344B07A61716}"/>
              </a:ext>
            </a:extLst>
          </p:cNvPr>
          <p:cNvPicPr>
            <a:picLocks noChangeAspect="1"/>
          </p:cNvPicPr>
          <p:nvPr/>
        </p:nvPicPr>
        <p:blipFill>
          <a:blip r:embed="rId4"/>
          <a:stretch>
            <a:fillRect/>
          </a:stretch>
        </p:blipFill>
        <p:spPr>
          <a:xfrm>
            <a:off x="557968" y="2529147"/>
            <a:ext cx="5079352" cy="591681"/>
          </a:xfrm>
          <a:prstGeom prst="rect">
            <a:avLst/>
          </a:prstGeom>
        </p:spPr>
      </p:pic>
      <p:pic>
        <p:nvPicPr>
          <p:cNvPr id="16" name="Picture 15">
            <a:extLst>
              <a:ext uri="{FF2B5EF4-FFF2-40B4-BE49-F238E27FC236}">
                <a16:creationId xmlns:a16="http://schemas.microsoft.com/office/drawing/2014/main" id="{50AB5A2D-2AD3-4C0E-9130-8362AC82B364}"/>
              </a:ext>
            </a:extLst>
          </p:cNvPr>
          <p:cNvPicPr>
            <a:picLocks noChangeAspect="1"/>
          </p:cNvPicPr>
          <p:nvPr/>
        </p:nvPicPr>
        <p:blipFill>
          <a:blip r:embed="rId5"/>
          <a:stretch>
            <a:fillRect/>
          </a:stretch>
        </p:blipFill>
        <p:spPr>
          <a:xfrm>
            <a:off x="673378" y="4699879"/>
            <a:ext cx="5715798" cy="971686"/>
          </a:xfrm>
          <a:prstGeom prst="rect">
            <a:avLst/>
          </a:prstGeom>
        </p:spPr>
      </p:pic>
      <p:pic>
        <p:nvPicPr>
          <p:cNvPr id="18" name="Picture 17">
            <a:extLst>
              <a:ext uri="{FF2B5EF4-FFF2-40B4-BE49-F238E27FC236}">
                <a16:creationId xmlns:a16="http://schemas.microsoft.com/office/drawing/2014/main" id="{E2E5B49D-65F5-4630-977E-232AA22974A5}"/>
              </a:ext>
            </a:extLst>
          </p:cNvPr>
          <p:cNvPicPr>
            <a:picLocks noChangeAspect="1"/>
          </p:cNvPicPr>
          <p:nvPr/>
        </p:nvPicPr>
        <p:blipFill>
          <a:blip r:embed="rId6"/>
          <a:stretch>
            <a:fillRect/>
          </a:stretch>
        </p:blipFill>
        <p:spPr>
          <a:xfrm>
            <a:off x="936114" y="5867752"/>
            <a:ext cx="4229690" cy="924054"/>
          </a:xfrm>
          <a:prstGeom prst="rect">
            <a:avLst/>
          </a:prstGeom>
        </p:spPr>
      </p:pic>
      <p:cxnSp>
        <p:nvCxnSpPr>
          <p:cNvPr id="19" name="Straight Arrow Connector 18">
            <a:extLst>
              <a:ext uri="{FF2B5EF4-FFF2-40B4-BE49-F238E27FC236}">
                <a16:creationId xmlns:a16="http://schemas.microsoft.com/office/drawing/2014/main" id="{3FCEE16A-26D4-4036-B604-BE1F6366B5E6}"/>
              </a:ext>
            </a:extLst>
          </p:cNvPr>
          <p:cNvCxnSpPr>
            <a:cxnSpLocks/>
          </p:cNvCxnSpPr>
          <p:nvPr/>
        </p:nvCxnSpPr>
        <p:spPr bwMode="auto">
          <a:xfrm flipH="1" flipV="1">
            <a:off x="6027938" y="5149049"/>
            <a:ext cx="2009274"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029E5187-5374-4FE3-BB65-7B7DAB49BB39}"/>
              </a:ext>
            </a:extLst>
          </p:cNvPr>
          <p:cNvCxnSpPr>
            <a:cxnSpLocks/>
          </p:cNvCxnSpPr>
          <p:nvPr/>
        </p:nvCxnSpPr>
        <p:spPr bwMode="auto">
          <a:xfrm flipH="1">
            <a:off x="5051394" y="6329779"/>
            <a:ext cx="304504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Connector: Elbow 26">
            <a:extLst>
              <a:ext uri="{FF2B5EF4-FFF2-40B4-BE49-F238E27FC236}">
                <a16:creationId xmlns:a16="http://schemas.microsoft.com/office/drawing/2014/main" id="{5B48417A-0092-49B7-89AE-7666A5AB4301}"/>
              </a:ext>
            </a:extLst>
          </p:cNvPr>
          <p:cNvCxnSpPr>
            <a:cxnSpLocks/>
            <a:endCxn id="10" idx="3"/>
          </p:cNvCxnSpPr>
          <p:nvPr/>
        </p:nvCxnSpPr>
        <p:spPr bwMode="auto">
          <a:xfrm rot="10800000" flipV="1">
            <a:off x="5637320" y="1917576"/>
            <a:ext cx="2399892" cy="907412"/>
          </a:xfrm>
          <a:prstGeom prst="bentConnector3">
            <a:avLst>
              <a:gd name="adj1" fmla="val 64427"/>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0294097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Arial">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prstDash val="solid"/>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err="1" smtClean="0">
            <a:solidFill>
              <a:schemeClr val="tx2"/>
            </a:solidFill>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Arial" panose="020B0604020202020204" pitchFamily="34" charset="0"/>
            <a:ea typeface="Nokia Pure Text Light" panose="020B0403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al PowerPoint.potx" id="{0E061A61-7E57-432B-907A-AB1A22788084}" vid="{E3207492-1C8E-486E-90C1-42382B5C600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34229</TotalTime>
  <Words>884</Words>
  <Application>Microsoft Office PowerPoint</Application>
  <PresentationFormat>Widescreen</PresentationFormat>
  <Paragraphs>98</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Nokia Pure Headline Ultra Light</vt:lpstr>
      <vt:lpstr>Nokia Pure Text</vt:lpstr>
      <vt:lpstr>Nokia Pure Text Light</vt:lpstr>
      <vt:lpstr>Symbol</vt:lpstr>
      <vt:lpstr>Times New Roman</vt:lpstr>
      <vt:lpstr>Wingdings</vt:lpstr>
      <vt:lpstr>Nokia White Master with headline</vt:lpstr>
      <vt:lpstr>2_Office Theme</vt:lpstr>
      <vt:lpstr>   RAN5#96-e RF FR2_PCC_SCC_Prio Session </vt:lpstr>
      <vt:lpstr>Agenda</vt:lpstr>
      <vt:lpstr>Tohru detailss</vt:lpstr>
      <vt:lpstr>R5-224078: Discussion on message type for Power limit test functions</vt:lpstr>
      <vt:lpstr>R5-224078: Discussion on message type for Power limit test functions</vt:lpstr>
      <vt:lpstr>R5-224078: Discussion on message type for Power limit test functions</vt:lpstr>
      <vt:lpstr>R5-224078: Discussion on message type for Power limit test functions</vt:lpstr>
      <vt:lpstr>R5-224078: Discussion on message type for Power limit test functions</vt:lpstr>
      <vt:lpstr>R5-224079: Pcell power limit test function including unequal BW case</vt:lpstr>
      <vt:lpstr>R5-224079: Pcell power limit test function including unequal BW case</vt:lpstr>
      <vt:lpstr>R5-225191: New method for preventing SCell drop in FR2 UL CA test cases</vt:lpstr>
      <vt:lpstr>R5-225191: New method for preventing SCell drop in FR2 UL CA test cases</vt:lpstr>
      <vt:lpstr>R5-225192: New method for preventing SCell drop in FR2 UL CA test cases</vt:lpstr>
      <vt:lpstr>R5-225192: New method for preventing SCell drop in FR2 UL CA test cases</vt:lpstr>
      <vt:lpstr>R5-225192: New method for preventing SCell drop in FR2 UL CA test cases</vt:lpstr>
      <vt:lpstr>R5-225191: New method for preventing SCell drop in FR2 UL CA test cases</vt:lpstr>
      <vt:lpstr>R5-225122: On the feasibility of the PHR method</vt:lpstr>
      <vt:lpstr>R5-225122: On the feasibility of the PHR method</vt:lpstr>
      <vt:lpstr>   Thank You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balazs.bertenyi@nokia.com</dc:creator>
  <cp:keywords>CTPClassification=CTP_NT</cp:keywords>
  <cp:lastModifiedBy>Flores Fernandez</cp:lastModifiedBy>
  <cp:revision>726</cp:revision>
  <dcterms:created xsi:type="dcterms:W3CDTF">2018-05-24T11:49:12Z</dcterms:created>
  <dcterms:modified xsi:type="dcterms:W3CDTF">2022-08-18T12:39:47Z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a5af123f-c90f-447d-ba37-4428aae2e3d0</vt:lpwstr>
  </property>
  <property fmtid="{D5CDD505-2E9C-101B-9397-08002B2CF9AE}" pid="3" name="CTP_TimeStamp">
    <vt:lpwstr>2018-06-14 23:21:33Z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