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90" r:id="rId3"/>
    <p:sldId id="339" r:id="rId5"/>
    <p:sldId id="343" r:id="rId6"/>
    <p:sldId id="341" r:id="rId7"/>
    <p:sldId id="333" r:id="rId8"/>
    <p:sldId id="293" r:id="rId9"/>
  </p:sldIdLst>
  <p:sldSz cx="12190095" cy="6859270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608330" indent="-1511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1217930" indent="-3035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827530" indent="-4559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2437130" indent="-6083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88" autoAdjust="0"/>
    <p:restoredTop sz="94103" autoAdjust="0"/>
  </p:normalViewPr>
  <p:slideViewPr>
    <p:cSldViewPr snapToGrid="0">
      <p:cViewPr varScale="1">
        <p:scale>
          <a:sx n="63" d="100"/>
          <a:sy n="63" d="100"/>
        </p:scale>
        <p:origin x="-581" y="-58"/>
      </p:cViewPr>
      <p:guideLst>
        <p:guide orient="horz" pos="2169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0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C6BEBE5-1D2E-4BBB-B5B5-B5B0DDA0484F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3077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4E9BCF5-12D1-4D51-BB26-20A5554EDFD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3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9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5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1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512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endParaRPr lang="en-US" altLang="zh-CN" u="none" dirty="0" smtClean="0"/>
          </a:p>
        </p:txBody>
      </p:sp>
      <p:sp>
        <p:nvSpPr>
          <p:cNvPr id="512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1255B2E5-2FCE-436A-B4A8-B33C8ED88E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dirty="0">
              <a:sym typeface="+mn-ea"/>
            </a:endParaRPr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dirty="0">
              <a:sym typeface="+mn-ea"/>
            </a:endParaRPr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dirty="0">
              <a:sym typeface="+mn-ea"/>
            </a:endParaRPr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dirty="0">
              <a:sym typeface="+mn-ea"/>
            </a:endParaRPr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802" y="1122622"/>
            <a:ext cx="9142810" cy="2388153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802" y="3602871"/>
            <a:ext cx="9142810" cy="1656146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600" indent="0" algn="ctr">
              <a:buNone/>
              <a:defRPr sz="2700"/>
            </a:lvl2pPr>
            <a:lvl3pPr marL="1219200" indent="0" algn="ctr">
              <a:buNone/>
              <a:defRPr sz="2400"/>
            </a:lvl3pPr>
            <a:lvl4pPr marL="1828800" indent="0" algn="ctr">
              <a:buNone/>
              <a:defRPr sz="2100"/>
            </a:lvl4pPr>
            <a:lvl5pPr marL="2438400" indent="0" algn="ctr">
              <a:buNone/>
              <a:defRPr sz="2100"/>
            </a:lvl5pPr>
            <a:lvl6pPr marL="3048000" indent="0" algn="ctr">
              <a:buNone/>
              <a:defRPr sz="2100"/>
            </a:lvl6pPr>
            <a:lvl7pPr marL="3657600" indent="0" algn="ctr">
              <a:buNone/>
              <a:defRPr sz="2100"/>
            </a:lvl7pPr>
            <a:lvl8pPr marL="4267200" indent="0" algn="ctr">
              <a:buNone/>
              <a:defRPr sz="2100"/>
            </a:lvl8pPr>
            <a:lvl9pPr marL="4876800" indent="0" algn="ctr">
              <a:buNone/>
              <a:defRPr sz="2100"/>
            </a:lvl9pPr>
          </a:lstStyle>
          <a:p>
            <a:r>
              <a:rPr lang="zh-CN" altLang="en-US" noProof="1"/>
              <a:t>单击此处编辑母版副标题样式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F29BB-4B58-48F0-8816-507D728BD8A0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2109C-B8F2-45FB-BCEC-95E3A0D8993E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3766" y="365211"/>
            <a:ext cx="2628558" cy="5813184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093" y="365211"/>
            <a:ext cx="7733293" cy="5813184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6885C-24B6-4E1E-8492-16D36C584FA6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802C2-E10E-49A8-8A3E-31E7DD595A64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745" y="1710135"/>
            <a:ext cx="10514231" cy="2853398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745" y="4590528"/>
            <a:ext cx="10514231" cy="1500534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D7B6F-1070-41B6-A8A6-1C1D30145B6C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092" y="1826048"/>
            <a:ext cx="5180926" cy="4352346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7804F-C22F-4105-B851-BB69C5DFCE82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1" y="365210"/>
            <a:ext cx="10514231" cy="132587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680" y="1681552"/>
            <a:ext cx="5157115" cy="82410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680" y="2505657"/>
            <a:ext cx="5157115" cy="368544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1403" y="1681552"/>
            <a:ext cx="5182513" cy="82410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1403" y="2505657"/>
            <a:ext cx="5182513" cy="368544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04E12-DEE3-41B9-AD38-8CF39C660169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21EFE-4BC2-495B-900A-501AA63EF991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DF91A-2561-4F59-AF99-6D7034613CDA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5" y="457306"/>
            <a:ext cx="3931724" cy="1600571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2518" y="987655"/>
            <a:ext cx="6171398" cy="4874754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685" y="2057877"/>
            <a:ext cx="3931724" cy="3812471"/>
          </a:xfrm>
        </p:spPr>
        <p:txBody>
          <a:bodyPr/>
          <a:lstStyle>
            <a:lvl1pPr marL="0" indent="0">
              <a:buNone/>
              <a:defRPr sz="2100"/>
            </a:lvl1pPr>
            <a:lvl2pPr marL="609600" indent="0">
              <a:buNone/>
              <a:defRPr sz="1900"/>
            </a:lvl2pPr>
            <a:lvl3pPr marL="1219200" indent="0">
              <a:buNone/>
              <a:defRPr sz="1600"/>
            </a:lvl3pPr>
            <a:lvl4pPr marL="1828800" indent="0">
              <a:buNone/>
              <a:defRPr sz="1300"/>
            </a:lvl4pPr>
            <a:lvl5pPr marL="2438400" indent="0">
              <a:buNone/>
              <a:defRPr sz="1300"/>
            </a:lvl5pPr>
            <a:lvl6pPr marL="3048000" indent="0">
              <a:buNone/>
              <a:defRPr sz="1300"/>
            </a:lvl6pPr>
            <a:lvl7pPr marL="3657600" indent="0">
              <a:buNone/>
              <a:defRPr sz="1300"/>
            </a:lvl7pPr>
            <a:lvl8pPr marL="4267200" indent="0">
              <a:buNone/>
              <a:defRPr sz="1300"/>
            </a:lvl8pPr>
            <a:lvl9pPr marL="4876800" indent="0">
              <a:buNone/>
              <a:defRPr sz="13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37606-E014-4704-BCFA-F34B12E08119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5" y="457306"/>
            <a:ext cx="3931724" cy="1600571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2518" y="987655"/>
            <a:ext cx="6171398" cy="4874754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600" indent="0">
              <a:buNone/>
              <a:defRPr sz="3700"/>
            </a:lvl2pPr>
            <a:lvl3pPr marL="1219200" indent="0">
              <a:buNone/>
              <a:defRPr sz="3200"/>
            </a:lvl3pPr>
            <a:lvl4pPr marL="1828800" indent="0">
              <a:buNone/>
              <a:defRPr sz="2700"/>
            </a:lvl4pPr>
            <a:lvl5pPr marL="2438400" indent="0">
              <a:buNone/>
              <a:defRPr sz="2700"/>
            </a:lvl5pPr>
            <a:lvl6pPr marL="3048000" indent="0">
              <a:buNone/>
              <a:defRPr sz="2700"/>
            </a:lvl6pPr>
            <a:lvl7pPr marL="3657600" indent="0">
              <a:buNone/>
              <a:defRPr sz="2700"/>
            </a:lvl7pPr>
            <a:lvl8pPr marL="4267200" indent="0">
              <a:buNone/>
              <a:defRPr sz="2700"/>
            </a:lvl8pPr>
            <a:lvl9pPr marL="4876800" indent="0">
              <a:buNone/>
              <a:defRPr sz="27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685" y="2057877"/>
            <a:ext cx="3931724" cy="3812471"/>
          </a:xfrm>
        </p:spPr>
        <p:txBody>
          <a:bodyPr/>
          <a:lstStyle>
            <a:lvl1pPr marL="0" indent="0">
              <a:buNone/>
              <a:defRPr sz="2100"/>
            </a:lvl1pPr>
            <a:lvl2pPr marL="609600" indent="0">
              <a:buNone/>
              <a:defRPr sz="1900"/>
            </a:lvl2pPr>
            <a:lvl3pPr marL="1219200" indent="0">
              <a:buNone/>
              <a:defRPr sz="1600"/>
            </a:lvl3pPr>
            <a:lvl4pPr marL="1828800" indent="0">
              <a:buNone/>
              <a:defRPr sz="1300"/>
            </a:lvl4pPr>
            <a:lvl5pPr marL="2438400" indent="0">
              <a:buNone/>
              <a:defRPr sz="1300"/>
            </a:lvl5pPr>
            <a:lvl6pPr marL="3048000" indent="0">
              <a:buNone/>
              <a:defRPr sz="1300"/>
            </a:lvl6pPr>
            <a:lvl7pPr marL="3657600" indent="0">
              <a:buNone/>
              <a:defRPr sz="1300"/>
            </a:lvl7pPr>
            <a:lvl8pPr marL="4267200" indent="0">
              <a:buNone/>
              <a:defRPr sz="1300"/>
            </a:lvl8pPr>
            <a:lvl9pPr marL="4876800" indent="0">
              <a:buNone/>
              <a:defRPr sz="13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95A0F-A7F1-4B44-83DC-2C3B4A18B875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4013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917" tIns="60958" rIns="121917" bIns="60958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838200" y="1825625"/>
            <a:ext cx="10514013" cy="4352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917" tIns="60958" rIns="121917" bIns="60958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7938"/>
            <a:ext cx="27432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eaLnBrk="1" hangingPunct="1">
              <a:defRPr sz="160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7938"/>
            <a:ext cx="4113213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9013" y="6357938"/>
            <a:ext cx="27432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r">
              <a:defRPr sz="16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129759E-47CE-4A4C-B3CD-32BD4A364F0F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5pPr>
      <a:lvl6pPr marL="6096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6pPr>
      <a:lvl7pPr marL="12192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7pPr>
      <a:lvl8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8pPr>
      <a:lvl9pPr marL="24384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03530" indent="-303530" algn="l" rtl="0" eaLnBrk="0" fontAlgn="base" hangingPunct="0">
        <a:lnSpc>
          <a:spcPct val="90000"/>
        </a:lnSpc>
        <a:spcBef>
          <a:spcPts val="134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31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7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3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7419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2" Type="http://schemas.openxmlformats.org/officeDocument/2006/relationships/image" Target="../media/image1.png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2" Type="http://schemas.openxmlformats.org/officeDocument/2006/relationships/image" Target="../media/image2.png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7.xml"/><Relationship Id="rId2" Type="http://schemas.openxmlformats.org/officeDocument/2006/relationships/image" Target="../media/image1.png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ctrTitle"/>
          </p:nvPr>
        </p:nvSpPr>
        <p:spPr>
          <a:xfrm>
            <a:off x="1395730" y="1885950"/>
            <a:ext cx="9335135" cy="2337435"/>
          </a:xfrm>
        </p:spPr>
        <p:txBody>
          <a:bodyPr anchor="ctr"/>
          <a:lstStyle/>
          <a:p>
            <a:pPr eaLnBrk="1" hangingPunct="1">
              <a:lnSpc>
                <a:spcPts val="6280"/>
              </a:lnSpc>
              <a:defRPr/>
            </a:pPr>
            <a:r>
              <a:rPr lang="en-US" altLang="zh-CN" sz="2800" dirty="0">
                <a:latin typeface="+mn-lt"/>
              </a:rPr>
              <a:t>Discussion on n39 A-MPR </a:t>
            </a:r>
            <a:r>
              <a:rPr lang="en-US" altLang="zh-CN" sz="2800" dirty="0">
                <a:latin typeface="+mn-lt"/>
                <a:sym typeface="+mn-ea"/>
              </a:rPr>
              <a:t>PC2 </a:t>
            </a:r>
            <a:r>
              <a:rPr lang="en-US" altLang="zh-CN" sz="2800" dirty="0">
                <a:latin typeface="+mn-lt"/>
              </a:rPr>
              <a:t>Test Case</a:t>
            </a:r>
            <a:endParaRPr lang="en-US" altLang="zh-CN" sz="2800" dirty="0">
              <a:latin typeface="+mn-lt"/>
            </a:endParaRPr>
          </a:p>
        </p:txBody>
      </p:sp>
      <p:sp>
        <p:nvSpPr>
          <p:cNvPr id="4098" name="副标题 2"/>
          <p:cNvSpPr>
            <a:spLocks noGrp="1" noChangeArrowheads="1"/>
          </p:cNvSpPr>
          <p:nvPr>
            <p:ph type="subTitle" idx="1"/>
          </p:nvPr>
        </p:nvSpPr>
        <p:spPr>
          <a:xfrm>
            <a:off x="215900" y="4736465"/>
            <a:ext cx="11703050" cy="152463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zh-CN" sz="2800" dirty="0" smtClean="0"/>
              <a:t>CMCC, </a:t>
            </a:r>
            <a:r>
              <a:rPr lang="en-US" altLang="zh-CN" sz="2800" dirty="0" err="1" smtClean="0"/>
              <a:t>Huawei, Hisilicon</a:t>
            </a:r>
            <a:r>
              <a:rPr lang="en-US" altLang="zh-CN" sz="2800" dirty="0" smtClean="0">
                <a:solidFill>
                  <a:schemeClr val="tx1"/>
                </a:solidFill>
                <a:sym typeface="+mn-ea"/>
              </a:rPr>
              <a:t> </a:t>
            </a:r>
            <a:endParaRPr lang="en-US" altLang="zh-CN" sz="2800" dirty="0" smtClean="0">
              <a:solidFill>
                <a:schemeClr val="tx1"/>
              </a:solidFill>
              <a:sym typeface="+mn-ea"/>
            </a:endParaRPr>
          </a:p>
        </p:txBody>
      </p:sp>
      <p:sp>
        <p:nvSpPr>
          <p:cNvPr id="4099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3" name="Subtitle 4"/>
          <p:cNvSpPr txBox="1"/>
          <p:nvPr/>
        </p:nvSpPr>
        <p:spPr bwMode="auto">
          <a:xfrm>
            <a:off x="195263" y="88900"/>
            <a:ext cx="11757025" cy="1109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72000" tIns="0" rIns="72000" bIns="0" anchor="ctr"/>
          <a:lstStyle>
            <a:lvl1pPr marL="0" indent="0" algn="l" rtl="0" eaLnBrk="1" fontAlgn="base" hangingPunct="1">
              <a:lnSpc>
                <a:spcPct val="75000"/>
              </a:lnSpc>
              <a:spcBef>
                <a:spcPts val="0"/>
              </a:spcBef>
              <a:spcAft>
                <a:spcPct val="0"/>
              </a:spcAft>
              <a:buClr>
                <a:srgbClr val="00A9D4"/>
              </a:buClr>
              <a:buFont typeface="Arial" panose="020B0604020202020204" pitchFamily="34" charset="0"/>
              <a:buNone/>
              <a:defRPr sz="3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92175" indent="-17970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3pPr>
            <a:lvl4pPr marL="125285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48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5pPr>
            <a:lvl6pPr marL="20720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92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4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6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anose="02000503000000020004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GB" altLang="zh-CN" sz="2400" b="1" dirty="0" smtClean="0"/>
              <a:t>3GPP TSG-RAN5 Meeting #</a:t>
            </a:r>
            <a:r>
              <a:rPr lang="en-US" altLang="en-GB" sz="2400" b="1" dirty="0" smtClean="0"/>
              <a:t>96</a:t>
            </a:r>
            <a:r>
              <a:rPr lang="en-GB" altLang="zh-CN" sz="2400" b="1" dirty="0" smtClean="0"/>
              <a:t>-e</a:t>
            </a:r>
            <a:r>
              <a:rPr lang="en-US" sz="2400" kern="0" dirty="0" smtClean="0"/>
              <a:t> 						     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R5-22XXXX</a:t>
            </a:r>
            <a:endParaRPr lang="en-US" altLang="zh-CN" sz="2400" b="1" dirty="0" smtClean="0"/>
          </a:p>
          <a:p>
            <a:pPr>
              <a:lnSpc>
                <a:spcPct val="100000"/>
              </a:lnSpc>
              <a:defRPr/>
            </a:pPr>
            <a:r>
              <a:rPr lang="en-GB" altLang="zh-CN" sz="2400" b="1" dirty="0" smtClean="0"/>
              <a:t>Electronic Meeting, </a:t>
            </a:r>
            <a:r>
              <a:rPr lang="en-US" altLang="en-GB" sz="2400" b="1" dirty="0" smtClean="0"/>
              <a:t>Aug 15</a:t>
            </a:r>
            <a:r>
              <a:rPr lang="en-GB" altLang="zh-CN" sz="2400" b="1" dirty="0" smtClean="0"/>
              <a:t> – </a:t>
            </a:r>
            <a:r>
              <a:rPr lang="en-US" altLang="en-GB" sz="2400" b="1" dirty="0" smtClean="0"/>
              <a:t>26</a:t>
            </a:r>
            <a:r>
              <a:rPr lang="en-US" altLang="en-GB" sz="2400" b="1" dirty="0" smtClean="0"/>
              <a:t>,</a:t>
            </a:r>
            <a:r>
              <a:rPr lang="en-GB" altLang="zh-CN" sz="2400" b="1" dirty="0" smtClean="0"/>
              <a:t> 202</a:t>
            </a:r>
            <a:r>
              <a:rPr lang="en-US" altLang="en-GB" sz="2400" b="1" dirty="0" smtClean="0"/>
              <a:t>2</a:t>
            </a:r>
            <a:endParaRPr lang="en-US" altLang="en-GB" sz="2400" b="1" dirty="0" smtClean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57150"/>
            <a:ext cx="11577955" cy="843915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olidFill>
                  <a:schemeClr val="tx1"/>
                </a:solidFill>
              </a:rPr>
              <a:t>Minimum Conformance Requirements for n39 A-MPR PC2@</a:t>
            </a:r>
            <a:r>
              <a:rPr lang="en-US" altLang="zh-CN" sz="3200" b="1" dirty="0" smtClean="0">
                <a:solidFill>
                  <a:schemeClr val="tx1"/>
                </a:solidFill>
                <a:highlight>
                  <a:srgbClr val="FFFF00"/>
                </a:highlight>
              </a:rPr>
              <a:t>CBW=10MHz &amp; SCS=60KHz</a:t>
            </a:r>
            <a:endParaRPr lang="en-US" altLang="zh-CN" sz="3200" b="1" dirty="0" smtClean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548438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/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/>
          </a:p>
        </p:txBody>
      </p:sp>
      <p:sp>
        <p:nvSpPr>
          <p:cNvPr id="100" name="文本框 99"/>
          <p:cNvSpPr txBox="1"/>
          <p:nvPr/>
        </p:nvSpPr>
        <p:spPr>
          <a:xfrm>
            <a:off x="3068955" y="3815080"/>
            <a:ext cx="5565775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 algn="ctr"/>
            <a:r>
              <a:rPr lang="en-US" sz="1400" b="1">
                <a:latin typeface="Arial" panose="020B0604020202020204" pitchFamily="34" charset="0"/>
                <a:cs typeface="Times New Roman" panose="02020603050405020304" charset="0"/>
              </a:rPr>
              <a:t>Table 6.2.3.</a:t>
            </a:r>
            <a:r>
              <a:rPr lang="en-US" sz="1400" b="1">
                <a:latin typeface="Arial" panose="020B0604020202020204" pitchFamily="34" charset="0"/>
                <a:ea typeface="Malgun Gothic" panose="020B0503020000020004" charset="-127"/>
                <a:cs typeface="Times New Roman" panose="02020603050405020304" charset="0"/>
              </a:rPr>
              <a:t>3.</a:t>
            </a:r>
            <a:r>
              <a:rPr lang="en-US" sz="1400" b="1">
                <a:latin typeface="Arial" panose="020B0604020202020204" pitchFamily="34" charset="0"/>
                <a:cs typeface="Times New Roman" panose="02020603050405020304" charset="0"/>
              </a:rPr>
              <a:t>19-3: A-MPR regions for NS_50 (Power Class 2)</a:t>
            </a:r>
            <a:endParaRPr lang="en-US" altLang="en-US" sz="1400" b="1">
              <a:latin typeface="Arial" panose="020B0604020202020204" pitchFamily="34" charset="0"/>
              <a:cs typeface="Times New Roman" panose="02020603050405020304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85115" y="4191635"/>
          <a:ext cx="11664315" cy="6455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9265"/>
                <a:gridCol w="3550920"/>
                <a:gridCol w="5264150"/>
                <a:gridCol w="1109980"/>
              </a:tblGrid>
              <a:tr h="467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Channel Bandwidth (MHz)</a:t>
                      </a:r>
                      <a:endParaRPr lang="en-US" altLang="en-US" sz="14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</a:t>
                      </a:r>
                      <a:r>
                        <a:rPr lang="en-US" sz="1400" b="1" baseline="-25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</a:t>
                      </a: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*12*SCS (MHz)</a:t>
                      </a:r>
                      <a:endParaRPr lang="en-US" altLang="en-US" sz="14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r>
                        <a:rPr lang="en-US" sz="1400" b="1" baseline="-250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CRB</a:t>
                      </a:r>
                      <a:r>
                        <a:rPr lang="en-US" sz="1400" b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*12*SCS (MHz)</a:t>
                      </a:r>
                      <a:endParaRPr lang="en-US" altLang="en-US" sz="1400" b="1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A-MPR</a:t>
                      </a:r>
                      <a:endParaRPr lang="en-US" altLang="en-US" sz="14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535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MHz</a:t>
                      </a:r>
                      <a:endParaRPr lang="en-US" altLang="en-US" sz="14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 1.44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1.44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A5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 1.8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2.7+2* RBstart*12*SCS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A4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&gt;1.8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8.1- RBstart*12*SCS</a:t>
                      </a:r>
                      <a:endParaRPr lang="en-US" altLang="en-US" sz="1400" b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A4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文本框 14"/>
          <p:cNvSpPr txBox="1"/>
          <p:nvPr/>
        </p:nvSpPr>
        <p:spPr>
          <a:xfrm>
            <a:off x="220345" y="5563870"/>
            <a:ext cx="11749405" cy="1052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500"/>
              </a:lnSpc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  <a:sym typeface="+mn-ea"/>
              </a:rPr>
              <a:t> </a:t>
            </a:r>
            <a:r>
              <a:rPr lang="en-US" altLang="zh-CN" sz="2400" b="1" dirty="0" smtClean="0">
                <a:latin typeface="+mn-lt"/>
                <a:sym typeface="+mn-ea"/>
              </a:rPr>
              <a:t>Observation 2</a:t>
            </a:r>
            <a:r>
              <a:rPr lang="en-US" altLang="zh-CN" sz="2400" dirty="0" smtClean="0">
                <a:latin typeface="+mn-lt"/>
                <a:sym typeface="+mn-ea"/>
              </a:rPr>
              <a:t>: As per Table </a:t>
            </a:r>
            <a:r>
              <a:rPr lang="en-US" altLang="zh-CN" sz="2400" dirty="0" smtClean="0">
                <a:latin typeface="+mn-lt"/>
                <a:sym typeface="+mn-ea"/>
              </a:rPr>
              <a:t>6.2.3.3.19-3</a:t>
            </a:r>
            <a:r>
              <a:rPr lang="en-US" altLang="zh-CN" sz="2400" dirty="0" smtClean="0">
                <a:latin typeface="+mn-lt"/>
                <a:sym typeface="+mn-ea"/>
              </a:rPr>
              <a:t>, for CBW=10MHz &amp; SCS=60KHz, the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T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ransmission Bandwidth</a:t>
            </a:r>
            <a:r>
              <a:rPr lang="en-US" altLang="zh-CN" sz="2400" dirty="0" smtClean="0">
                <a:latin typeface="+mn-lt"/>
                <a:sym typeface="+mn-ea"/>
              </a:rPr>
              <a:t> is (</a:t>
            </a:r>
            <a:r>
              <a:rPr lang="en-US" altLang="zh-CN" sz="2400" dirty="0" smtClean="0">
                <a:latin typeface="+mn-lt"/>
                <a:sym typeface="+mn-ea"/>
              </a:rPr>
              <a:t>L</a:t>
            </a:r>
            <a:r>
              <a:rPr lang="en-US" altLang="zh-CN" sz="2400" baseline="-25000" dirty="0" smtClean="0">
                <a:latin typeface="+mn-lt"/>
                <a:sym typeface="+mn-ea"/>
              </a:rPr>
              <a:t>CRB </a:t>
            </a:r>
            <a:r>
              <a:rPr lang="en-US" altLang="zh-CN" sz="2400" dirty="0" smtClean="0">
                <a:latin typeface="+mn-lt"/>
                <a:sym typeface="+mn-ea"/>
              </a:rPr>
              <a:t>+ RB</a:t>
            </a:r>
            <a:r>
              <a:rPr lang="en-US" altLang="zh-CN" sz="2400" baseline="-25000" dirty="0" smtClean="0">
                <a:latin typeface="+mn-lt"/>
                <a:sym typeface="+mn-ea"/>
              </a:rPr>
              <a:t>start</a:t>
            </a:r>
            <a:r>
              <a:rPr lang="en-US" altLang="zh-CN" sz="2400" dirty="0" smtClean="0">
                <a:latin typeface="+mn-lt"/>
                <a:sym typeface="+mn-ea"/>
              </a:rPr>
              <a:t>)*12*SCS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≥ 8.1(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MHz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)</a:t>
            </a:r>
            <a:r>
              <a:rPr lang="en-US" altLang="zh-CN" sz="2400" dirty="0" smtClean="0">
                <a:latin typeface="+mn-lt"/>
                <a:sym typeface="+mn-ea"/>
              </a:rPr>
              <a:t>. The Transmission Bandwidth is “larger” than the Maximum Transmission Bandwidth, which is unreasonable.</a:t>
            </a:r>
            <a:endParaRPr lang="en-US" altLang="zh-CN" sz="2400" dirty="0" smtClean="0">
              <a:latin typeface="+mn-lt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00025" y="2887980"/>
            <a:ext cx="11749405" cy="7321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eaLnBrk="1" latinLnBrk="0" hangingPunct="1">
              <a:lnSpc>
                <a:spcPts val="2500"/>
              </a:lnSpc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  <a:sym typeface="+mn-ea"/>
              </a:rPr>
              <a:t> </a:t>
            </a:r>
            <a:r>
              <a:rPr lang="en-US" altLang="zh-CN" sz="2400" b="1" dirty="0" smtClean="0">
                <a:latin typeface="+mn-lt"/>
                <a:sym typeface="+mn-ea"/>
              </a:rPr>
              <a:t>Observation 1</a:t>
            </a:r>
            <a:r>
              <a:rPr lang="en-US" altLang="zh-CN" sz="2400" dirty="0" smtClean="0">
                <a:latin typeface="+mn-lt"/>
                <a:sym typeface="+mn-ea"/>
              </a:rPr>
              <a:t>: As per Table 5.3.2-1, for CBW=10MHz &amp; SCS=60KHz, the </a:t>
            </a:r>
            <a:r>
              <a:rPr lang="en-US" altLang="zh-CN" sz="2400" dirty="0" smtClean="0">
                <a:solidFill>
                  <a:srgbClr val="C00000"/>
                </a:solidFill>
                <a:latin typeface="+mn-lt"/>
                <a:sym typeface="+mn-ea"/>
              </a:rPr>
              <a:t>M</a:t>
            </a:r>
            <a:r>
              <a:rPr lang="en-US" altLang="zh-CN" sz="2400" dirty="0" smtClean="0">
                <a:solidFill>
                  <a:srgbClr val="C00000"/>
                </a:solidFill>
                <a:latin typeface="+mn-lt"/>
                <a:sym typeface="+mn-ea"/>
              </a:rPr>
              <a:t>aximum Transmission Bandwidth</a:t>
            </a:r>
            <a:r>
              <a:rPr lang="en-US" altLang="zh-CN" sz="2400" dirty="0" smtClean="0">
                <a:latin typeface="+mn-lt"/>
                <a:sym typeface="+mn-ea"/>
              </a:rPr>
              <a:t> is N</a:t>
            </a:r>
            <a:r>
              <a:rPr lang="en-US" altLang="zh-CN" sz="2400" baseline="-25000" dirty="0" smtClean="0">
                <a:latin typeface="+mn-lt"/>
                <a:sym typeface="+mn-ea"/>
              </a:rPr>
              <a:t>RB</a:t>
            </a:r>
            <a:r>
              <a:rPr lang="en-US" altLang="zh-CN" sz="2400" dirty="0" smtClean="0">
                <a:latin typeface="+mn-lt"/>
                <a:sym typeface="+mn-ea"/>
              </a:rPr>
              <a:t>*12*SCS = 11*12*60(kHz) = </a:t>
            </a:r>
            <a:r>
              <a:rPr lang="en-US" altLang="zh-CN" sz="2400" dirty="0" smtClean="0">
                <a:solidFill>
                  <a:srgbClr val="C00000"/>
                </a:solidFill>
                <a:latin typeface="+mn-lt"/>
                <a:sym typeface="+mn-ea"/>
              </a:rPr>
              <a:t>7.920(MHz)</a:t>
            </a:r>
            <a:endParaRPr lang="en-US" altLang="zh-CN" sz="2400" dirty="0" smtClean="0">
              <a:solidFill>
                <a:srgbClr val="C00000"/>
              </a:solidFill>
              <a:latin typeface="+mn-lt"/>
              <a:sym typeface="+mn-ea"/>
            </a:endParaRPr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225" y="1036955"/>
            <a:ext cx="9575800" cy="1860550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2898140" y="2559050"/>
            <a:ext cx="465455" cy="243205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 rot="1260000">
            <a:off x="8626475" y="4018280"/>
            <a:ext cx="2233930" cy="3683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 b="1">
                <a:solidFill>
                  <a:srgbClr val="C00000"/>
                </a:solidFill>
              </a:rPr>
              <a:t>TS 38.521-1 (h50)</a:t>
            </a:r>
            <a:endParaRPr lang="en-US" altLang="zh-CN" b="1">
              <a:solidFill>
                <a:srgbClr val="C00000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57150"/>
            <a:ext cx="11577955" cy="843915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olidFill>
                  <a:schemeClr val="tx1"/>
                </a:solidFill>
              </a:rPr>
              <a:t>Minimum Conformance Requirements for n39 A-MPR PC2@</a:t>
            </a:r>
            <a:r>
              <a:rPr lang="en-US" altLang="zh-CN" sz="3200" b="1" dirty="0" smtClean="0">
                <a:solidFill>
                  <a:schemeClr val="tx1"/>
                </a:solidFill>
                <a:highlight>
                  <a:srgbClr val="FFFF00"/>
                </a:highlight>
              </a:rPr>
              <a:t>CBW=15MHz &amp; SCS=60KHz</a:t>
            </a:r>
            <a:endParaRPr lang="en-US" altLang="zh-CN" sz="3200" b="1" dirty="0" smtClean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23725" y="6512878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/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/>
          </a:p>
        </p:txBody>
      </p:sp>
      <p:sp>
        <p:nvSpPr>
          <p:cNvPr id="100" name="文本框 99"/>
          <p:cNvSpPr txBox="1"/>
          <p:nvPr/>
        </p:nvSpPr>
        <p:spPr>
          <a:xfrm>
            <a:off x="3068955" y="3977005"/>
            <a:ext cx="5565775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 algn="ctr"/>
            <a:r>
              <a:rPr lang="en-US" sz="1400" b="1">
                <a:latin typeface="Arial" panose="020B0604020202020204" pitchFamily="34" charset="0"/>
                <a:cs typeface="Times New Roman" panose="02020603050405020304" charset="0"/>
              </a:rPr>
              <a:t>Table 6.2.3.</a:t>
            </a:r>
            <a:r>
              <a:rPr lang="en-US" sz="1400" b="1">
                <a:latin typeface="Arial" panose="020B0604020202020204" pitchFamily="34" charset="0"/>
                <a:ea typeface="Malgun Gothic" panose="020B0503020000020004" charset="-127"/>
                <a:cs typeface="Times New Roman" panose="02020603050405020304" charset="0"/>
              </a:rPr>
              <a:t>3.</a:t>
            </a:r>
            <a:r>
              <a:rPr lang="en-US" sz="1400" b="1">
                <a:latin typeface="Arial" panose="020B0604020202020204" pitchFamily="34" charset="0"/>
                <a:cs typeface="Times New Roman" panose="02020603050405020304" charset="0"/>
              </a:rPr>
              <a:t>19-3: A-MPR regions for NS_50 (Power Class 2)</a:t>
            </a:r>
            <a:endParaRPr lang="en-US" altLang="en-US" sz="1400" b="1">
              <a:latin typeface="Arial" panose="020B0604020202020204" pitchFamily="34" charset="0"/>
              <a:cs typeface="Times New Roman" panose="02020603050405020304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85115" y="4353560"/>
          <a:ext cx="11664315" cy="6455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9265"/>
                <a:gridCol w="3550920"/>
                <a:gridCol w="5264150"/>
                <a:gridCol w="1109980"/>
              </a:tblGrid>
              <a:tr h="467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Channel Bandwidth (MHz)</a:t>
                      </a:r>
                      <a:endParaRPr lang="en-US" altLang="en-US" sz="14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</a:t>
                      </a:r>
                      <a:r>
                        <a:rPr lang="en-US" sz="1400" b="1" baseline="-2500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</a:t>
                      </a:r>
                      <a:r>
                        <a:rPr lang="en-US" sz="1400" b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*12*SCS (MHz)</a:t>
                      </a:r>
                      <a:endParaRPr lang="en-US" altLang="en-US" sz="1400" b="1">
                        <a:solidFill>
                          <a:srgbClr val="00B05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r>
                        <a:rPr lang="en-US" sz="1400" b="1" baseline="-250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CRB</a:t>
                      </a:r>
                      <a:r>
                        <a:rPr lang="en-US" sz="1400" b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*12*SCS (MHz)</a:t>
                      </a:r>
                      <a:endParaRPr lang="en-US" altLang="en-US" sz="1400" b="1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A-MPR</a:t>
                      </a:r>
                      <a:endParaRPr lang="en-US" altLang="en-US" sz="14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535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MHz</a:t>
                      </a:r>
                      <a:endParaRPr lang="en-US" altLang="en-US" sz="14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 2.88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2.7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A5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 3.24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2.7+2* RBstart*12*SCS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A3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&gt;3.24</a:t>
                      </a:r>
                      <a:endParaRPr lang="en-US" altLang="en-US" sz="1400" b="0">
                        <a:solidFill>
                          <a:srgbClr val="00B05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12.42- RBstart*12*SCS</a:t>
                      </a:r>
                      <a:endParaRPr lang="en-US" altLang="en-US" sz="1400" b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A4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文本框 14"/>
          <p:cNvSpPr txBox="1"/>
          <p:nvPr/>
        </p:nvSpPr>
        <p:spPr>
          <a:xfrm>
            <a:off x="220345" y="5582920"/>
            <a:ext cx="11749405" cy="1052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500"/>
              </a:lnSpc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200" dirty="0" smtClean="0">
                <a:latin typeface="+mn-lt"/>
                <a:sym typeface="+mn-ea"/>
              </a:rPr>
              <a:t> </a:t>
            </a:r>
            <a:r>
              <a:rPr lang="en-US" altLang="zh-CN" sz="2200" b="1" dirty="0" smtClean="0">
                <a:latin typeface="+mn-lt"/>
                <a:sym typeface="+mn-ea"/>
              </a:rPr>
              <a:t>Observation 4</a:t>
            </a:r>
            <a:r>
              <a:rPr lang="en-US" altLang="zh-CN" sz="2200" dirty="0" smtClean="0">
                <a:latin typeface="+mn-lt"/>
                <a:sym typeface="+mn-ea"/>
              </a:rPr>
              <a:t>: As per Table 6.2.3.3.19-3, </a:t>
            </a:r>
            <a:r>
              <a:rPr lang="en-US" altLang="zh-CN" sz="2200" dirty="0" smtClean="0">
                <a:solidFill>
                  <a:srgbClr val="00B050"/>
                </a:solidFill>
                <a:latin typeface="+mn-lt"/>
                <a:sym typeface="+mn-ea"/>
              </a:rPr>
              <a:t>RB</a:t>
            </a:r>
            <a:r>
              <a:rPr lang="en-US" altLang="zh-CN" sz="2200" baseline="-25000" dirty="0" smtClean="0">
                <a:solidFill>
                  <a:srgbClr val="00B050"/>
                </a:solidFill>
                <a:latin typeface="+mn-lt"/>
                <a:sym typeface="+mn-ea"/>
              </a:rPr>
              <a:t>start</a:t>
            </a:r>
            <a:r>
              <a:rPr lang="en-US" altLang="zh-CN" sz="2200" baseline="-25000" dirty="0" smtClean="0">
                <a:latin typeface="+mn-lt"/>
                <a:sym typeface="+mn-ea"/>
              </a:rPr>
              <a:t> </a:t>
            </a:r>
            <a:r>
              <a:rPr lang="en-US" altLang="zh-CN" sz="2200" dirty="0" smtClean="0">
                <a:latin typeface="+mn-lt"/>
                <a:sym typeface="+mn-ea"/>
              </a:rPr>
              <a:t>should be </a:t>
            </a:r>
            <a:r>
              <a:rPr lang="en-US" altLang="zh-CN" sz="2200" dirty="0" smtClean="0">
                <a:solidFill>
                  <a:srgbClr val="00B050"/>
                </a:solidFill>
                <a:latin typeface="+mn-lt"/>
                <a:sym typeface="+mn-ea"/>
              </a:rPr>
              <a:t>&gt;4.5</a:t>
            </a:r>
            <a:r>
              <a:rPr lang="en-US" altLang="zh-CN" sz="2200" dirty="0" smtClean="0">
                <a:latin typeface="+mn-lt"/>
                <a:sym typeface="+mn-ea"/>
              </a:rPr>
              <a:t>, and </a:t>
            </a:r>
            <a:r>
              <a:rPr lang="en-US" altLang="zh-CN" sz="2200" dirty="0" smtClean="0">
                <a:latin typeface="+mn-lt"/>
                <a:sym typeface="+mn-ea"/>
              </a:rPr>
              <a:t>RB</a:t>
            </a:r>
            <a:r>
              <a:rPr lang="en-US" altLang="zh-CN" sz="2200" baseline="-25000" dirty="0" smtClean="0">
                <a:latin typeface="+mn-lt"/>
                <a:sym typeface="+mn-ea"/>
              </a:rPr>
              <a:t>start</a:t>
            </a:r>
            <a:r>
              <a:rPr lang="en-US" altLang="zh-CN" sz="2200" dirty="0" smtClean="0">
                <a:latin typeface="+mn-lt"/>
                <a:sym typeface="+mn-ea"/>
              </a:rPr>
              <a:t>=5 is chosen. So </a:t>
            </a:r>
            <a:r>
              <a:rPr lang="en-US" altLang="zh-CN" sz="2200" dirty="0" smtClean="0">
                <a:solidFill>
                  <a:srgbClr val="0000FF"/>
                </a:solidFill>
                <a:latin typeface="+mn-lt"/>
                <a:sym typeface="+mn-ea"/>
              </a:rPr>
              <a:t>L</a:t>
            </a:r>
            <a:r>
              <a:rPr lang="en-US" altLang="zh-CN" sz="2200" baseline="-25000" dirty="0" smtClean="0">
                <a:solidFill>
                  <a:srgbClr val="0000FF"/>
                </a:solidFill>
                <a:latin typeface="+mn-lt"/>
                <a:sym typeface="+mn-ea"/>
              </a:rPr>
              <a:t>CRB</a:t>
            </a:r>
            <a:r>
              <a:rPr lang="en-US" altLang="zh-CN" sz="2200" baseline="-25000" dirty="0" smtClean="0">
                <a:latin typeface="+mn-lt"/>
                <a:sym typeface="+mn-ea"/>
              </a:rPr>
              <a:t> </a:t>
            </a:r>
            <a:r>
              <a:rPr lang="en-US" altLang="zh-CN" sz="2200" dirty="0" smtClean="0">
                <a:latin typeface="+mn-lt"/>
                <a:sym typeface="+mn-ea"/>
              </a:rPr>
              <a:t>should be </a:t>
            </a:r>
            <a:r>
              <a:rPr lang="en-US" altLang="zh-CN" sz="2200" dirty="0" smtClean="0">
                <a:solidFill>
                  <a:srgbClr val="0000FF"/>
                </a:solidFill>
                <a:latin typeface="+mn-lt"/>
                <a:sym typeface="+mn-ea"/>
              </a:rPr>
              <a:t>≥12.25</a:t>
            </a:r>
            <a:r>
              <a:rPr lang="en-US" altLang="zh-CN" sz="2200" dirty="0" smtClean="0">
                <a:latin typeface="+mn-lt"/>
                <a:sym typeface="+mn-ea"/>
              </a:rPr>
              <a:t>. </a:t>
            </a:r>
            <a:r>
              <a:rPr lang="en-US" altLang="zh-CN" sz="2200" dirty="0" smtClean="0">
                <a:latin typeface="+mn-lt"/>
                <a:sym typeface="+mn-ea"/>
              </a:rPr>
              <a:t>For CP-OFDM, the possible biggest </a:t>
            </a:r>
            <a:r>
              <a:rPr lang="en-US" altLang="zh-CN" sz="2200" dirty="0" smtClean="0">
                <a:latin typeface="+mn-lt"/>
                <a:sym typeface="+mn-ea"/>
              </a:rPr>
              <a:t>L</a:t>
            </a:r>
            <a:r>
              <a:rPr lang="en-US" altLang="zh-CN" sz="2200" baseline="-25000" dirty="0" smtClean="0">
                <a:latin typeface="+mn-lt"/>
                <a:sym typeface="+mn-ea"/>
              </a:rPr>
              <a:t>CRB </a:t>
            </a:r>
            <a:r>
              <a:rPr lang="en-US" altLang="zh-CN" sz="2200" dirty="0" smtClean="0">
                <a:latin typeface="+mn-lt"/>
                <a:sym typeface="+mn-ea"/>
              </a:rPr>
              <a:t>=18-5=13. For DFT-s-OFDM, the possible biggest L</a:t>
            </a:r>
            <a:r>
              <a:rPr lang="en-US" altLang="zh-CN" sz="2200" baseline="-25000" dirty="0" smtClean="0">
                <a:latin typeface="+mn-lt"/>
                <a:sym typeface="+mn-ea"/>
              </a:rPr>
              <a:t>CRB </a:t>
            </a:r>
            <a:r>
              <a:rPr lang="en-US" altLang="zh-CN" sz="2200" dirty="0" smtClean="0">
                <a:latin typeface="+mn-lt"/>
                <a:sym typeface="+mn-ea"/>
              </a:rPr>
              <a:t>=12, which contradict </a:t>
            </a:r>
            <a:r>
              <a:rPr lang="en-US" altLang="zh-CN" sz="2200" dirty="0" smtClean="0">
                <a:solidFill>
                  <a:srgbClr val="0000FF"/>
                </a:solidFill>
                <a:latin typeface="+mn-lt"/>
                <a:sym typeface="+mn-ea"/>
              </a:rPr>
              <a:t>L</a:t>
            </a:r>
            <a:r>
              <a:rPr lang="en-US" altLang="zh-CN" sz="2200" baseline="-25000" dirty="0" smtClean="0">
                <a:solidFill>
                  <a:srgbClr val="0000FF"/>
                </a:solidFill>
                <a:latin typeface="+mn-lt"/>
                <a:sym typeface="+mn-ea"/>
              </a:rPr>
              <a:t>CRB</a:t>
            </a:r>
            <a:r>
              <a:rPr lang="en-US" altLang="zh-CN" sz="2200" dirty="0" smtClean="0">
                <a:solidFill>
                  <a:srgbClr val="0000FF"/>
                </a:solidFill>
                <a:latin typeface="+mn-lt"/>
                <a:sym typeface="+mn-ea"/>
              </a:rPr>
              <a:t>≥12.25</a:t>
            </a:r>
            <a:r>
              <a:rPr lang="en-US" altLang="zh-CN" sz="2200" dirty="0" smtClean="0">
                <a:latin typeface="+mn-lt"/>
                <a:sym typeface="+mn-ea"/>
              </a:rPr>
              <a:t>.</a:t>
            </a:r>
            <a:endParaRPr lang="en-US" altLang="zh-CN" sz="2200" dirty="0" smtClean="0">
              <a:latin typeface="+mn-lt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080" y="901065"/>
            <a:ext cx="8318500" cy="20955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00025" y="3049905"/>
            <a:ext cx="11749405" cy="7321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500"/>
              </a:lnSpc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200" dirty="0" smtClean="0">
                <a:latin typeface="+mn-lt"/>
                <a:sym typeface="+mn-ea"/>
              </a:rPr>
              <a:t> </a:t>
            </a:r>
            <a:r>
              <a:rPr lang="en-US" altLang="zh-CN" sz="2200" b="1" dirty="0" smtClean="0">
                <a:latin typeface="+mn-lt"/>
                <a:sym typeface="+mn-ea"/>
              </a:rPr>
              <a:t>Observation 3</a:t>
            </a:r>
            <a:r>
              <a:rPr lang="en-US" altLang="zh-CN" sz="2200" dirty="0" smtClean="0">
                <a:latin typeface="+mn-lt"/>
                <a:sym typeface="+mn-ea"/>
              </a:rPr>
              <a:t>: As per Table 6.5.3.3.3.16-1, the Protected band is lower than n39. So the </a:t>
            </a:r>
            <a:r>
              <a:rPr lang="en-US" altLang="zh-CN" sz="2200" dirty="0" smtClean="0">
                <a:latin typeface="+mn-lt"/>
                <a:sym typeface="+mn-ea"/>
              </a:rPr>
              <a:t>possible </a:t>
            </a:r>
            <a:r>
              <a:rPr lang="en-US" altLang="zh-CN" sz="2200" dirty="0" smtClean="0">
                <a:latin typeface="+mn-lt"/>
                <a:sym typeface="+mn-ea"/>
              </a:rPr>
              <a:t>smallest RB</a:t>
            </a:r>
            <a:r>
              <a:rPr lang="en-US" altLang="zh-CN" sz="2200" baseline="-25000" dirty="0" smtClean="0">
                <a:latin typeface="+mn-lt"/>
                <a:sym typeface="+mn-ea"/>
              </a:rPr>
              <a:t>start</a:t>
            </a:r>
            <a:r>
              <a:rPr lang="en-US" altLang="zh-CN" sz="2200" dirty="0" smtClean="0">
                <a:latin typeface="+mn-lt"/>
                <a:sym typeface="+mn-ea"/>
              </a:rPr>
              <a:t> and biggest </a:t>
            </a:r>
            <a:r>
              <a:rPr lang="en-US" altLang="zh-CN" sz="2200" dirty="0" smtClean="0">
                <a:latin typeface="+mn-lt"/>
                <a:sym typeface="+mn-ea"/>
              </a:rPr>
              <a:t>L</a:t>
            </a:r>
            <a:r>
              <a:rPr lang="en-US" altLang="zh-CN" sz="2200" baseline="-25000" dirty="0" smtClean="0">
                <a:latin typeface="+mn-lt"/>
                <a:sym typeface="+mn-ea"/>
              </a:rPr>
              <a:t>CRB</a:t>
            </a:r>
            <a:r>
              <a:rPr lang="en-US" altLang="zh-CN" sz="2200" dirty="0" smtClean="0">
                <a:latin typeface="+mn-lt"/>
                <a:sym typeface="+mn-ea"/>
              </a:rPr>
              <a:t> should be chosen for </a:t>
            </a:r>
            <a:r>
              <a:rPr lang="en-US" altLang="zh-CN" sz="2200" dirty="0" smtClean="0">
                <a:latin typeface="+mn-lt"/>
                <a:sym typeface="+mn-ea"/>
              </a:rPr>
              <a:t>most “critical” scenario.</a:t>
            </a:r>
            <a:r>
              <a:rPr lang="en-US" altLang="zh-CN" sz="2200" dirty="0" smtClean="0">
                <a:latin typeface="+mn-lt"/>
                <a:sym typeface="+mn-ea"/>
              </a:rPr>
              <a:t> </a:t>
            </a:r>
            <a:endParaRPr lang="en-US" altLang="zh-CN" sz="2200" dirty="0" smtClean="0">
              <a:latin typeface="+mn-l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 rot="1260000">
            <a:off x="8777605" y="4170045"/>
            <a:ext cx="2233930" cy="3683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 b="1">
                <a:solidFill>
                  <a:srgbClr val="C00000"/>
                </a:solidFill>
              </a:rPr>
              <a:t>TS 38.521-1 (h50)</a:t>
            </a:r>
            <a:endParaRPr lang="en-US" altLang="zh-CN" b="1">
              <a:solidFill>
                <a:srgbClr val="C00000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57150"/>
            <a:ext cx="11577955" cy="843915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olidFill>
                  <a:schemeClr val="tx1"/>
                </a:solidFill>
              </a:rPr>
              <a:t>Minimum Conformance Requirements for n39 A-MPR PC2@</a:t>
            </a:r>
            <a:r>
              <a:rPr lang="en-US" altLang="zh-CN" sz="3200" b="1" dirty="0" smtClean="0">
                <a:solidFill>
                  <a:schemeClr val="tx1"/>
                </a:solidFill>
                <a:highlight>
                  <a:srgbClr val="FFFF00"/>
                </a:highlight>
              </a:rPr>
              <a:t>CBW=20MHz &amp; SCS=60KHz</a:t>
            </a:r>
            <a:endParaRPr lang="en-US" altLang="zh-CN" sz="3200" b="1" dirty="0" smtClean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548438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/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/>
          </a:p>
        </p:txBody>
      </p:sp>
      <p:sp>
        <p:nvSpPr>
          <p:cNvPr id="100" name="文本框 99"/>
          <p:cNvSpPr txBox="1"/>
          <p:nvPr/>
        </p:nvSpPr>
        <p:spPr>
          <a:xfrm>
            <a:off x="3068955" y="3815080"/>
            <a:ext cx="5565775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 algn="ctr"/>
            <a:r>
              <a:rPr lang="en-US" sz="1400" b="1">
                <a:latin typeface="Arial" panose="020B0604020202020204" pitchFamily="34" charset="0"/>
                <a:cs typeface="Times New Roman" panose="02020603050405020304" charset="0"/>
              </a:rPr>
              <a:t>Table 6.2.3.</a:t>
            </a:r>
            <a:r>
              <a:rPr lang="en-US" sz="1400" b="1">
                <a:latin typeface="Arial" panose="020B0604020202020204" pitchFamily="34" charset="0"/>
                <a:ea typeface="Malgun Gothic" panose="020B0503020000020004" charset="-127"/>
                <a:cs typeface="Times New Roman" panose="02020603050405020304" charset="0"/>
              </a:rPr>
              <a:t>3.</a:t>
            </a:r>
            <a:r>
              <a:rPr lang="en-US" sz="1400" b="1">
                <a:latin typeface="Arial" panose="020B0604020202020204" pitchFamily="34" charset="0"/>
                <a:cs typeface="Times New Roman" panose="02020603050405020304" charset="0"/>
              </a:rPr>
              <a:t>19-3: A-MPR regions for NS_50 (Power Class 2)</a:t>
            </a:r>
            <a:endParaRPr lang="en-US" altLang="en-US" sz="1400" b="1">
              <a:latin typeface="Arial" panose="020B0604020202020204" pitchFamily="34" charset="0"/>
              <a:cs typeface="Times New Roman" panose="02020603050405020304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85115" y="4191635"/>
          <a:ext cx="11664315" cy="6455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9265"/>
                <a:gridCol w="3550920"/>
                <a:gridCol w="5264150"/>
                <a:gridCol w="1109980"/>
              </a:tblGrid>
              <a:tr h="467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Channel Bandwidth (MHz)</a:t>
                      </a:r>
                      <a:endParaRPr lang="en-US" altLang="en-US" sz="14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</a:t>
                      </a:r>
                      <a:r>
                        <a:rPr lang="en-US" sz="1400" b="1" baseline="-2500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</a:t>
                      </a:r>
                      <a:r>
                        <a:rPr lang="en-US" sz="1400" b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*12*SCS (MHz)</a:t>
                      </a:r>
                      <a:endParaRPr lang="en-US" altLang="en-US" sz="1400" b="1">
                        <a:solidFill>
                          <a:srgbClr val="00B05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r>
                        <a:rPr lang="en-US" sz="1400" b="1" baseline="-250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CRB</a:t>
                      </a:r>
                      <a:r>
                        <a:rPr lang="en-US" sz="1400" b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*12*SCS (MHz)</a:t>
                      </a:r>
                      <a:endParaRPr lang="en-US" altLang="en-US" sz="1400" b="1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A-MPR</a:t>
                      </a:r>
                      <a:endParaRPr lang="en-US" altLang="en-US" sz="14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535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MHz</a:t>
                      </a:r>
                      <a:endParaRPr lang="en-US" altLang="en-US" sz="14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 4.32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3.6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A5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 4.5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3.6+2* RBstart*12*SCS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A3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&gt;4.5</a:t>
                      </a:r>
                      <a:endParaRPr lang="en-US" altLang="en-US" sz="1400" b="0">
                        <a:solidFill>
                          <a:srgbClr val="00B05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17.1- RBstart*12*SCS</a:t>
                      </a:r>
                      <a:endParaRPr lang="en-US" altLang="en-US" sz="1400" b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A4</a:t>
                      </a:r>
                      <a:endParaRPr lang="en-US" altLang="en-US" sz="14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文本框 15"/>
          <p:cNvSpPr txBox="1"/>
          <p:nvPr/>
        </p:nvSpPr>
        <p:spPr>
          <a:xfrm>
            <a:off x="200025" y="2887980"/>
            <a:ext cx="11749405" cy="7321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eaLnBrk="1" latinLnBrk="0" hangingPunct="1">
              <a:lnSpc>
                <a:spcPts val="2500"/>
              </a:lnSpc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  <a:sym typeface="+mn-ea"/>
              </a:rPr>
              <a:t> </a:t>
            </a:r>
            <a:r>
              <a:rPr lang="en-US" altLang="zh-CN" sz="2400" b="1" dirty="0" smtClean="0">
                <a:latin typeface="+mn-lt"/>
                <a:sym typeface="+mn-ea"/>
              </a:rPr>
              <a:t>Observation 5</a:t>
            </a:r>
            <a:r>
              <a:rPr lang="en-US" altLang="zh-CN" sz="2400" dirty="0" smtClean="0">
                <a:latin typeface="+mn-lt"/>
                <a:sym typeface="+mn-ea"/>
              </a:rPr>
              <a:t>: As per Table 5.3.2-1, for CBW=20MHz &amp; SCS=60KHz, the </a:t>
            </a:r>
            <a:r>
              <a:rPr lang="en-US" altLang="zh-CN" sz="2400" dirty="0" smtClean="0">
                <a:solidFill>
                  <a:srgbClr val="C00000"/>
                </a:solidFill>
                <a:latin typeface="+mn-lt"/>
                <a:sym typeface="+mn-ea"/>
              </a:rPr>
              <a:t>Maximum Transmission Bandwidth</a:t>
            </a:r>
            <a:r>
              <a:rPr lang="en-US" altLang="zh-CN" sz="2400" dirty="0" smtClean="0">
                <a:latin typeface="+mn-lt"/>
                <a:sym typeface="+mn-ea"/>
              </a:rPr>
              <a:t> is N</a:t>
            </a:r>
            <a:r>
              <a:rPr lang="en-US" altLang="zh-CN" sz="2400" baseline="-25000" dirty="0" smtClean="0">
                <a:latin typeface="+mn-lt"/>
                <a:sym typeface="+mn-ea"/>
              </a:rPr>
              <a:t>RB</a:t>
            </a:r>
            <a:r>
              <a:rPr lang="en-US" altLang="zh-CN" sz="2400" dirty="0" smtClean="0">
                <a:latin typeface="+mn-lt"/>
                <a:sym typeface="+mn-ea"/>
              </a:rPr>
              <a:t>*12*SCS = 24*12*60(kHz) = </a:t>
            </a:r>
            <a:r>
              <a:rPr lang="en-US" altLang="zh-CN" sz="2400" dirty="0" smtClean="0">
                <a:solidFill>
                  <a:srgbClr val="C00000"/>
                </a:solidFill>
                <a:latin typeface="+mn-lt"/>
                <a:sym typeface="+mn-ea"/>
              </a:rPr>
              <a:t>17.28(MHz)</a:t>
            </a:r>
            <a:endParaRPr lang="en-US" altLang="zh-CN" sz="2400" dirty="0" smtClean="0">
              <a:solidFill>
                <a:srgbClr val="C00000"/>
              </a:solidFill>
              <a:latin typeface="+mn-lt"/>
              <a:sym typeface="+mn-ea"/>
            </a:endParaRPr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225" y="1036955"/>
            <a:ext cx="9575800" cy="1860550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4260215" y="2559050"/>
            <a:ext cx="465455" cy="243205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20345" y="5582920"/>
            <a:ext cx="11749405" cy="1052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500"/>
              </a:lnSpc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200" dirty="0" smtClean="0">
                <a:latin typeface="+mn-lt"/>
                <a:sym typeface="+mn-ea"/>
              </a:rPr>
              <a:t> </a:t>
            </a:r>
            <a:r>
              <a:rPr lang="en-US" altLang="zh-CN" sz="2200" b="1" dirty="0" smtClean="0">
                <a:latin typeface="+mn-lt"/>
                <a:sym typeface="+mn-ea"/>
              </a:rPr>
              <a:t>Observation 6</a:t>
            </a:r>
            <a:r>
              <a:rPr lang="en-US" altLang="zh-CN" sz="2200" dirty="0" smtClean="0">
                <a:latin typeface="+mn-lt"/>
                <a:sym typeface="+mn-ea"/>
              </a:rPr>
              <a:t>: As per Table 6.2.3.3.19-3, </a:t>
            </a:r>
            <a:r>
              <a:rPr lang="en-US" altLang="zh-CN" sz="2200" dirty="0" smtClean="0">
                <a:solidFill>
                  <a:srgbClr val="00B050"/>
                </a:solidFill>
                <a:latin typeface="+mn-lt"/>
                <a:sym typeface="+mn-ea"/>
              </a:rPr>
              <a:t>RB</a:t>
            </a:r>
            <a:r>
              <a:rPr lang="en-US" altLang="zh-CN" sz="2200" baseline="-25000" dirty="0" smtClean="0">
                <a:solidFill>
                  <a:srgbClr val="00B050"/>
                </a:solidFill>
                <a:latin typeface="+mn-lt"/>
                <a:sym typeface="+mn-ea"/>
              </a:rPr>
              <a:t>start</a:t>
            </a:r>
            <a:r>
              <a:rPr lang="en-US" altLang="zh-CN" sz="2200" baseline="-25000" dirty="0" smtClean="0">
                <a:latin typeface="+mn-lt"/>
                <a:sym typeface="+mn-ea"/>
              </a:rPr>
              <a:t> </a:t>
            </a:r>
            <a:r>
              <a:rPr lang="en-US" altLang="zh-CN" sz="2200" dirty="0" smtClean="0">
                <a:latin typeface="+mn-lt"/>
                <a:sym typeface="+mn-ea"/>
              </a:rPr>
              <a:t>should be </a:t>
            </a:r>
            <a:r>
              <a:rPr lang="en-US" altLang="zh-CN" sz="2200" dirty="0" smtClean="0">
                <a:solidFill>
                  <a:srgbClr val="00B050"/>
                </a:solidFill>
                <a:latin typeface="+mn-lt"/>
                <a:sym typeface="+mn-ea"/>
              </a:rPr>
              <a:t>&gt;6.25</a:t>
            </a:r>
            <a:r>
              <a:rPr lang="en-US" altLang="zh-CN" sz="2200" dirty="0" smtClean="0">
                <a:latin typeface="+mn-lt"/>
                <a:sym typeface="+mn-ea"/>
              </a:rPr>
              <a:t>, and </a:t>
            </a:r>
            <a:r>
              <a:rPr lang="en-US" altLang="zh-CN" sz="2200" dirty="0" smtClean="0">
                <a:latin typeface="+mn-lt"/>
                <a:sym typeface="+mn-ea"/>
              </a:rPr>
              <a:t>RB</a:t>
            </a:r>
            <a:r>
              <a:rPr lang="en-US" altLang="zh-CN" sz="2200" baseline="-25000" dirty="0" smtClean="0">
                <a:latin typeface="+mn-lt"/>
                <a:sym typeface="+mn-ea"/>
              </a:rPr>
              <a:t>start</a:t>
            </a:r>
            <a:r>
              <a:rPr lang="en-US" altLang="zh-CN" sz="2200" dirty="0" smtClean="0">
                <a:latin typeface="+mn-lt"/>
                <a:sym typeface="+mn-ea"/>
              </a:rPr>
              <a:t>=7 is chosen. So </a:t>
            </a:r>
            <a:r>
              <a:rPr lang="en-US" altLang="zh-CN" sz="2200" dirty="0" smtClean="0">
                <a:solidFill>
                  <a:srgbClr val="0000FF"/>
                </a:solidFill>
                <a:latin typeface="+mn-lt"/>
                <a:sym typeface="+mn-ea"/>
              </a:rPr>
              <a:t>L</a:t>
            </a:r>
            <a:r>
              <a:rPr lang="en-US" altLang="zh-CN" sz="2200" baseline="-25000" dirty="0" smtClean="0">
                <a:solidFill>
                  <a:srgbClr val="0000FF"/>
                </a:solidFill>
                <a:latin typeface="+mn-lt"/>
                <a:sym typeface="+mn-ea"/>
              </a:rPr>
              <a:t>CRB</a:t>
            </a:r>
            <a:r>
              <a:rPr lang="en-US" altLang="zh-CN" sz="2200" baseline="-25000" dirty="0" smtClean="0">
                <a:latin typeface="+mn-lt"/>
                <a:sym typeface="+mn-ea"/>
              </a:rPr>
              <a:t> </a:t>
            </a:r>
            <a:r>
              <a:rPr lang="en-US" altLang="zh-CN" sz="2200" dirty="0" smtClean="0">
                <a:latin typeface="+mn-lt"/>
                <a:sym typeface="+mn-ea"/>
              </a:rPr>
              <a:t>should be </a:t>
            </a:r>
            <a:r>
              <a:rPr lang="en-US" altLang="zh-CN" sz="2200" dirty="0" smtClean="0">
                <a:solidFill>
                  <a:srgbClr val="0000FF"/>
                </a:solidFill>
                <a:latin typeface="+mn-lt"/>
                <a:sym typeface="+mn-ea"/>
              </a:rPr>
              <a:t>≥16.75</a:t>
            </a:r>
            <a:r>
              <a:rPr lang="en-US" altLang="zh-CN" sz="2200" dirty="0" smtClean="0">
                <a:latin typeface="+mn-lt"/>
                <a:sym typeface="+mn-ea"/>
              </a:rPr>
              <a:t>. </a:t>
            </a:r>
            <a:r>
              <a:rPr lang="en-US" altLang="zh-CN" sz="2200" dirty="0" smtClean="0">
                <a:latin typeface="+mn-lt"/>
                <a:sym typeface="+mn-ea"/>
              </a:rPr>
              <a:t>For CP-OFDM, the possible biggest </a:t>
            </a:r>
            <a:r>
              <a:rPr lang="en-US" altLang="zh-CN" sz="2200" dirty="0" smtClean="0">
                <a:latin typeface="+mn-lt"/>
                <a:sym typeface="+mn-ea"/>
              </a:rPr>
              <a:t>L</a:t>
            </a:r>
            <a:r>
              <a:rPr lang="en-US" altLang="zh-CN" sz="2200" baseline="-25000" dirty="0" smtClean="0">
                <a:latin typeface="+mn-lt"/>
                <a:sym typeface="+mn-ea"/>
              </a:rPr>
              <a:t>CRB </a:t>
            </a:r>
            <a:r>
              <a:rPr lang="en-US" altLang="zh-CN" sz="2200" dirty="0" smtClean="0">
                <a:latin typeface="+mn-lt"/>
                <a:sym typeface="+mn-ea"/>
              </a:rPr>
              <a:t>=24-7=17. For DFT-s-OFDM, the possible biggest L</a:t>
            </a:r>
            <a:r>
              <a:rPr lang="en-US" altLang="zh-CN" sz="2200" baseline="-25000" dirty="0" smtClean="0">
                <a:latin typeface="+mn-lt"/>
                <a:sym typeface="+mn-ea"/>
              </a:rPr>
              <a:t>CRB </a:t>
            </a:r>
            <a:r>
              <a:rPr lang="en-US" altLang="zh-CN" sz="2200" dirty="0" smtClean="0">
                <a:latin typeface="+mn-lt"/>
                <a:sym typeface="+mn-ea"/>
              </a:rPr>
              <a:t>=16, which contradict </a:t>
            </a:r>
            <a:r>
              <a:rPr lang="en-US" altLang="zh-CN" sz="2200" dirty="0" smtClean="0">
                <a:solidFill>
                  <a:srgbClr val="0000FF"/>
                </a:solidFill>
                <a:latin typeface="+mn-lt"/>
                <a:sym typeface="+mn-ea"/>
              </a:rPr>
              <a:t>L</a:t>
            </a:r>
            <a:r>
              <a:rPr lang="en-US" altLang="zh-CN" sz="2200" baseline="-25000" dirty="0" smtClean="0">
                <a:solidFill>
                  <a:srgbClr val="0000FF"/>
                </a:solidFill>
                <a:latin typeface="+mn-lt"/>
                <a:sym typeface="+mn-ea"/>
              </a:rPr>
              <a:t>CRB</a:t>
            </a:r>
            <a:r>
              <a:rPr lang="en-US" altLang="zh-CN" sz="2200" dirty="0" smtClean="0">
                <a:solidFill>
                  <a:srgbClr val="0000FF"/>
                </a:solidFill>
                <a:latin typeface="+mn-lt"/>
                <a:sym typeface="+mn-ea"/>
              </a:rPr>
              <a:t>≥16.75</a:t>
            </a:r>
            <a:r>
              <a:rPr lang="en-US" altLang="zh-CN" sz="2200" dirty="0" smtClean="0">
                <a:latin typeface="+mn-lt"/>
                <a:sym typeface="+mn-ea"/>
              </a:rPr>
              <a:t>.</a:t>
            </a:r>
            <a:endParaRPr lang="en-US" altLang="zh-CN" sz="2200" dirty="0" smtClean="0">
              <a:latin typeface="+mn-lt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 rot="1260000">
            <a:off x="8837930" y="4008120"/>
            <a:ext cx="2233930" cy="3683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 b="1">
                <a:solidFill>
                  <a:srgbClr val="C00000"/>
                </a:solidFill>
              </a:rPr>
              <a:t>TS 38.521-1 (h50)</a:t>
            </a:r>
            <a:endParaRPr lang="en-US" altLang="zh-CN" b="1">
              <a:solidFill>
                <a:srgbClr val="C00000"/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45720"/>
            <a:ext cx="11577955" cy="72771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olidFill>
                  <a:schemeClr val="tx1"/>
                </a:solidFill>
              </a:rPr>
              <a:t>Proposals</a:t>
            </a:r>
            <a:endParaRPr lang="en-US" altLang="zh-CN" sz="3200" b="1" dirty="0" smtClean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0025" y="1348105"/>
            <a:ext cx="11749405" cy="7321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500"/>
              </a:lnSpc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  <a:sym typeface="+mn-ea"/>
              </a:rPr>
              <a:t> </a:t>
            </a:r>
            <a:r>
              <a:rPr lang="en-US" altLang="zh-CN" sz="2400" b="1" dirty="0" smtClean="0">
                <a:latin typeface="+mn-lt"/>
                <a:sym typeface="+mn-ea"/>
              </a:rPr>
              <a:t>Proposal 1</a:t>
            </a:r>
            <a:r>
              <a:rPr lang="en-US" altLang="zh-CN" sz="2400" dirty="0" smtClean="0">
                <a:latin typeface="+mn-lt"/>
                <a:sym typeface="+mn-ea"/>
              </a:rPr>
              <a:t>: To send LS to request RAN4 to review Table 6.2.3.19-3 of TS 38.101-1, from which RAN5 derives “</a:t>
            </a:r>
            <a:r>
              <a:rPr lang="en-US" altLang="zh-CN" sz="2400" dirty="0" smtClean="0">
                <a:latin typeface="+mn-lt"/>
                <a:sym typeface="+mn-ea"/>
              </a:rPr>
              <a:t>Table 6.2.3.3.19-3: A-MPR regions for NS_50 (Power Class 2)</a:t>
            </a:r>
            <a:r>
              <a:rPr lang="en-US" altLang="zh-CN" sz="2400" dirty="0" smtClean="0">
                <a:latin typeface="+mn-lt"/>
                <a:sym typeface="+mn-ea"/>
              </a:rPr>
              <a:t>”.</a:t>
            </a:r>
            <a:endParaRPr lang="en-US" altLang="zh-CN" sz="2400" dirty="0" smtClean="0">
              <a:latin typeface="+mn-lt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83740" y="2689225"/>
            <a:ext cx="7899400" cy="40195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 rot="1260000">
            <a:off x="8463915" y="2696210"/>
            <a:ext cx="2233930" cy="3683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 b="1">
                <a:solidFill>
                  <a:srgbClr val="C00000"/>
                </a:solidFill>
              </a:rPr>
              <a:t>TS 38.101-1 (h60)</a:t>
            </a:r>
            <a:endParaRPr lang="en-US" altLang="zh-CN" b="1">
              <a:solidFill>
                <a:srgbClr val="C0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1475" y="616585"/>
            <a:ext cx="1151318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dirty="0" smtClean="0">
                <a:latin typeface="+mn-lt"/>
                <a:sym typeface="+mn-ea"/>
              </a:rPr>
              <a:t>There might be more contradictions to be identified from Table 6.2.3.3.19-3 of TS 38.521-1. </a:t>
            </a:r>
            <a:endParaRPr lang="en-US" altLang="zh-CN" sz="2400" dirty="0" smtClean="0">
              <a:latin typeface="+mn-lt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2"/>
          <p:cNvSpPr>
            <a:spLocks noGrp="1" noChangeArrowheads="1"/>
          </p:cNvSpPr>
          <p:nvPr>
            <p:ph type="ctrTitle"/>
          </p:nvPr>
        </p:nvSpPr>
        <p:spPr>
          <a:xfrm>
            <a:off x="1524000" y="1122363"/>
            <a:ext cx="9142413" cy="2389187"/>
          </a:xfrm>
        </p:spPr>
        <p:txBody>
          <a:bodyPr/>
          <a:lstStyle/>
          <a:p>
            <a:pPr eaLnBrk="1" hangingPunct="1"/>
            <a:r>
              <a:rPr lang="en-US" altLang="zh-CN" sz="6000" smtClean="0"/>
              <a:t>Thank you!</a:t>
            </a:r>
            <a:endParaRPr lang="en-US" altLang="zh-CN" sz="6000" smtClean="0"/>
          </a:p>
        </p:txBody>
      </p:sp>
      <p:sp>
        <p:nvSpPr>
          <p:cNvPr id="20482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RS_CLASSIFICATIONID" val="0"/>
  <p:tag name="RS_CLASSIFICATION" val="UNRESTRICTED"/>
</p:tagLst>
</file>

<file path=ppt/tags/tag10.xml><?xml version="1.0" encoding="utf-8"?>
<p:tagLst xmlns:p="http://schemas.openxmlformats.org/presentationml/2006/main">
  <p:tag name="RS_CLASSIFICATION_RESETFORMATTING" val="True"/>
</p:tagLst>
</file>

<file path=ppt/tags/tag2.xml><?xml version="1.0" encoding="utf-8"?>
<p:tagLst xmlns:p="http://schemas.openxmlformats.org/presentationml/2006/main">
  <p:tag name="TABLE_ENDDRAG_ORIGIN_RECT" val="918*469"/>
  <p:tag name="TABLE_ENDDRAG_RECT" val="29*59*918*469"/>
</p:tagLst>
</file>

<file path=ppt/tags/tag3.xml><?xml version="1.0" encoding="utf-8"?>
<p:tagLst xmlns:p="http://schemas.openxmlformats.org/presentationml/2006/main">
  <p:tag name="RS_CLASSIFICATIONID" val="0"/>
  <p:tag name="RS_CLASSIFICATION" val="UNRESTRICTED"/>
</p:tagLst>
</file>

<file path=ppt/tags/tag4.xml><?xml version="1.0" encoding="utf-8"?>
<p:tagLst xmlns:p="http://schemas.openxmlformats.org/presentationml/2006/main">
  <p:tag name="TABLE_ENDDRAG_ORIGIN_RECT" val="918*469"/>
  <p:tag name="TABLE_ENDDRAG_RECT" val="29*59*918*469"/>
</p:tagLst>
</file>

<file path=ppt/tags/tag5.xml><?xml version="1.0" encoding="utf-8"?>
<p:tagLst xmlns:p="http://schemas.openxmlformats.org/presentationml/2006/main">
  <p:tag name="RS_CLASSIFICATIONID" val="0"/>
  <p:tag name="RS_CLASSIFICATION" val="UNRESTRICTED"/>
</p:tagLst>
</file>

<file path=ppt/tags/tag6.xml><?xml version="1.0" encoding="utf-8"?>
<p:tagLst xmlns:p="http://schemas.openxmlformats.org/presentationml/2006/main">
  <p:tag name="TABLE_ENDDRAG_ORIGIN_RECT" val="918*469"/>
  <p:tag name="TABLE_ENDDRAG_RECT" val="29*59*918*469"/>
</p:tagLst>
</file>

<file path=ppt/tags/tag7.xml><?xml version="1.0" encoding="utf-8"?>
<p:tagLst xmlns:p="http://schemas.openxmlformats.org/presentationml/2006/main">
  <p:tag name="RS_CLASSIFICATIONID" val="0"/>
  <p:tag name="RS_CLASSIFICATION" val="UNRESTRICTED"/>
</p:tagLst>
</file>

<file path=ppt/tags/tag8.xml><?xml version="1.0" encoding="utf-8"?>
<p:tagLst xmlns:p="http://schemas.openxmlformats.org/presentationml/2006/main">
  <p:tag name="RS_CLASSIFICATIONID" val="0"/>
  <p:tag name="RS_CLASSIFICATION" val="UNRESTRICTED"/>
</p:tagLst>
</file>

<file path=ppt/tags/tag9.xml><?xml version="1.0" encoding="utf-8"?>
<p:tagLst xmlns:p="http://schemas.openxmlformats.org/presentationml/2006/main">
  <p:tag name="RS_CLASSIFICATIONID" val="0"/>
  <p:tag name="RS_CLASSIFICATION" val="UNRESTRICTED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2540</Words>
  <Application>WPS 演示</Application>
  <PresentationFormat>自定义</PresentationFormat>
  <Paragraphs>143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宋体</vt:lpstr>
      <vt:lpstr>Wingdings</vt:lpstr>
      <vt:lpstr>Calibri</vt:lpstr>
      <vt:lpstr>Calibri Light</vt:lpstr>
      <vt:lpstr>Ericsson Capital TT</vt:lpstr>
      <vt:lpstr>DejaVu Math TeX Gyre</vt:lpstr>
      <vt:lpstr>Times New Roman</vt:lpstr>
      <vt:lpstr>Malgun Gothic</vt:lpstr>
      <vt:lpstr>微软雅黑</vt:lpstr>
      <vt:lpstr>Arial Unicode MS</vt:lpstr>
      <vt:lpstr>Office 主题</vt:lpstr>
      <vt:lpstr>Discussion on n39 A-MPR PC2 Test Case</vt:lpstr>
      <vt:lpstr>Minimum Conformance Requirements for n39 A-MPR PC2@CBW=10MHz &amp; SCS=60KHz</vt:lpstr>
      <vt:lpstr>Minimum Conformance Requirements for n39 A-MPR PC2@CBW=15MHz &amp; SCS=60KHz</vt:lpstr>
      <vt:lpstr>Minimum Conformance Requirements for n39 A-MPR PC2@CBW=20MHz &amp; SCS=60KHz</vt:lpstr>
      <vt:lpstr>Proposals</vt:lpstr>
      <vt:lpstr>Thank you!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Guchunying</dc:creator>
  <cp:lastModifiedBy>Danni SONG(CMCC)</cp:lastModifiedBy>
  <cp:revision>1140</cp:revision>
  <dcterms:created xsi:type="dcterms:W3CDTF">2018-09-20T03:53:00Z</dcterms:created>
  <dcterms:modified xsi:type="dcterms:W3CDTF">2022-08-12T03:17:20Z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1537859212</vt:lpwstr>
  </property>
  <property fmtid="{D5CDD505-2E9C-101B-9397-08002B2CF9AE}" pid="6" name="RS_Classification">
    <vt:lpwstr>UNRESTRICTED</vt:lpwstr>
  </property>
  <property fmtid="{D5CDD505-2E9C-101B-9397-08002B2CF9AE}" pid="7" name="RS_ClassificationID">
    <vt:r8>0</vt:r8>
  </property>
  <property fmtid="{D5CDD505-2E9C-101B-9397-08002B2CF9AE}" pid="8" name="ContentTypeId">
    <vt:lpwstr>0x010100EB28163D68FE8E4D9361964FDD814FC4</vt:lpwstr>
  </property>
  <property fmtid="{D5CDD505-2E9C-101B-9397-08002B2CF9AE}" pid="9" name="KSOProductBuildVer">
    <vt:lpwstr>2052-11.8.2.10912</vt:lpwstr>
  </property>
  <property fmtid="{D5CDD505-2E9C-101B-9397-08002B2CF9AE}" pid="10" name="ICV">
    <vt:lpwstr>01058F27A4E84209BF30DCC0F45DB900</vt:lpwstr>
  </property>
</Properties>
</file>