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90" r:id="rId2"/>
    <p:sldId id="327" r:id="rId3"/>
    <p:sldId id="329" r:id="rId4"/>
    <p:sldId id="332" r:id="rId5"/>
    <p:sldId id="328" r:id="rId6"/>
    <p:sldId id="322" r:id="rId7"/>
    <p:sldId id="331" r:id="rId8"/>
    <p:sldId id="330" r:id="rId9"/>
    <p:sldId id="293" r:id="rId10"/>
  </p:sldIdLst>
  <p:sldSz cx="12190413" cy="6859588"/>
  <p:notesSz cx="6858000" cy="9144000"/>
  <p:custDataLst>
    <p:tags r:id="rId12"/>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608330" indent="-1511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217930" indent="-3035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827530" indent="-4559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437130" indent="-60833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86">
          <p15:clr>
            <a:srgbClr val="A4A3A4"/>
          </p15:clr>
        </p15:guide>
        <p15:guide id="2" pos="38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88" autoAdjust="0"/>
    <p:restoredTop sz="94103" autoAdjust="0"/>
  </p:normalViewPr>
  <p:slideViewPr>
    <p:cSldViewPr snapToGrid="0">
      <p:cViewPr varScale="1">
        <p:scale>
          <a:sx n="66" d="100"/>
          <a:sy n="66" d="100"/>
        </p:scale>
        <p:origin x="924" y="68"/>
      </p:cViewPr>
      <p:guideLst>
        <p:guide orient="horz" pos="2186"/>
        <p:guide pos="381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lvl1pPr algn="r" eaLnBrk="1" hangingPunct="1">
              <a:defRPr sz="1200">
                <a:latin typeface="Calibri" panose="020F0502020204030204" pitchFamily="34" charset="0"/>
                <a:ea typeface="宋体" panose="02010600030101010101" pitchFamily="2" charset="-122"/>
              </a:defRPr>
            </a:lvl1pPr>
          </a:lstStyle>
          <a:p>
            <a:pPr>
              <a:defRPr/>
            </a:pPr>
            <a:fld id="{5C6BEBE5-1D2E-4BBB-B5B5-B5B0DDA0484F}" type="datetimeFigureOut">
              <a:rPr lang="zh-CN" altLang="en-US"/>
              <a:t>2022/8/17</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3077" name="备注占位符 4"/>
          <p:cNvSpPr>
            <a:spLocks noGrp="1" noChangeArrowheads="1"/>
          </p:cNvSpPr>
          <p:nvPr>
            <p:ph type="body" sz="quarter" idx="4294967295"/>
          </p:nvPr>
        </p:nvSpPr>
        <p:spPr bwMode="auto">
          <a:xfrm>
            <a:off x="685800" y="4343400"/>
            <a:ext cx="5486400" cy="4114800"/>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lvl1pPr eaLnBrk="1" hangingPunct="1">
              <a:defRPr sz="1200">
                <a:latin typeface="Calibri" panose="020F050202020403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atin typeface="Calibri" panose="020F0502020204030204" pitchFamily="34" charset="0"/>
              </a:defRPr>
            </a:lvl1pPr>
          </a:lstStyle>
          <a:p>
            <a:fld id="{54E9BCF5-12D1-4D51-BB26-20A5554EDFDB}" type="slidenum">
              <a:rPr lang="zh-CN" altLang="en-US"/>
              <a:t>‹#›</a:t>
            </a:fld>
            <a:endParaRPr lang="zh-CN" altLang="en-US"/>
          </a:p>
        </p:txBody>
      </p:sp>
    </p:spTree>
    <p:extLst>
      <p:ext uri="{BB962C8B-B14F-4D97-AF65-F5344CB8AC3E}">
        <p14:creationId xmlns:p14="http://schemas.microsoft.com/office/powerpoint/2010/main" val="3058351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8330" algn="l" rtl="0" eaLnBrk="0" fontAlgn="base" hangingPunct="0">
      <a:spcBef>
        <a:spcPct val="30000"/>
      </a:spcBef>
      <a:spcAft>
        <a:spcPct val="0"/>
      </a:spcAft>
      <a:defRPr sz="1600" kern="1200">
        <a:solidFill>
          <a:schemeClr val="tx1"/>
        </a:solidFill>
        <a:latin typeface="+mn-lt"/>
        <a:ea typeface="+mn-ea"/>
        <a:cs typeface="+mn-cs"/>
      </a:defRPr>
    </a:lvl2pPr>
    <a:lvl3pPr marL="1217930" algn="l" rtl="0" eaLnBrk="0" fontAlgn="base" hangingPunct="0">
      <a:spcBef>
        <a:spcPct val="30000"/>
      </a:spcBef>
      <a:spcAft>
        <a:spcPct val="0"/>
      </a:spcAft>
      <a:defRPr sz="1600" kern="1200">
        <a:solidFill>
          <a:schemeClr val="tx1"/>
        </a:solidFill>
        <a:latin typeface="+mn-lt"/>
        <a:ea typeface="+mn-ea"/>
        <a:cs typeface="+mn-cs"/>
      </a:defRPr>
    </a:lvl3pPr>
    <a:lvl4pPr marL="1827530" algn="l" rtl="0" eaLnBrk="0" fontAlgn="base" hangingPunct="0">
      <a:spcBef>
        <a:spcPct val="30000"/>
      </a:spcBef>
      <a:spcAft>
        <a:spcPct val="0"/>
      </a:spcAft>
      <a:defRPr sz="1600" kern="1200">
        <a:solidFill>
          <a:schemeClr val="tx1"/>
        </a:solidFill>
        <a:latin typeface="+mn-lt"/>
        <a:ea typeface="+mn-ea"/>
        <a:cs typeface="+mn-cs"/>
      </a:defRPr>
    </a:lvl4pPr>
    <a:lvl5pPr marL="2437130" algn="l" rtl="0" eaLnBrk="0" fontAlgn="base" hangingPunct="0">
      <a:spcBef>
        <a:spcPct val="30000"/>
      </a:spcBef>
      <a:spcAft>
        <a:spcPct val="0"/>
      </a:spcAft>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5122" name="备注占位符 2"/>
          <p:cNvSpPr>
            <a:spLocks noGrp="1" noChangeArrowheads="1"/>
          </p:cNvSpPr>
          <p:nvPr>
            <p:ph type="body" idx="4294967295"/>
          </p:nvPr>
        </p:nvSpPr>
        <p:spPr/>
        <p:txBody>
          <a:bodyPr/>
          <a:lstStyle/>
          <a:p>
            <a:pPr eaLnBrk="1" hangingPunct="1">
              <a:lnSpc>
                <a:spcPct val="150000"/>
              </a:lnSpc>
            </a:pPr>
            <a:endParaRPr lang="en-US" altLang="zh-CN" u="none" dirty="0" smtClean="0"/>
          </a:p>
        </p:txBody>
      </p:sp>
      <p:sp>
        <p:nvSpPr>
          <p:cNvPr id="5123" name="灯片编号占位符 3"/>
          <p:cNvSpPr>
            <a:spLocks noGrp="1" noChangeArrowheads="1"/>
          </p:cNvSpPr>
          <p:nvPr>
            <p:ph type="sldNum" sz="quarter" idx="5"/>
          </p:nvPr>
        </p:nvSpPr>
        <p:spPr bwMode="auto">
          <a:noFill/>
          <a:ln>
            <a:miter lim="800000"/>
          </a:ln>
        </p:spPr>
        <p:txBody>
          <a:bodyPr/>
          <a:lstStyle/>
          <a:p>
            <a:fld id="{1255B2E5-2FCE-436A-B4A8-B33C8ED88E6A}" type="slidenum">
              <a:rPr lang="zh-CN" altLang="en-US"/>
              <a:t>1</a:t>
            </a:fld>
            <a:endParaRPr lang="zh-CN" altLang="en-US"/>
          </a:p>
        </p:txBody>
      </p:sp>
    </p:spTree>
    <p:extLst>
      <p:ext uri="{BB962C8B-B14F-4D97-AF65-F5344CB8AC3E}">
        <p14:creationId xmlns:p14="http://schemas.microsoft.com/office/powerpoint/2010/main" val="1530148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t>2</a:t>
            </a:fld>
            <a:endParaRPr lang="zh-CN" altLang="en-US"/>
          </a:p>
        </p:txBody>
      </p:sp>
    </p:spTree>
    <p:extLst>
      <p:ext uri="{BB962C8B-B14F-4D97-AF65-F5344CB8AC3E}">
        <p14:creationId xmlns:p14="http://schemas.microsoft.com/office/powerpoint/2010/main" val="667917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t>3</a:t>
            </a:fld>
            <a:endParaRPr lang="zh-CN" altLang="en-US"/>
          </a:p>
        </p:txBody>
      </p:sp>
    </p:spTree>
    <p:extLst>
      <p:ext uri="{BB962C8B-B14F-4D97-AF65-F5344CB8AC3E}">
        <p14:creationId xmlns:p14="http://schemas.microsoft.com/office/powerpoint/2010/main" val="3047506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t>4</a:t>
            </a:fld>
            <a:endParaRPr lang="zh-CN" altLang="en-US"/>
          </a:p>
        </p:txBody>
      </p:sp>
    </p:spTree>
    <p:extLst>
      <p:ext uri="{BB962C8B-B14F-4D97-AF65-F5344CB8AC3E}">
        <p14:creationId xmlns:p14="http://schemas.microsoft.com/office/powerpoint/2010/main" val="2807657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t>5</a:t>
            </a:fld>
            <a:endParaRPr lang="zh-CN" altLang="en-US"/>
          </a:p>
        </p:txBody>
      </p:sp>
    </p:spTree>
    <p:extLst>
      <p:ext uri="{BB962C8B-B14F-4D97-AF65-F5344CB8AC3E}">
        <p14:creationId xmlns:p14="http://schemas.microsoft.com/office/powerpoint/2010/main" val="4175904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t>6</a:t>
            </a:fld>
            <a:endParaRPr lang="zh-CN" altLang="en-US"/>
          </a:p>
        </p:txBody>
      </p:sp>
    </p:spTree>
    <p:extLst>
      <p:ext uri="{BB962C8B-B14F-4D97-AF65-F5344CB8AC3E}">
        <p14:creationId xmlns:p14="http://schemas.microsoft.com/office/powerpoint/2010/main" val="2547379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t>7</a:t>
            </a:fld>
            <a:endParaRPr lang="zh-CN" altLang="en-US"/>
          </a:p>
        </p:txBody>
      </p:sp>
    </p:spTree>
    <p:extLst>
      <p:ext uri="{BB962C8B-B14F-4D97-AF65-F5344CB8AC3E}">
        <p14:creationId xmlns:p14="http://schemas.microsoft.com/office/powerpoint/2010/main" val="24923221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7170" name="备注占位符 2"/>
          <p:cNvSpPr>
            <a:spLocks noGrp="1" noChangeArrowheads="1"/>
          </p:cNvSpPr>
          <p:nvPr>
            <p:ph type="body" idx="4294967295"/>
          </p:nvPr>
        </p:nvSpPr>
        <p:spPr/>
        <p:txBody>
          <a:bodyPr/>
          <a:lstStyle/>
          <a:p>
            <a:endParaRPr lang="en-US" altLang="en-US" smtClean="0"/>
          </a:p>
        </p:txBody>
      </p:sp>
      <p:sp>
        <p:nvSpPr>
          <p:cNvPr id="7171" name="灯片编号占位符 3"/>
          <p:cNvSpPr>
            <a:spLocks noGrp="1" noChangeArrowheads="1"/>
          </p:cNvSpPr>
          <p:nvPr>
            <p:ph type="sldNum" sz="quarter" idx="5"/>
          </p:nvPr>
        </p:nvSpPr>
        <p:spPr bwMode="auto">
          <a:noFill/>
          <a:ln>
            <a:miter lim="800000"/>
          </a:ln>
        </p:spPr>
        <p:txBody>
          <a:bodyPr/>
          <a:lstStyle/>
          <a:p>
            <a:fld id="{36D1EDA7-33BC-41D6-89B0-BD236D921928}" type="slidenum">
              <a:rPr lang="zh-CN" altLang="en-US"/>
              <a:t>8</a:t>
            </a:fld>
            <a:endParaRPr lang="zh-CN" altLang="en-US"/>
          </a:p>
        </p:txBody>
      </p:sp>
    </p:spTree>
    <p:extLst>
      <p:ext uri="{BB962C8B-B14F-4D97-AF65-F5344CB8AC3E}">
        <p14:creationId xmlns:p14="http://schemas.microsoft.com/office/powerpoint/2010/main" val="248225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3802" y="1122622"/>
            <a:ext cx="9142810" cy="2388153"/>
          </a:xfrm>
        </p:spPr>
        <p:txBody>
          <a:bodyPr anchor="b"/>
          <a:lstStyle>
            <a:lvl1pPr algn="ctr">
              <a:defRPr sz="8000"/>
            </a:lvl1pPr>
          </a:lstStyle>
          <a:p>
            <a:r>
              <a:rPr lang="zh-CN" altLang="en-US" noProof="1"/>
              <a:t>单击此处编辑母版标题样式</a:t>
            </a:r>
            <a:endParaRPr lang="en-US" noProof="1"/>
          </a:p>
        </p:txBody>
      </p:sp>
      <p:sp>
        <p:nvSpPr>
          <p:cNvPr id="3" name="副标题 2"/>
          <p:cNvSpPr>
            <a:spLocks noGrp="1"/>
          </p:cNvSpPr>
          <p:nvPr>
            <p:ph type="subTitle" idx="1"/>
          </p:nvPr>
        </p:nvSpPr>
        <p:spPr>
          <a:xfrm>
            <a:off x="1523802" y="3602871"/>
            <a:ext cx="9142810" cy="1656146"/>
          </a:xfrm>
        </p:spPr>
        <p:txBody>
          <a:bodyPr/>
          <a:lstStyle>
            <a:lvl1pPr marL="0" indent="0" algn="ctr">
              <a:buNone/>
              <a:defRPr sz="3200"/>
            </a:lvl1pPr>
            <a:lvl2pPr marL="609600" indent="0" algn="ctr">
              <a:buNone/>
              <a:defRPr sz="2700"/>
            </a:lvl2pPr>
            <a:lvl3pPr marL="1219200" indent="0" algn="ctr">
              <a:buNone/>
              <a:defRPr sz="2400"/>
            </a:lvl3pPr>
            <a:lvl4pPr marL="1828800" indent="0" algn="ctr">
              <a:buNone/>
              <a:defRPr sz="2100"/>
            </a:lvl4pPr>
            <a:lvl5pPr marL="2438400" indent="0" algn="ctr">
              <a:buNone/>
              <a:defRPr sz="2100"/>
            </a:lvl5pPr>
            <a:lvl6pPr marL="3048000" indent="0" algn="ctr">
              <a:buNone/>
              <a:defRPr sz="2100"/>
            </a:lvl6pPr>
            <a:lvl7pPr marL="3657600" indent="0" algn="ctr">
              <a:buNone/>
              <a:defRPr sz="2100"/>
            </a:lvl7pPr>
            <a:lvl8pPr marL="4267200" indent="0" algn="ctr">
              <a:buNone/>
              <a:defRPr sz="2100"/>
            </a:lvl8pPr>
            <a:lvl9pPr marL="4876800" indent="0" algn="ctr">
              <a:buNone/>
              <a:defRPr sz="2100"/>
            </a:lvl9pPr>
          </a:lstStyle>
          <a:p>
            <a:r>
              <a:rPr lang="zh-CN" altLang="en-US" noProof="1"/>
              <a:t>单击此处编辑母版副标题样式</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BB2F29BB-4B58-48F0-8816-507D728BD8A0}"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86E2109C-B8F2-45FB-BCEC-95E3A0D8993E}"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3766" y="365211"/>
            <a:ext cx="2628558" cy="5813184"/>
          </a:xfrm>
        </p:spPr>
        <p:txBody>
          <a:bodyPr vert="eaVert"/>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a:xfrm>
            <a:off x="838093" y="365211"/>
            <a:ext cx="7733293" cy="5813184"/>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56B6885C-24B6-4E1E-8492-16D36C584FA6}"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A19802C2-E10E-49A8-8A3E-31E7DD595A64}"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745" y="1710135"/>
            <a:ext cx="10514231" cy="2853398"/>
          </a:xfrm>
        </p:spPr>
        <p:txBody>
          <a:bodyPr anchor="b"/>
          <a:lstStyle>
            <a:lvl1pPr>
              <a:defRPr sz="8000"/>
            </a:lvl1p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1745" y="4590528"/>
            <a:ext cx="10514231" cy="1500534"/>
          </a:xfrm>
        </p:spPr>
        <p:txBody>
          <a:bodyPr/>
          <a:lstStyle>
            <a:lvl1pPr marL="0" indent="0">
              <a:buNone/>
              <a:defRPr sz="3200">
                <a:solidFill>
                  <a:schemeClr val="tx1">
                    <a:tint val="75000"/>
                  </a:schemeClr>
                </a:solidFill>
              </a:defRPr>
            </a:lvl1pPr>
            <a:lvl2pPr marL="609600" indent="0">
              <a:buNone/>
              <a:defRPr sz="2700">
                <a:solidFill>
                  <a:schemeClr val="tx1">
                    <a:tint val="75000"/>
                  </a:schemeClr>
                </a:solidFill>
              </a:defRPr>
            </a:lvl2pPr>
            <a:lvl3pPr marL="1219200" indent="0">
              <a:buNone/>
              <a:defRPr sz="2400">
                <a:solidFill>
                  <a:schemeClr val="tx1">
                    <a:tint val="75000"/>
                  </a:schemeClr>
                </a:solidFill>
              </a:defRPr>
            </a:lvl3pPr>
            <a:lvl4pPr marL="1828800" indent="0">
              <a:buNone/>
              <a:defRPr sz="2100">
                <a:solidFill>
                  <a:schemeClr val="tx1">
                    <a:tint val="75000"/>
                  </a:schemeClr>
                </a:solidFill>
              </a:defRPr>
            </a:lvl4pPr>
            <a:lvl5pPr marL="2438400" indent="0">
              <a:buNone/>
              <a:defRPr sz="2100">
                <a:solidFill>
                  <a:schemeClr val="tx1">
                    <a:tint val="75000"/>
                  </a:schemeClr>
                </a:solidFill>
              </a:defRPr>
            </a:lvl5pPr>
            <a:lvl6pPr marL="3048000" indent="0">
              <a:buNone/>
              <a:defRPr sz="2100">
                <a:solidFill>
                  <a:schemeClr val="tx1">
                    <a:tint val="75000"/>
                  </a:schemeClr>
                </a:solidFill>
              </a:defRPr>
            </a:lvl6pPr>
            <a:lvl7pPr marL="3657600" indent="0">
              <a:buNone/>
              <a:defRPr sz="2100">
                <a:solidFill>
                  <a:schemeClr val="tx1">
                    <a:tint val="75000"/>
                  </a:schemeClr>
                </a:solidFill>
              </a:defRPr>
            </a:lvl7pPr>
            <a:lvl8pPr marL="4267200" indent="0">
              <a:buNone/>
              <a:defRPr sz="2100">
                <a:solidFill>
                  <a:schemeClr val="tx1">
                    <a:tint val="75000"/>
                  </a:schemeClr>
                </a:solidFill>
              </a:defRPr>
            </a:lvl8pPr>
            <a:lvl9pPr marL="4876800" indent="0">
              <a:buNone/>
              <a:defRPr sz="2100">
                <a:solidFill>
                  <a:schemeClr val="tx1">
                    <a:tint val="75000"/>
                  </a:schemeClr>
                </a:solidFill>
              </a:defRPr>
            </a:lvl9pPr>
          </a:lstStyle>
          <a:p>
            <a:pPr lvl="0"/>
            <a:r>
              <a:rPr lang="zh-CN" altLang="en-US" noProof="1"/>
              <a:t>单击此处编辑母版文本样式</a:t>
            </a:r>
          </a:p>
        </p:txBody>
      </p:sp>
      <p:sp>
        <p:nvSpPr>
          <p:cNvPr id="4"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D79D7B6F-1070-41B6-A8A6-1C1D30145B6C}"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sz="half" idx="1"/>
          </p:nvPr>
        </p:nvSpPr>
        <p:spPr>
          <a:xfrm>
            <a:off x="838092" y="1826048"/>
            <a:ext cx="5180926" cy="4352346"/>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内容占位符 3"/>
          <p:cNvSpPr>
            <a:spLocks noGrp="1"/>
          </p:cNvSpPr>
          <p:nvPr>
            <p:ph sz="half" idx="2"/>
          </p:nvPr>
        </p:nvSpPr>
        <p:spPr>
          <a:xfrm>
            <a:off x="6171398" y="1826048"/>
            <a:ext cx="5180926" cy="4352346"/>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17F7804F-C22F-4105-B851-BB69C5DFCE82}"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681" y="365210"/>
            <a:ext cx="10514231" cy="1325870"/>
          </a:xfrm>
        </p:spPr>
        <p:txBody>
          <a:body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9680" y="1681552"/>
            <a:ext cx="5157115"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p>
        </p:txBody>
      </p:sp>
      <p:sp>
        <p:nvSpPr>
          <p:cNvPr id="4" name="内容占位符 3"/>
          <p:cNvSpPr>
            <a:spLocks noGrp="1"/>
          </p:cNvSpPr>
          <p:nvPr>
            <p:ph sz="half" idx="2"/>
          </p:nvPr>
        </p:nvSpPr>
        <p:spPr>
          <a:xfrm>
            <a:off x="839680" y="2505657"/>
            <a:ext cx="5157115" cy="3685441"/>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5" name="文本占位符 4"/>
          <p:cNvSpPr>
            <a:spLocks noGrp="1"/>
          </p:cNvSpPr>
          <p:nvPr>
            <p:ph type="body" sz="quarter" idx="3"/>
          </p:nvPr>
        </p:nvSpPr>
        <p:spPr>
          <a:xfrm>
            <a:off x="6171403" y="1681552"/>
            <a:ext cx="5182513"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p>
        </p:txBody>
      </p:sp>
      <p:sp>
        <p:nvSpPr>
          <p:cNvPr id="6" name="内容占位符 5"/>
          <p:cNvSpPr>
            <a:spLocks noGrp="1"/>
          </p:cNvSpPr>
          <p:nvPr>
            <p:ph sz="quarter" idx="4"/>
          </p:nvPr>
        </p:nvSpPr>
        <p:spPr>
          <a:xfrm>
            <a:off x="6171403" y="2505657"/>
            <a:ext cx="5182513" cy="3685441"/>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7"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8" name="页脚占位符 4"/>
          <p:cNvSpPr>
            <a:spLocks noGrp="1"/>
          </p:cNvSpPr>
          <p:nvPr>
            <p:ph type="ftr" sz="quarter" idx="11"/>
          </p:nvPr>
        </p:nvSpPr>
        <p:spPr/>
        <p:txBody>
          <a:bodyPr/>
          <a:lstStyle>
            <a:lvl1pPr>
              <a:defRPr/>
            </a:lvl1pPr>
          </a:lstStyle>
          <a:p>
            <a:pPr>
              <a:defRPr/>
            </a:pPr>
            <a:endParaRPr lang="en-US" altLang="zh-CN"/>
          </a:p>
        </p:txBody>
      </p:sp>
      <p:sp>
        <p:nvSpPr>
          <p:cNvPr id="9" name="灯片编号占位符 5"/>
          <p:cNvSpPr>
            <a:spLocks noGrp="1"/>
          </p:cNvSpPr>
          <p:nvPr>
            <p:ph type="sldNum" sz="quarter" idx="12"/>
          </p:nvPr>
        </p:nvSpPr>
        <p:spPr/>
        <p:txBody>
          <a:bodyPr/>
          <a:lstStyle>
            <a:lvl1pPr>
              <a:defRPr/>
            </a:lvl1pPr>
          </a:lstStyle>
          <a:p>
            <a:fld id="{D2E04E12-DEE3-41B9-AD38-8CF39C660169}"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fld id="{80221EFE-4BC2-495B-900A-501AA63EF991}"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fld id="{DB5DF91A-2561-4F59-AF99-6D7034613CDA}"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内容占位符 2"/>
          <p:cNvSpPr>
            <a:spLocks noGrp="1"/>
          </p:cNvSpPr>
          <p:nvPr>
            <p:ph idx="1"/>
          </p:nvPr>
        </p:nvSpPr>
        <p:spPr>
          <a:xfrm>
            <a:off x="5182518" y="987655"/>
            <a:ext cx="6171398" cy="4874754"/>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endParaRPr lang="en-US" noProof="1"/>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AF537606-E014-4704-BCFA-F34B12E08119}" type="slidenum">
              <a:rPr lang="en-US" altLang="zh-CN"/>
              <a:t>‹#›</a:t>
            </a:fld>
            <a:endParaRPr lang="en-US" altLang="zh-CN">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图片占位符 2"/>
          <p:cNvSpPr>
            <a:spLocks noGrp="1"/>
          </p:cNvSpPr>
          <p:nvPr>
            <p:ph type="pic" idx="1"/>
          </p:nvPr>
        </p:nvSpPr>
        <p:spPr>
          <a:xfrm>
            <a:off x="5182518" y="987655"/>
            <a:ext cx="6171398" cy="4874754"/>
          </a:xfrm>
        </p:spPr>
        <p:txBody>
          <a:bodyPr rtlCol="0">
            <a:normAutofit/>
          </a:bodyPr>
          <a:lstStyle>
            <a:lvl1pPr marL="0" indent="0">
              <a:buNone/>
              <a:defRPr sz="4300"/>
            </a:lvl1pPr>
            <a:lvl2pPr marL="609600" indent="0">
              <a:buNone/>
              <a:defRPr sz="3700"/>
            </a:lvl2pPr>
            <a:lvl3pPr marL="1219200" indent="0">
              <a:buNone/>
              <a:defRPr sz="3200"/>
            </a:lvl3pPr>
            <a:lvl4pPr marL="1828800" indent="0">
              <a:buNone/>
              <a:defRPr sz="2700"/>
            </a:lvl4pPr>
            <a:lvl5pPr marL="2438400" indent="0">
              <a:buNone/>
              <a:defRPr sz="2700"/>
            </a:lvl5pPr>
            <a:lvl6pPr marL="3048000" indent="0">
              <a:buNone/>
              <a:defRPr sz="2700"/>
            </a:lvl6pPr>
            <a:lvl7pPr marL="3657600" indent="0">
              <a:buNone/>
              <a:defRPr sz="2700"/>
            </a:lvl7pPr>
            <a:lvl8pPr marL="4267200" indent="0">
              <a:buNone/>
              <a:defRPr sz="2700"/>
            </a:lvl8pPr>
            <a:lvl9pPr marL="4876800" indent="0">
              <a:buNone/>
              <a:defRPr sz="2700"/>
            </a:lvl9pPr>
          </a:lstStyle>
          <a:p>
            <a:pPr lvl="0"/>
            <a:endParaRPr lang="en-US" noProof="0"/>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p>
        </p:txBody>
      </p:sp>
      <p:sp>
        <p:nvSpPr>
          <p:cNvPr id="5" name="日期占位符 3"/>
          <p:cNvSpPr>
            <a:spLocks noGrp="1"/>
          </p:cNvSpPr>
          <p:nvPr>
            <p:ph type="dt" sz="half" idx="10"/>
          </p:nvPr>
        </p:nvSpPr>
        <p:spPr/>
        <p:txBody>
          <a:bodyPr/>
          <a:lstStyle>
            <a:lvl1pPr>
              <a:defRPr/>
            </a:lvl1pPr>
          </a:lstStyle>
          <a:p>
            <a:pPr>
              <a:defRPr/>
            </a:pPr>
            <a:fld id="{CE4BE257-38BD-4C44-A63E-50E8E80B7A5D}" type="datetimeFigureOut">
              <a:rPr lang="en-US" altLang="zh-CN"/>
              <a:t>8/17/2022</a:t>
            </a:fld>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E4295A0F-A7F1-4B44-83DC-2C3B4A18B875}" type="slidenum">
              <a:rPr lang="en-US" altLang="zh-CN"/>
              <a:t>‹#›</a:t>
            </a:fld>
            <a:endParaRPr lang="en-US" altLang="zh-CN">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838200" y="365125"/>
            <a:ext cx="10514013" cy="1325563"/>
          </a:xfrm>
          <a:prstGeom prst="rect">
            <a:avLst/>
          </a:prstGeom>
          <a:noFill/>
          <a:ln w="9525">
            <a:noFill/>
            <a:miter lim="800000"/>
          </a:ln>
        </p:spPr>
        <p:txBody>
          <a:bodyPr vert="horz" wrap="square" lIns="121917" tIns="60958" rIns="121917" bIns="60958" numCol="1" anchor="ctr" anchorCtr="0" compatLnSpc="1"/>
          <a:lstStyle/>
          <a:p>
            <a:pPr lvl="0"/>
            <a:r>
              <a:rPr lang="zh-CN" altLang="en-US" smtClean="0"/>
              <a:t>单击此处编辑母版标题样式</a:t>
            </a:r>
          </a:p>
        </p:txBody>
      </p:sp>
      <p:sp>
        <p:nvSpPr>
          <p:cNvPr id="1027" name="文本占位符 2"/>
          <p:cNvSpPr>
            <a:spLocks noGrp="1" noChangeArrowheads="1"/>
          </p:cNvSpPr>
          <p:nvPr>
            <p:ph type="body" idx="9"/>
          </p:nvPr>
        </p:nvSpPr>
        <p:spPr bwMode="auto">
          <a:xfrm>
            <a:off x="838200" y="1825625"/>
            <a:ext cx="10514013" cy="4352925"/>
          </a:xfrm>
          <a:prstGeom prst="rect">
            <a:avLst/>
          </a:prstGeom>
          <a:noFill/>
          <a:ln w="9525">
            <a:noFill/>
            <a:miter lim="800000"/>
          </a:ln>
        </p:spPr>
        <p:txBody>
          <a:bodyPr vert="horz" wrap="square" lIns="121917" tIns="60958" rIns="121917" bIns="60958" numCol="1" anchor="t" anchorCtr="0" compatLnSpc="1"/>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eaLnBrk="1" hangingPunct="1">
              <a:defRPr sz="1600">
                <a:solidFill>
                  <a:srgbClr val="898989"/>
                </a:solidFill>
                <a:latin typeface="Calibri" panose="020F0502020204030204" pitchFamily="34" charset="0"/>
                <a:ea typeface="宋体" panose="02010600030101010101" pitchFamily="2" charset="-122"/>
              </a:defRPr>
            </a:lvl1pPr>
          </a:lstStyle>
          <a:p>
            <a:pPr>
              <a:defRPr/>
            </a:pPr>
            <a:fld id="{CE4BE257-38BD-4C44-A63E-50E8E80B7A5D}" type="datetimeFigureOut">
              <a:rPr lang="en-US" altLang="zh-CN"/>
              <a:t>8/17/2022</a:t>
            </a:fld>
            <a:endParaRPr lang="en-US" altLang="zh-CN"/>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lgn="ctr" eaLnBrk="1" hangingPunct="1">
              <a:defRPr sz="1600">
                <a:solidFill>
                  <a:srgbClr val="898989"/>
                </a:solidFill>
                <a:latin typeface="Calibri" panose="020F0502020204030204" pitchFamily="34" charset="0"/>
                <a:ea typeface="宋体" panose="02010600030101010101" pitchFamily="2" charset="-122"/>
              </a:defRPr>
            </a:lvl1pPr>
          </a:lstStyle>
          <a:p>
            <a:pPr>
              <a:defRPr/>
            </a:pPr>
            <a:endParaRPr lang="en-US" altLang="zh-CN"/>
          </a:p>
        </p:txBody>
      </p:sp>
      <p:sp>
        <p:nvSpPr>
          <p:cNvPr id="6"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lstStyle>
            <a:lvl1pPr algn="r">
              <a:defRPr sz="1600">
                <a:solidFill>
                  <a:srgbClr val="898989"/>
                </a:solidFill>
                <a:latin typeface="Calibri" panose="020F0502020204030204" pitchFamily="34" charset="0"/>
              </a:defRPr>
            </a:lvl1pPr>
          </a:lstStyle>
          <a:p>
            <a:fld id="{F129759E-47CE-4A4C-B3CD-32BD4A364F0F}" type="slidenum">
              <a:rPr lang="en-US" altLang="zh-CN"/>
              <a:t>‹#›</a:t>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p:titleStyle>
    <p:bodyStyle>
      <a:lvl1pPr marL="303530" indent="-303530" algn="l" rtl="0" eaLnBrk="0" fontAlgn="base" hangingPunct="0">
        <a:lnSpc>
          <a:spcPct val="90000"/>
        </a:lnSpc>
        <a:spcBef>
          <a:spcPts val="1340"/>
        </a:spcBef>
        <a:spcAft>
          <a:spcPct val="0"/>
        </a:spcAft>
        <a:buFont typeface="Arial" panose="020B0604020202020204" pitchFamily="34" charset="0"/>
        <a:buChar char="•"/>
        <a:defRPr sz="3700" kern="1200">
          <a:solidFill>
            <a:schemeClr val="tx1"/>
          </a:solidFill>
          <a:latin typeface="+mn-lt"/>
          <a:ea typeface="+mn-ea"/>
          <a:cs typeface="+mn-cs"/>
        </a:defRPr>
      </a:lvl1pPr>
      <a:lvl2pPr marL="913130" indent="-303530" algn="l" rtl="0" eaLnBrk="0" fontAlgn="base" hangingPunct="0">
        <a:lnSpc>
          <a:spcPct val="90000"/>
        </a:lnSpc>
        <a:spcBef>
          <a:spcPts val="665"/>
        </a:spcBef>
        <a:spcAft>
          <a:spcPct val="0"/>
        </a:spcAft>
        <a:buFont typeface="Arial" panose="020B0604020202020204" pitchFamily="34" charset="0"/>
        <a:buChar char="•"/>
        <a:defRPr sz="3200" kern="1200">
          <a:solidFill>
            <a:schemeClr val="tx1"/>
          </a:solidFill>
          <a:latin typeface="+mn-lt"/>
          <a:ea typeface="+mn-ea"/>
          <a:cs typeface="+mn-cs"/>
        </a:defRPr>
      </a:lvl2pPr>
      <a:lvl3pPr marL="1522730" indent="-303530" algn="l" rtl="0" eaLnBrk="0" fontAlgn="base" hangingPunct="0">
        <a:lnSpc>
          <a:spcPct val="90000"/>
        </a:lnSpc>
        <a:spcBef>
          <a:spcPts val="665"/>
        </a:spcBef>
        <a:spcAft>
          <a:spcPct val="0"/>
        </a:spcAft>
        <a:buFont typeface="Arial" panose="020B0604020202020204" pitchFamily="34" charset="0"/>
        <a:buChar char="•"/>
        <a:defRPr sz="2700" kern="1200">
          <a:solidFill>
            <a:schemeClr val="tx1"/>
          </a:solidFill>
          <a:latin typeface="+mn-lt"/>
          <a:ea typeface="+mn-ea"/>
          <a:cs typeface="+mn-cs"/>
        </a:defRPr>
      </a:lvl3pPr>
      <a:lvl4pPr marL="21323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4pPr>
      <a:lvl5pPr marL="27419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ctrTitle"/>
          </p:nvPr>
        </p:nvSpPr>
        <p:spPr>
          <a:xfrm>
            <a:off x="782638" y="1885950"/>
            <a:ext cx="10626725" cy="2337134"/>
          </a:xfrm>
        </p:spPr>
        <p:txBody>
          <a:bodyPr anchor="ctr"/>
          <a:lstStyle/>
          <a:p>
            <a:pPr eaLnBrk="1" hangingPunct="1">
              <a:lnSpc>
                <a:spcPts val="6280"/>
              </a:lnSpc>
              <a:defRPr/>
            </a:pPr>
            <a:r>
              <a:rPr lang="en-US" altLang="zh-CN" sz="2800" dirty="0">
                <a:latin typeface="+mn-lt"/>
              </a:rPr>
              <a:t>Discussion on </a:t>
            </a:r>
            <a:r>
              <a:rPr lang="en-US" altLang="zh-CN" sz="2800" dirty="0" smtClean="0">
                <a:latin typeface="+mn-lt"/>
              </a:rPr>
              <a:t>spurious emission for UE co-existence limits in RAN5</a:t>
            </a:r>
            <a:endParaRPr lang="en-US" altLang="zh-CN" sz="2800" dirty="0">
              <a:latin typeface="+mn-lt"/>
            </a:endParaRPr>
          </a:p>
        </p:txBody>
      </p:sp>
      <p:sp>
        <p:nvSpPr>
          <p:cNvPr id="4098" name="副标题 2"/>
          <p:cNvSpPr>
            <a:spLocks noGrp="1" noChangeArrowheads="1"/>
          </p:cNvSpPr>
          <p:nvPr>
            <p:ph type="subTitle" idx="1"/>
          </p:nvPr>
        </p:nvSpPr>
        <p:spPr>
          <a:xfrm>
            <a:off x="215900" y="4736465"/>
            <a:ext cx="11703050" cy="1524635"/>
          </a:xfrm>
        </p:spPr>
        <p:txBody>
          <a:bodyPr/>
          <a:lstStyle/>
          <a:p>
            <a:pPr eaLnBrk="1" hangingPunct="1">
              <a:lnSpc>
                <a:spcPct val="150000"/>
              </a:lnSpc>
            </a:pPr>
            <a:r>
              <a:rPr lang="en-US" altLang="zh-CN" sz="2800" dirty="0" smtClean="0"/>
              <a:t>ZTE Corporation</a:t>
            </a:r>
            <a:endParaRPr lang="en-US" altLang="zh-CN" sz="2800" dirty="0" smtClean="0">
              <a:solidFill>
                <a:srgbClr val="FF0000"/>
              </a:solidFill>
              <a:sym typeface="+mn-ea"/>
            </a:endParaRPr>
          </a:p>
        </p:txBody>
      </p:sp>
      <p:sp>
        <p:nvSpPr>
          <p:cNvPr id="4099"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
        <p:nvSpPr>
          <p:cNvPr id="3" name="Subtitle 4"/>
          <p:cNvSpPr txBox="1"/>
          <p:nvPr/>
        </p:nvSpPr>
        <p:spPr bwMode="auto">
          <a:xfrm>
            <a:off x="195263" y="88900"/>
            <a:ext cx="11757025" cy="1109663"/>
          </a:xfrm>
          <a:prstGeom prst="rect">
            <a:avLst/>
          </a:prstGeom>
          <a:noFill/>
          <a:ln w="9525">
            <a:noFill/>
            <a:miter lim="800000"/>
          </a:ln>
        </p:spPr>
        <p:txBody>
          <a:bodyPr lIns="72000" tIns="0" rIns="72000" bIns="0" anchor="ctr"/>
          <a:lstStyle>
            <a:lvl1pPr marL="0" indent="0" algn="l" rtl="0" eaLnBrk="1" fontAlgn="base" hangingPunct="1">
              <a:lnSpc>
                <a:spcPct val="75000"/>
              </a:lnSpc>
              <a:spcBef>
                <a:spcPts val="0"/>
              </a:spcBef>
              <a:spcAft>
                <a:spcPct val="0"/>
              </a:spcAft>
              <a:buClr>
                <a:srgbClr val="00A9D4"/>
              </a:buClr>
              <a:buFont typeface="Arial" panose="020B0604020202020204" pitchFamily="34" charset="0"/>
              <a:buNone/>
              <a:defRPr sz="3000" baseline="0">
                <a:solidFill>
                  <a:schemeClr val="tx1"/>
                </a:solidFill>
                <a:latin typeface="+mn-lt"/>
                <a:ea typeface="+mn-ea"/>
                <a:cs typeface="+mn-cs"/>
              </a:defRPr>
            </a:lvl1pPr>
            <a:lvl2pPr marL="533400" indent="-177800"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2pPr>
            <a:lvl3pPr marL="892175" indent="-179705" algn="l" rtl="0" eaLnBrk="1" fontAlgn="base" hangingPunct="1">
              <a:spcBef>
                <a:spcPct val="20000"/>
              </a:spcBef>
              <a:spcAft>
                <a:spcPct val="0"/>
              </a:spcAft>
              <a:buClr>
                <a:srgbClr val="92CCE5"/>
              </a:buClr>
              <a:buFont typeface="Ericsson Capital TT" pitchFamily="2" charset="0"/>
              <a:buChar char="›"/>
              <a:defRPr sz="2000">
                <a:solidFill>
                  <a:schemeClr val="tx1"/>
                </a:solidFill>
                <a:latin typeface="+mn-lt"/>
              </a:defRPr>
            </a:lvl3pPr>
            <a:lvl4pPr marL="125285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4pPr>
            <a:lvl5pPr marL="16148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5pPr>
            <a:lvl6pPr marL="20720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6pPr>
            <a:lvl7pPr marL="25292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7pPr>
            <a:lvl8pPr marL="29864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8pPr>
            <a:lvl9pPr marL="3443605" indent="-180975" algn="l" rtl="0" eaLnBrk="1" fontAlgn="base" hangingPunct="1">
              <a:spcBef>
                <a:spcPct val="20000"/>
              </a:spcBef>
              <a:spcAft>
                <a:spcPct val="0"/>
              </a:spcAft>
              <a:buClr>
                <a:schemeClr val="tx1"/>
              </a:buClr>
              <a:buFont typeface="Ericsson Capital TT" pitchFamily="2" charset="0"/>
              <a:buChar char="›"/>
              <a:defRPr sz="2000">
                <a:solidFill>
                  <a:schemeClr val="tx1"/>
                </a:solidFill>
                <a:latin typeface="+mn-lt"/>
              </a:defRPr>
            </a:lvl9pPr>
          </a:lstStyle>
          <a:p>
            <a:pPr>
              <a:lnSpc>
                <a:spcPct val="100000"/>
              </a:lnSpc>
              <a:defRPr/>
            </a:pPr>
            <a:r>
              <a:rPr lang="en-GB" altLang="zh-CN" sz="2400" b="1" dirty="0" smtClean="0"/>
              <a:t>3GPP TSG-RAN5 Meeting #</a:t>
            </a:r>
            <a:r>
              <a:rPr lang="en-US" altLang="en-GB" sz="2400" b="1" dirty="0" smtClean="0"/>
              <a:t>96</a:t>
            </a:r>
            <a:r>
              <a:rPr lang="en-GB" altLang="zh-CN" sz="2400" b="1" dirty="0" smtClean="0"/>
              <a:t>-e</a:t>
            </a:r>
            <a:r>
              <a:rPr lang="en-US" sz="2400" kern="0" dirty="0" smtClean="0"/>
              <a:t> 						           </a:t>
            </a:r>
            <a:r>
              <a:rPr lang="en-US" sz="2400" b="1" dirty="0" smtClean="0"/>
              <a:t>R5-22</a:t>
            </a:r>
            <a:r>
              <a:rPr lang="en-US" altLang="zh-CN" sz="2400" b="1" dirty="0" smtClean="0"/>
              <a:t>4956</a:t>
            </a:r>
            <a:r>
              <a:rPr lang="en-US" altLang="zh-CN" sz="2400" b="1" dirty="0" smtClean="0">
                <a:solidFill>
                  <a:srgbClr val="FF0000"/>
                </a:solidFill>
              </a:rPr>
              <a:t>r1</a:t>
            </a:r>
            <a:r>
              <a:rPr lang="en-US" altLang="zh-CN" sz="2400" b="1" dirty="0" smtClean="0"/>
              <a:t> </a:t>
            </a:r>
            <a:r>
              <a:rPr lang="en-GB" altLang="zh-CN" sz="2400" b="1" dirty="0" smtClean="0"/>
              <a:t>Electronic Meeting, August</a:t>
            </a:r>
            <a:r>
              <a:rPr lang="en-US" altLang="en-GB" sz="2400" b="1" dirty="0" smtClean="0"/>
              <a:t> 15th</a:t>
            </a:r>
            <a:r>
              <a:rPr lang="en-GB" altLang="zh-CN" sz="2400" b="1" dirty="0" smtClean="0"/>
              <a:t>– </a:t>
            </a:r>
            <a:r>
              <a:rPr lang="en-US" altLang="en-GB" sz="2400" b="1" dirty="0" smtClean="0"/>
              <a:t>26th,</a:t>
            </a:r>
            <a:r>
              <a:rPr lang="en-GB" altLang="zh-CN" sz="2400" b="1" dirty="0" smtClean="0"/>
              <a:t> 202</a:t>
            </a:r>
            <a:r>
              <a:rPr lang="en-US" altLang="en-GB" sz="2400" b="1" dirty="0" smtClean="0"/>
              <a:t>2</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Spurious emissions for EN-DC in TS 38.521-3</a:t>
            </a:r>
          </a:p>
        </p:txBody>
      </p:sp>
      <p:sp>
        <p:nvSpPr>
          <p:cNvPr id="2" name="文本框 1"/>
          <p:cNvSpPr txBox="1"/>
          <p:nvPr/>
        </p:nvSpPr>
        <p:spPr>
          <a:xfrm>
            <a:off x="107315" y="606425"/>
            <a:ext cx="11889740" cy="707886"/>
          </a:xfrm>
          <a:prstGeom prst="rect">
            <a:avLst/>
          </a:prstGeom>
          <a:noFill/>
        </p:spPr>
        <p:txBody>
          <a:bodyPr wrap="square" rtlCol="0" anchor="t">
            <a:spAutoFit/>
          </a:bodyPr>
          <a:lstStyle/>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1</a:t>
            </a:r>
            <a:r>
              <a:rPr lang="en-US" altLang="zh-CN" sz="2000" dirty="0" smtClean="0">
                <a:latin typeface="+mn-lt"/>
                <a:sym typeface="+mn-ea"/>
              </a:rPr>
              <a:t>: The minimum conformance requirements for the EN-DC configurations for UE co-existence with protected bands are specified in different tables in accordance with different releases respectively. </a:t>
            </a:r>
            <a:r>
              <a:rPr lang="en-US" altLang="zh-CN" sz="2000" dirty="0" smtClean="0">
                <a:latin typeface="Calibri"/>
                <a:sym typeface="+mn-ea"/>
              </a:rPr>
              <a:t> </a:t>
            </a:r>
            <a:endParaRPr lang="en-US" altLang="zh-CN" sz="2000" dirty="0">
              <a:latin typeface="Calibri"/>
              <a:sym typeface="+mn-ea"/>
            </a:endParaRPr>
          </a:p>
        </p:txBody>
      </p:sp>
      <p:pic>
        <p:nvPicPr>
          <p:cNvPr id="3" name="图片 2"/>
          <p:cNvPicPr>
            <a:picLocks noChangeAspect="1"/>
          </p:cNvPicPr>
          <p:nvPr/>
        </p:nvPicPr>
        <p:blipFill>
          <a:blip r:embed="rId4"/>
          <a:stretch>
            <a:fillRect/>
          </a:stretch>
        </p:blipFill>
        <p:spPr>
          <a:xfrm>
            <a:off x="107315" y="1537387"/>
            <a:ext cx="5740695" cy="4115011"/>
          </a:xfrm>
          <a:prstGeom prst="rect">
            <a:avLst/>
          </a:prstGeom>
        </p:spPr>
      </p:pic>
      <p:pic>
        <p:nvPicPr>
          <p:cNvPr id="5" name="图片 4"/>
          <p:cNvPicPr>
            <a:picLocks noChangeAspect="1"/>
          </p:cNvPicPr>
          <p:nvPr/>
        </p:nvPicPr>
        <p:blipFill>
          <a:blip r:embed="rId5"/>
          <a:stretch>
            <a:fillRect/>
          </a:stretch>
        </p:blipFill>
        <p:spPr>
          <a:xfrm>
            <a:off x="6091301" y="1276211"/>
            <a:ext cx="5503799" cy="2813189"/>
          </a:xfrm>
          <a:prstGeom prst="rect">
            <a:avLst/>
          </a:prstGeom>
        </p:spPr>
      </p:pic>
      <p:pic>
        <p:nvPicPr>
          <p:cNvPr id="9" name="图片 8"/>
          <p:cNvPicPr>
            <a:picLocks noChangeAspect="1"/>
          </p:cNvPicPr>
          <p:nvPr/>
        </p:nvPicPr>
        <p:blipFill>
          <a:blip r:embed="rId6"/>
          <a:stretch>
            <a:fillRect/>
          </a:stretch>
        </p:blipFill>
        <p:spPr>
          <a:xfrm>
            <a:off x="6160452" y="4127500"/>
            <a:ext cx="5434648" cy="2664262"/>
          </a:xfrm>
          <a:prstGeom prst="rect">
            <a:avLst/>
          </a:prstGeom>
        </p:spPr>
      </p:pic>
    </p:spTree>
    <p:custDataLst>
      <p:tags r:id="rId1"/>
    </p:custDataLst>
    <p:extLst>
      <p:ext uri="{BB962C8B-B14F-4D97-AF65-F5344CB8AC3E}">
        <p14:creationId xmlns:p14="http://schemas.microsoft.com/office/powerpoint/2010/main" val="2963439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Spurious emissions for EN-DC in TS 38.521-3</a:t>
            </a:r>
          </a:p>
        </p:txBody>
      </p:sp>
      <p:sp>
        <p:nvSpPr>
          <p:cNvPr id="2" name="文本框 1"/>
          <p:cNvSpPr txBox="1"/>
          <p:nvPr/>
        </p:nvSpPr>
        <p:spPr>
          <a:xfrm>
            <a:off x="107315" y="733425"/>
            <a:ext cx="11889740" cy="707886"/>
          </a:xfrm>
          <a:prstGeom prst="rect">
            <a:avLst/>
          </a:prstGeom>
          <a:noFill/>
        </p:spPr>
        <p:txBody>
          <a:bodyPr wrap="square" rtlCol="0" anchor="t">
            <a:spAutoFit/>
          </a:bodyPr>
          <a:lstStyle/>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2</a:t>
            </a:r>
            <a:r>
              <a:rPr lang="en-US" altLang="zh-CN" sz="2000" dirty="0" smtClean="0">
                <a:latin typeface="+mn-lt"/>
                <a:sym typeface="+mn-ea"/>
              </a:rPr>
              <a:t>: The test requirements for the EN-DC configurations for UE co-existence with protected bands are specified in different tables in accordance with different releases respectively. </a:t>
            </a:r>
            <a:r>
              <a:rPr lang="en-US" altLang="zh-CN" sz="2000" dirty="0" smtClean="0">
                <a:latin typeface="Calibri"/>
                <a:sym typeface="+mn-ea"/>
              </a:rPr>
              <a:t> </a:t>
            </a:r>
            <a:endParaRPr lang="en-US" altLang="zh-CN" sz="2000" dirty="0">
              <a:latin typeface="Calibri"/>
              <a:sym typeface="+mn-ea"/>
            </a:endParaRPr>
          </a:p>
        </p:txBody>
      </p:sp>
      <p:pic>
        <p:nvPicPr>
          <p:cNvPr id="4" name="图片 3"/>
          <p:cNvPicPr>
            <a:picLocks noChangeAspect="1"/>
          </p:cNvPicPr>
          <p:nvPr/>
        </p:nvPicPr>
        <p:blipFill>
          <a:blip r:embed="rId4"/>
          <a:stretch>
            <a:fillRect/>
          </a:stretch>
        </p:blipFill>
        <p:spPr>
          <a:xfrm>
            <a:off x="107315" y="1827150"/>
            <a:ext cx="5683542" cy="2686188"/>
          </a:xfrm>
          <a:prstGeom prst="rect">
            <a:avLst/>
          </a:prstGeom>
        </p:spPr>
      </p:pic>
      <p:pic>
        <p:nvPicPr>
          <p:cNvPr id="6" name="图片 5"/>
          <p:cNvPicPr>
            <a:picLocks noChangeAspect="1"/>
          </p:cNvPicPr>
          <p:nvPr/>
        </p:nvPicPr>
        <p:blipFill>
          <a:blip r:embed="rId5"/>
          <a:stretch>
            <a:fillRect/>
          </a:stretch>
        </p:blipFill>
        <p:spPr>
          <a:xfrm>
            <a:off x="6160452" y="1544560"/>
            <a:ext cx="5664491" cy="1625684"/>
          </a:xfrm>
          <a:prstGeom prst="rect">
            <a:avLst/>
          </a:prstGeom>
        </p:spPr>
      </p:pic>
      <p:pic>
        <p:nvPicPr>
          <p:cNvPr id="7" name="图片 6"/>
          <p:cNvPicPr>
            <a:picLocks noChangeAspect="1"/>
          </p:cNvPicPr>
          <p:nvPr/>
        </p:nvPicPr>
        <p:blipFill>
          <a:blip r:embed="rId6"/>
          <a:stretch>
            <a:fillRect/>
          </a:stretch>
        </p:blipFill>
        <p:spPr>
          <a:xfrm>
            <a:off x="6113480" y="3652869"/>
            <a:ext cx="5835950" cy="1720938"/>
          </a:xfrm>
          <a:prstGeom prst="rect">
            <a:avLst/>
          </a:prstGeom>
        </p:spPr>
      </p:pic>
      <p:sp>
        <p:nvSpPr>
          <p:cNvPr id="9" name="文本框 8"/>
          <p:cNvSpPr txBox="1"/>
          <p:nvPr/>
        </p:nvSpPr>
        <p:spPr>
          <a:xfrm>
            <a:off x="132639" y="5604644"/>
            <a:ext cx="11889740" cy="1015663"/>
          </a:xfrm>
          <a:prstGeom prst="rect">
            <a:avLst/>
          </a:prstGeom>
          <a:noFill/>
        </p:spPr>
        <p:txBody>
          <a:bodyPr wrap="square" rtlCol="0" anchor="t">
            <a:spAutoFit/>
          </a:bodyPr>
          <a:lstStyle/>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a:t>
            </a:r>
            <a:r>
              <a:rPr lang="en-US" altLang="zh-CN" sz="2000" b="1" dirty="0">
                <a:latin typeface="+mn-lt"/>
                <a:sym typeface="+mn-ea"/>
              </a:rPr>
              <a:t>3</a:t>
            </a:r>
            <a:r>
              <a:rPr lang="en-US" altLang="zh-CN" sz="2000" dirty="0" smtClean="0">
                <a:latin typeface="+mn-lt"/>
                <a:sym typeface="+mn-ea"/>
              </a:rPr>
              <a:t>: For most of the EN-DC configurations in the earlier release, the minimum conformance requirements and test requirements for UE co-existence with protected bands are the same and redundant in the later releases with different requirement tables. </a:t>
            </a:r>
            <a:r>
              <a:rPr lang="en-US" altLang="zh-CN" sz="2000" dirty="0" smtClean="0">
                <a:latin typeface="Calibri"/>
                <a:sym typeface="+mn-ea"/>
              </a:rPr>
              <a:t> </a:t>
            </a:r>
            <a:endParaRPr lang="en-US" altLang="zh-CN" sz="2000" dirty="0">
              <a:latin typeface="Calibri"/>
              <a:sym typeface="+mn-ea"/>
            </a:endParaRPr>
          </a:p>
        </p:txBody>
      </p:sp>
    </p:spTree>
    <p:custDataLst>
      <p:tags r:id="rId1"/>
    </p:custDataLst>
    <p:extLst>
      <p:ext uri="{BB962C8B-B14F-4D97-AF65-F5344CB8AC3E}">
        <p14:creationId xmlns:p14="http://schemas.microsoft.com/office/powerpoint/2010/main" val="912997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Spurious emissions for EN-DC in TS 38.521-3</a:t>
            </a:r>
          </a:p>
        </p:txBody>
      </p:sp>
      <p:sp>
        <p:nvSpPr>
          <p:cNvPr id="12" name="文本框 11"/>
          <p:cNvSpPr txBox="1"/>
          <p:nvPr/>
        </p:nvSpPr>
        <p:spPr>
          <a:xfrm>
            <a:off x="146685" y="681990"/>
            <a:ext cx="11889740" cy="707886"/>
          </a:xfrm>
          <a:prstGeom prst="rect">
            <a:avLst/>
          </a:prstGeom>
          <a:noFill/>
        </p:spPr>
        <p:txBody>
          <a:bodyPr wrap="square" rtlCol="0" anchor="t">
            <a:spAutoFit/>
          </a:bodyPr>
          <a:lstStyle/>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a:t>
            </a:r>
            <a:r>
              <a:rPr lang="en-US" altLang="zh-CN" sz="2000" b="1" dirty="0">
                <a:latin typeface="+mn-lt"/>
                <a:sym typeface="+mn-ea"/>
              </a:rPr>
              <a:t>4</a:t>
            </a:r>
            <a:r>
              <a:rPr lang="en-US" altLang="zh-CN" sz="2000" dirty="0" smtClean="0">
                <a:latin typeface="+mn-lt"/>
                <a:sym typeface="+mn-ea"/>
              </a:rPr>
              <a:t>: For some EN-DC configurations, </a:t>
            </a:r>
            <a:r>
              <a:rPr lang="en-US" altLang="zh-CN" sz="2000" dirty="0">
                <a:latin typeface="Calibri"/>
                <a:sym typeface="+mn-ea"/>
              </a:rPr>
              <a:t>t</a:t>
            </a:r>
            <a:r>
              <a:rPr lang="en-US" altLang="zh-CN" sz="2000" dirty="0" smtClean="0">
                <a:latin typeface="Calibri"/>
                <a:sym typeface="+mn-ea"/>
              </a:rPr>
              <a:t>he redundancy among the tables not only leads to poor readability, but also increases the risk of inconsistency in the spec.</a:t>
            </a:r>
            <a:endParaRPr lang="en-US" altLang="zh-CN" sz="2000" dirty="0">
              <a:latin typeface="Calibri"/>
              <a:sym typeface="+mn-ea"/>
            </a:endParaRPr>
          </a:p>
        </p:txBody>
      </p:sp>
      <p:pic>
        <p:nvPicPr>
          <p:cNvPr id="8" name="图片 7"/>
          <p:cNvPicPr>
            <a:picLocks noChangeAspect="1"/>
          </p:cNvPicPr>
          <p:nvPr/>
        </p:nvPicPr>
        <p:blipFill>
          <a:blip r:embed="rId4"/>
          <a:stretch>
            <a:fillRect/>
          </a:stretch>
        </p:blipFill>
        <p:spPr>
          <a:xfrm>
            <a:off x="146685" y="2544676"/>
            <a:ext cx="5683542" cy="2578233"/>
          </a:xfrm>
          <a:prstGeom prst="rect">
            <a:avLst/>
          </a:prstGeom>
        </p:spPr>
      </p:pic>
      <p:pic>
        <p:nvPicPr>
          <p:cNvPr id="10" name="图片 9"/>
          <p:cNvPicPr>
            <a:picLocks noChangeAspect="1"/>
          </p:cNvPicPr>
          <p:nvPr/>
        </p:nvPicPr>
        <p:blipFill>
          <a:blip r:embed="rId5"/>
          <a:stretch>
            <a:fillRect/>
          </a:stretch>
        </p:blipFill>
        <p:spPr>
          <a:xfrm>
            <a:off x="5980010" y="1579735"/>
            <a:ext cx="5855001" cy="1968601"/>
          </a:xfrm>
          <a:prstGeom prst="rect">
            <a:avLst/>
          </a:prstGeom>
        </p:spPr>
      </p:pic>
      <p:sp>
        <p:nvSpPr>
          <p:cNvPr id="13" name="线形标注 1(带边框和强调线) 12"/>
          <p:cNvSpPr/>
          <p:nvPr/>
        </p:nvSpPr>
        <p:spPr>
          <a:xfrm>
            <a:off x="7315200" y="4177105"/>
            <a:ext cx="3705726" cy="796923"/>
          </a:xfrm>
          <a:prstGeom prst="accentBorderCallout1">
            <a:avLst>
              <a:gd name="adj1" fmla="val 18750"/>
              <a:gd name="adj2" fmla="val -8333"/>
              <a:gd name="adj3" fmla="val -19151"/>
              <a:gd name="adj4" fmla="val -352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The test requirements of the configurations are missing in Rel-17</a:t>
            </a:r>
            <a:r>
              <a:rPr lang="zh-CN" altLang="en-US" dirty="0" smtClean="0"/>
              <a:t>！</a:t>
            </a:r>
            <a:endParaRPr lang="zh-CN" altLang="en-US" dirty="0"/>
          </a:p>
        </p:txBody>
      </p:sp>
      <p:sp>
        <p:nvSpPr>
          <p:cNvPr id="14" name="右大括号 13"/>
          <p:cNvSpPr/>
          <p:nvPr/>
        </p:nvSpPr>
        <p:spPr>
          <a:xfrm>
            <a:off x="5851225" y="3676590"/>
            <a:ext cx="128785" cy="69301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8" name="文本框 17"/>
          <p:cNvSpPr txBox="1"/>
          <p:nvPr/>
        </p:nvSpPr>
        <p:spPr>
          <a:xfrm>
            <a:off x="59690" y="5554718"/>
            <a:ext cx="11889740" cy="707886"/>
          </a:xfrm>
          <a:prstGeom prst="rect">
            <a:avLst/>
          </a:prstGeom>
          <a:noFill/>
        </p:spPr>
        <p:txBody>
          <a:bodyPr wrap="square" rtlCol="0" anchor="t">
            <a:spAutoFit/>
          </a:bodyPr>
          <a:lstStyle/>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a:t>
            </a:r>
            <a:r>
              <a:rPr lang="en-US" altLang="zh-CN" sz="2000" b="1" dirty="0">
                <a:latin typeface="+mn-lt"/>
                <a:sym typeface="+mn-ea"/>
              </a:rPr>
              <a:t>5</a:t>
            </a:r>
            <a:r>
              <a:rPr lang="en-US" altLang="zh-CN" sz="2000" dirty="0" smtClean="0">
                <a:latin typeface="+mn-lt"/>
                <a:sym typeface="+mn-ea"/>
              </a:rPr>
              <a:t>: The situation of redundancies among different tables will be more serious in the future considering that more configurations and more new releases are to be introduced.</a:t>
            </a:r>
            <a:endParaRPr lang="en-US" altLang="zh-CN" sz="2000" dirty="0">
              <a:latin typeface="Calibri"/>
              <a:sym typeface="+mn-ea"/>
            </a:endParaRPr>
          </a:p>
        </p:txBody>
      </p:sp>
    </p:spTree>
    <p:custDataLst>
      <p:tags r:id="rId1"/>
    </p:custDataLst>
    <p:extLst>
      <p:ext uri="{BB962C8B-B14F-4D97-AF65-F5344CB8AC3E}">
        <p14:creationId xmlns:p14="http://schemas.microsoft.com/office/powerpoint/2010/main" val="5383168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Spurious emissions for EN-DC in TS 38.521-3</a:t>
            </a:r>
          </a:p>
        </p:txBody>
      </p:sp>
      <p:sp>
        <p:nvSpPr>
          <p:cNvPr id="12" name="文本框 11"/>
          <p:cNvSpPr txBox="1"/>
          <p:nvPr/>
        </p:nvSpPr>
        <p:spPr>
          <a:xfrm>
            <a:off x="146685" y="681990"/>
            <a:ext cx="11889740" cy="707886"/>
          </a:xfrm>
          <a:prstGeom prst="rect">
            <a:avLst/>
          </a:prstGeom>
          <a:noFill/>
        </p:spPr>
        <p:txBody>
          <a:bodyPr wrap="square" rtlCol="0" anchor="t">
            <a:spAutoFit/>
          </a:bodyPr>
          <a:lstStyle/>
          <a:p>
            <a:pPr algn="l" eaLnBrk="1" latinLnBrk="0" hangingPunct="1">
              <a:lnSpc>
                <a:spcPts val="2400"/>
              </a:lnSpc>
              <a:spcBef>
                <a:spcPts val="300"/>
              </a:spcBef>
              <a:buClrTx/>
              <a:buSzTx/>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schemeClr val="tx1"/>
                </a:solidFill>
                <a:latin typeface="+mn-lt"/>
                <a:sym typeface="+mn-ea"/>
              </a:rPr>
              <a:t>Observation </a:t>
            </a:r>
            <a:r>
              <a:rPr lang="en-US" altLang="zh-CN" sz="2000" b="1" dirty="0">
                <a:latin typeface="+mn-lt"/>
                <a:sym typeface="+mn-ea"/>
              </a:rPr>
              <a:t>6</a:t>
            </a:r>
            <a:r>
              <a:rPr lang="en-US" altLang="zh-CN" sz="2000" dirty="0" smtClean="0">
                <a:latin typeface="+mn-lt"/>
                <a:sym typeface="+mn-ea"/>
              </a:rPr>
              <a:t>: For EN-DC configurations in other RAN5 spec, such as in TS 38.508-2 the supported EN-DC configurations are specified in one table with different releases.</a:t>
            </a:r>
            <a:endParaRPr lang="en-US" altLang="zh-CN" sz="2000" dirty="0">
              <a:latin typeface="Calibri"/>
              <a:sym typeface="+mn-ea"/>
            </a:endParaRPr>
          </a:p>
        </p:txBody>
      </p:sp>
      <p:pic>
        <p:nvPicPr>
          <p:cNvPr id="2" name="图片 1"/>
          <p:cNvPicPr>
            <a:picLocks noChangeAspect="1"/>
          </p:cNvPicPr>
          <p:nvPr/>
        </p:nvPicPr>
        <p:blipFill>
          <a:blip r:embed="rId4"/>
          <a:stretch>
            <a:fillRect/>
          </a:stretch>
        </p:blipFill>
        <p:spPr>
          <a:xfrm>
            <a:off x="2015200" y="1502498"/>
            <a:ext cx="7826970" cy="4250602"/>
          </a:xfrm>
          <a:prstGeom prst="rect">
            <a:avLst/>
          </a:prstGeom>
        </p:spPr>
      </p:pic>
      <p:sp>
        <p:nvSpPr>
          <p:cNvPr id="5" name="文本框 4"/>
          <p:cNvSpPr txBox="1"/>
          <p:nvPr/>
        </p:nvSpPr>
        <p:spPr>
          <a:xfrm>
            <a:off x="146685" y="5865722"/>
            <a:ext cx="11889740" cy="1015663"/>
          </a:xfrm>
          <a:prstGeom prst="rect">
            <a:avLst/>
          </a:prstGeom>
          <a:noFill/>
        </p:spPr>
        <p:txBody>
          <a:bodyPr wrap="square" rtlCol="0" anchor="t">
            <a:spAutoFit/>
          </a:bodyPr>
          <a:lstStyle/>
          <a:p>
            <a:pPr>
              <a:lnSpc>
                <a:spcPts val="2400"/>
              </a:lnSpc>
              <a:spcBef>
                <a:spcPts val="300"/>
              </a:spcBef>
              <a:buFont typeface="Arial" panose="020B0604020202020204" pitchFamily="34" charset="0"/>
              <a:buChar char="•"/>
            </a:pPr>
            <a:r>
              <a:rPr lang="en-US" altLang="zh-CN" sz="2000" dirty="0" smtClean="0">
                <a:solidFill>
                  <a:srgbClr val="FF0000"/>
                </a:solidFill>
                <a:latin typeface="+mn-lt"/>
                <a:sym typeface="+mn-ea"/>
              </a:rPr>
              <a:t> </a:t>
            </a:r>
            <a:r>
              <a:rPr lang="en-US" altLang="zh-CN" sz="2000" b="1" dirty="0" smtClean="0">
                <a:solidFill>
                  <a:srgbClr val="FF0000"/>
                </a:solidFill>
                <a:latin typeface="+mn-lt"/>
                <a:sym typeface="+mn-ea"/>
              </a:rPr>
              <a:t>Proposal </a:t>
            </a:r>
            <a:r>
              <a:rPr lang="en-US" altLang="zh-CN" sz="2000" b="1" dirty="0">
                <a:solidFill>
                  <a:srgbClr val="FF0000"/>
                </a:solidFill>
                <a:latin typeface="+mn-lt"/>
                <a:sym typeface="+mn-ea"/>
              </a:rPr>
              <a:t>1</a:t>
            </a:r>
            <a:r>
              <a:rPr lang="en-US" altLang="zh-CN" sz="2000" dirty="0" smtClean="0">
                <a:solidFill>
                  <a:srgbClr val="FF0000"/>
                </a:solidFill>
                <a:latin typeface="+mn-lt"/>
                <a:sym typeface="+mn-ea"/>
              </a:rPr>
              <a:t>: </a:t>
            </a:r>
            <a:r>
              <a:rPr lang="en-US" altLang="zh-CN" sz="2000" dirty="0" smtClean="0">
                <a:solidFill>
                  <a:srgbClr val="FF0000"/>
                </a:solidFill>
                <a:latin typeface="+mn-lt"/>
                <a:sym typeface="+mn-ea"/>
              </a:rPr>
              <a:t>For </a:t>
            </a:r>
            <a:r>
              <a:rPr lang="en-US" altLang="zh-CN" sz="2000" dirty="0" smtClean="0">
                <a:solidFill>
                  <a:srgbClr val="FF0000"/>
                </a:solidFill>
                <a:latin typeface="+mn-lt"/>
                <a:sym typeface="+mn-ea"/>
              </a:rPr>
              <a:t>EN-DC </a:t>
            </a:r>
            <a:r>
              <a:rPr lang="en-US" altLang="zh-CN" sz="2000" dirty="0">
                <a:solidFill>
                  <a:srgbClr val="FF0000"/>
                </a:solidFill>
                <a:latin typeface="+mn-lt"/>
                <a:sym typeface="+mn-ea"/>
              </a:rPr>
              <a:t>s</a:t>
            </a:r>
            <a:r>
              <a:rPr lang="en-US" altLang="zh-CN" sz="2000" dirty="0" smtClean="0">
                <a:solidFill>
                  <a:srgbClr val="FF0000"/>
                </a:solidFill>
                <a:latin typeface="+mn-lt"/>
              </a:rPr>
              <a:t>purious </a:t>
            </a:r>
            <a:r>
              <a:rPr lang="en-US" altLang="zh-CN" sz="2000" dirty="0">
                <a:solidFill>
                  <a:srgbClr val="FF0000"/>
                </a:solidFill>
                <a:latin typeface="+mn-lt"/>
              </a:rPr>
              <a:t>emissions </a:t>
            </a:r>
            <a:r>
              <a:rPr lang="en-US" altLang="zh-CN" sz="2000" dirty="0" smtClean="0">
                <a:solidFill>
                  <a:srgbClr val="FF0000"/>
                </a:solidFill>
                <a:latin typeface="+mn-lt"/>
              </a:rPr>
              <a:t>in </a:t>
            </a:r>
            <a:r>
              <a:rPr lang="en-US" altLang="zh-CN" sz="2000" dirty="0">
                <a:solidFill>
                  <a:srgbClr val="FF0000"/>
                </a:solidFill>
                <a:latin typeface="+mn-lt"/>
              </a:rPr>
              <a:t>TS </a:t>
            </a:r>
            <a:r>
              <a:rPr lang="en-US" altLang="zh-CN" sz="2000" dirty="0" smtClean="0">
                <a:solidFill>
                  <a:srgbClr val="FF0000"/>
                </a:solidFill>
                <a:latin typeface="+mn-lt"/>
              </a:rPr>
              <a:t>38.521-3, considering that the minimum requirements come from RAN4 spec and to avoid table chaos if merged together with different releases, it is suggested to keep the minimum requirement table as it is now so as to align with RAN4.</a:t>
            </a:r>
            <a:endParaRPr lang="en-US" altLang="zh-CN" sz="2000" dirty="0">
              <a:solidFill>
                <a:srgbClr val="FF0000"/>
              </a:solidFill>
              <a:latin typeface="Calibri"/>
              <a:sym typeface="+mn-ea"/>
            </a:endParaRPr>
          </a:p>
        </p:txBody>
      </p:sp>
    </p:spTree>
    <p:custDataLst>
      <p:tags r:id="rId1"/>
    </p:custDataLst>
    <p:extLst>
      <p:ext uri="{BB962C8B-B14F-4D97-AF65-F5344CB8AC3E}">
        <p14:creationId xmlns:p14="http://schemas.microsoft.com/office/powerpoint/2010/main" val="2155229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Spurious emissions for EN-DC in TS 38.521-3</a:t>
            </a:r>
          </a:p>
        </p:txBody>
      </p:sp>
      <p:sp>
        <p:nvSpPr>
          <p:cNvPr id="2" name="文本框 1"/>
          <p:cNvSpPr txBox="1"/>
          <p:nvPr/>
        </p:nvSpPr>
        <p:spPr>
          <a:xfrm>
            <a:off x="107315" y="542925"/>
            <a:ext cx="11889740" cy="2939266"/>
          </a:xfrm>
          <a:prstGeom prst="rect">
            <a:avLst/>
          </a:prstGeom>
          <a:noFill/>
        </p:spPr>
        <p:txBody>
          <a:bodyPr wrap="square" rtlCol="0" anchor="t">
            <a:spAutoFit/>
          </a:bodyPr>
          <a:lstStyle/>
          <a:p>
            <a:pPr>
              <a:lnSpc>
                <a:spcPts val="2400"/>
              </a:lnSpc>
              <a:spcBef>
                <a:spcPts val="300"/>
              </a:spcBef>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prstClr val="black"/>
                </a:solidFill>
                <a:latin typeface="Calibri"/>
                <a:sym typeface="+mn-ea"/>
              </a:rPr>
              <a:t> </a:t>
            </a:r>
            <a:r>
              <a:rPr lang="en-US" altLang="zh-CN" sz="2000" b="1" dirty="0" smtClean="0">
                <a:latin typeface="Calibri"/>
                <a:sym typeface="+mn-ea"/>
              </a:rPr>
              <a:t>Proposal </a:t>
            </a:r>
            <a:r>
              <a:rPr lang="en-US" altLang="zh-CN" sz="2000" b="1" strike="sngStrike" dirty="0" smtClean="0">
                <a:solidFill>
                  <a:srgbClr val="FF0000"/>
                </a:solidFill>
                <a:latin typeface="Calibri"/>
                <a:sym typeface="+mn-ea"/>
              </a:rPr>
              <a:t>1</a:t>
            </a:r>
            <a:r>
              <a:rPr lang="en-US" altLang="zh-CN" sz="2000" b="1" dirty="0" smtClean="0">
                <a:solidFill>
                  <a:srgbClr val="FF0000"/>
                </a:solidFill>
                <a:latin typeface="Calibri"/>
                <a:sym typeface="+mn-ea"/>
              </a:rPr>
              <a:t>2</a:t>
            </a:r>
            <a:r>
              <a:rPr lang="en-US" altLang="zh-CN" sz="2000" b="1" dirty="0" smtClean="0">
                <a:latin typeface="Calibri"/>
                <a:sym typeface="+mn-ea"/>
              </a:rPr>
              <a:t>: </a:t>
            </a:r>
            <a:r>
              <a:rPr lang="en-US" altLang="zh-CN" sz="2000" dirty="0" smtClean="0">
                <a:latin typeface="Calibri"/>
                <a:sym typeface="+mn-ea"/>
              </a:rPr>
              <a:t>It is proposed to merge the tables of </a:t>
            </a:r>
            <a:r>
              <a:rPr lang="en-US" altLang="zh-CN" sz="2000" strike="sngStrike" dirty="0" smtClean="0">
                <a:solidFill>
                  <a:srgbClr val="FF0000"/>
                </a:solidFill>
                <a:latin typeface="Calibri"/>
                <a:sym typeface="+mn-ea"/>
              </a:rPr>
              <a:t>minimum</a:t>
            </a:r>
            <a:r>
              <a:rPr lang="en-US" altLang="zh-CN" sz="2000" dirty="0" smtClean="0">
                <a:solidFill>
                  <a:srgbClr val="FF0000"/>
                </a:solidFill>
                <a:latin typeface="Calibri"/>
                <a:sym typeface="+mn-ea"/>
              </a:rPr>
              <a:t> </a:t>
            </a:r>
            <a:r>
              <a:rPr lang="en-US" altLang="zh-CN" sz="2000" dirty="0" smtClean="0">
                <a:solidFill>
                  <a:srgbClr val="FF0000"/>
                </a:solidFill>
                <a:latin typeface="Calibri"/>
                <a:sym typeface="+mn-ea"/>
              </a:rPr>
              <a:t>test </a:t>
            </a:r>
            <a:r>
              <a:rPr lang="en-US" altLang="zh-CN" sz="2000" dirty="0" smtClean="0">
                <a:latin typeface="Calibri"/>
                <a:sym typeface="+mn-ea"/>
              </a:rPr>
              <a:t>conformance </a:t>
            </a:r>
            <a:r>
              <a:rPr lang="en-US" altLang="zh-CN" sz="2000" dirty="0" smtClean="0">
                <a:latin typeface="Calibri"/>
                <a:sym typeface="+mn-ea"/>
              </a:rPr>
              <a:t>requirements </a:t>
            </a:r>
            <a:r>
              <a:rPr lang="en-US" altLang="zh-CN" sz="2000" dirty="0">
                <a:latin typeface="Calibri"/>
                <a:sym typeface="+mn-ea"/>
              </a:rPr>
              <a:t>for EN-DC configurations for UE co-existence with protected bands </a:t>
            </a:r>
            <a:r>
              <a:rPr lang="en-US" altLang="zh-CN" sz="2000" dirty="0" smtClean="0">
                <a:latin typeface="Calibri"/>
                <a:sym typeface="+mn-ea"/>
              </a:rPr>
              <a:t>with all the releases in one table and add a column “Release</a:t>
            </a:r>
            <a:r>
              <a:rPr lang="en-US" altLang="zh-CN" sz="2000" dirty="0">
                <a:latin typeface="Calibri"/>
                <a:sym typeface="+mn-ea"/>
              </a:rPr>
              <a:t>” in </a:t>
            </a:r>
            <a:r>
              <a:rPr lang="en-US" altLang="zh-CN" sz="2000" dirty="0" smtClean="0">
                <a:latin typeface="Calibri"/>
                <a:sym typeface="+mn-ea"/>
              </a:rPr>
              <a:t>the table to indicate from which release the configuration supports. </a:t>
            </a:r>
            <a:r>
              <a:rPr lang="en-US" altLang="zh-CN" sz="2000" strike="sngStrike" dirty="0" smtClean="0">
                <a:solidFill>
                  <a:srgbClr val="FF0000"/>
                </a:solidFill>
                <a:latin typeface="Calibri"/>
                <a:sym typeface="+mn-ea"/>
              </a:rPr>
              <a:t>The same approach is proposed to be applied to the tables of test requirements for EN-DC configurations for UE co-existence.</a:t>
            </a:r>
          </a:p>
          <a:p>
            <a:pPr marL="800100" lvl="1" indent="-342900">
              <a:lnSpc>
                <a:spcPts val="2400"/>
              </a:lnSpc>
              <a:spcBef>
                <a:spcPts val="300"/>
              </a:spcBef>
              <a:buFont typeface="Wingdings" panose="05000000000000000000" pitchFamily="2" charset="2"/>
              <a:buChar char="Ø"/>
            </a:pPr>
            <a:r>
              <a:rPr lang="en-US" altLang="zh-CN" dirty="0" smtClean="0">
                <a:latin typeface="Calibri"/>
                <a:sym typeface="+mn-ea"/>
              </a:rPr>
              <a:t>If the requirements for a specified configuration have not changed since an early release, the column of “Release” should be noted as </a:t>
            </a:r>
            <a:r>
              <a:rPr lang="en-US" altLang="zh-CN" strike="sngStrike" dirty="0" smtClean="0">
                <a:solidFill>
                  <a:srgbClr val="FF0000"/>
                </a:solidFill>
                <a:latin typeface="Calibri"/>
                <a:sym typeface="+mn-ea"/>
              </a:rPr>
              <a:t>the early release, which is the starting </a:t>
            </a:r>
            <a:r>
              <a:rPr lang="en-US" altLang="zh-CN" strike="sngStrike" dirty="0" smtClean="0">
                <a:solidFill>
                  <a:srgbClr val="FF0000"/>
                </a:solidFill>
                <a:latin typeface="Calibri"/>
                <a:sym typeface="+mn-ea"/>
              </a:rPr>
              <a:t>release </a:t>
            </a:r>
            <a:r>
              <a:rPr lang="en-US" altLang="zh-CN" dirty="0" smtClean="0">
                <a:solidFill>
                  <a:srgbClr val="FF0000"/>
                </a:solidFill>
                <a:latin typeface="Calibri"/>
                <a:sym typeface="+mn-ea"/>
              </a:rPr>
              <a:t>all the supported releases in one row</a:t>
            </a:r>
            <a:r>
              <a:rPr lang="en-US" altLang="zh-CN" dirty="0" smtClean="0">
                <a:latin typeface="Calibri"/>
                <a:sym typeface="+mn-ea"/>
              </a:rPr>
              <a:t>. </a:t>
            </a:r>
            <a:r>
              <a:rPr lang="en-US" altLang="zh-CN" dirty="0" smtClean="0">
                <a:latin typeface="Calibri"/>
                <a:sym typeface="+mn-ea"/>
              </a:rPr>
              <a:t>Otherwise, a new row in the table for the later release with new requirements for the specified configuration should be added</a:t>
            </a:r>
            <a:r>
              <a:rPr lang="en-US" altLang="zh-CN" dirty="0" smtClean="0">
                <a:latin typeface="Calibri"/>
                <a:sym typeface="+mn-ea"/>
              </a:rPr>
              <a:t>.</a:t>
            </a:r>
          </a:p>
          <a:p>
            <a:pPr marL="800100" lvl="1" indent="-342900">
              <a:lnSpc>
                <a:spcPts val="2400"/>
              </a:lnSpc>
              <a:spcBef>
                <a:spcPts val="300"/>
              </a:spcBef>
              <a:buFont typeface="Wingdings" panose="05000000000000000000" pitchFamily="2" charset="2"/>
              <a:buChar char="Ø"/>
            </a:pPr>
            <a:r>
              <a:rPr lang="en-US" altLang="zh-CN" dirty="0" smtClean="0">
                <a:solidFill>
                  <a:srgbClr val="FF0000"/>
                </a:solidFill>
                <a:latin typeface="Calibri"/>
                <a:sym typeface="+mn-ea"/>
              </a:rPr>
              <a:t>If the Note number in the table is different among releases, a subscript for release should be applied, such as </a:t>
            </a:r>
            <a:br>
              <a:rPr lang="en-US" altLang="zh-CN" dirty="0" smtClean="0">
                <a:solidFill>
                  <a:srgbClr val="FF0000"/>
                </a:solidFill>
                <a:latin typeface="Calibri"/>
                <a:sym typeface="+mn-ea"/>
              </a:rPr>
            </a:br>
            <a:r>
              <a:rPr lang="en-US" altLang="zh-CN" dirty="0" smtClean="0">
                <a:solidFill>
                  <a:srgbClr val="FF0000"/>
                </a:solidFill>
                <a:latin typeface="Calibri"/>
                <a:sym typeface="+mn-ea"/>
              </a:rPr>
              <a:t>NOTE X</a:t>
            </a:r>
            <a:r>
              <a:rPr lang="en-US" altLang="zh-CN" baseline="-25000" dirty="0" smtClean="0">
                <a:solidFill>
                  <a:srgbClr val="FF0000"/>
                </a:solidFill>
                <a:latin typeface="Calibri"/>
                <a:sym typeface="+mn-ea"/>
              </a:rPr>
              <a:t>R15</a:t>
            </a:r>
            <a:r>
              <a:rPr lang="en-US" altLang="zh-CN" dirty="0" smtClean="0">
                <a:solidFill>
                  <a:srgbClr val="FF0000"/>
                </a:solidFill>
                <a:latin typeface="Calibri"/>
                <a:sym typeface="+mn-ea"/>
              </a:rPr>
              <a:t>, NOTE X</a:t>
            </a:r>
            <a:r>
              <a:rPr lang="en-US" altLang="zh-CN" baseline="-25000" dirty="0" smtClean="0">
                <a:solidFill>
                  <a:srgbClr val="FF0000"/>
                </a:solidFill>
                <a:latin typeface="Calibri"/>
                <a:sym typeface="+mn-ea"/>
              </a:rPr>
              <a:t>R16</a:t>
            </a:r>
            <a:r>
              <a:rPr lang="en-US" altLang="zh-CN" dirty="0" smtClean="0">
                <a:solidFill>
                  <a:srgbClr val="FF0000"/>
                </a:solidFill>
                <a:latin typeface="Calibri"/>
                <a:sym typeface="+mn-ea"/>
              </a:rPr>
              <a:t>, etc.</a:t>
            </a:r>
            <a:endParaRPr lang="en-US" altLang="zh-CN" dirty="0">
              <a:solidFill>
                <a:srgbClr val="FF0000"/>
              </a:solidFill>
              <a:latin typeface="Calibri"/>
              <a:sym typeface="+mn-ea"/>
            </a:endParaRPr>
          </a:p>
        </p:txBody>
      </p:sp>
      <p:sp>
        <p:nvSpPr>
          <p:cNvPr id="6" name="文本框 5"/>
          <p:cNvSpPr txBox="1"/>
          <p:nvPr/>
        </p:nvSpPr>
        <p:spPr>
          <a:xfrm>
            <a:off x="641036" y="3976192"/>
            <a:ext cx="3836035" cy="707886"/>
          </a:xfrm>
          <a:prstGeom prst="rect">
            <a:avLst/>
          </a:prstGeom>
          <a:noFill/>
        </p:spPr>
        <p:txBody>
          <a:bodyPr wrap="square" rtlCol="0" anchor="t">
            <a:spAutoFit/>
          </a:bodyPr>
          <a:lstStyle/>
          <a:p>
            <a:pPr marL="342900" indent="-342900">
              <a:lnSpc>
                <a:spcPts val="2400"/>
              </a:lnSpc>
              <a:spcBef>
                <a:spcPts val="300"/>
              </a:spcBef>
              <a:buFont typeface="Wingdings" panose="05000000000000000000" pitchFamily="2" charset="2"/>
              <a:buChar char="p"/>
            </a:pPr>
            <a:r>
              <a:rPr lang="en-US" altLang="zh-CN" sz="1600" dirty="0" smtClean="0">
                <a:solidFill>
                  <a:schemeClr val="accent2"/>
                </a:solidFill>
                <a:latin typeface="+mn-lt"/>
                <a:sym typeface="+mn-ea"/>
              </a:rPr>
              <a:t> </a:t>
            </a:r>
            <a:r>
              <a:rPr lang="en-US" altLang="zh-CN" sz="1600" b="1" dirty="0" smtClean="0">
                <a:solidFill>
                  <a:schemeClr val="accent2"/>
                </a:solidFill>
                <a:latin typeface="Calibri"/>
                <a:sym typeface="+mn-ea"/>
              </a:rPr>
              <a:t> Example 1:  </a:t>
            </a:r>
            <a:r>
              <a:rPr lang="en-US" altLang="zh-CN" sz="1600" dirty="0" smtClean="0">
                <a:solidFill>
                  <a:schemeClr val="accent2"/>
                </a:solidFill>
                <a:latin typeface="Calibri"/>
                <a:sym typeface="+mn-ea"/>
              </a:rPr>
              <a:t>Common requirements among different Releases</a:t>
            </a:r>
          </a:p>
        </p:txBody>
      </p:sp>
      <p:pic>
        <p:nvPicPr>
          <p:cNvPr id="5" name="图片 4"/>
          <p:cNvPicPr>
            <a:picLocks noChangeAspect="1"/>
          </p:cNvPicPr>
          <p:nvPr/>
        </p:nvPicPr>
        <p:blipFill>
          <a:blip r:embed="rId4"/>
          <a:stretch>
            <a:fillRect/>
          </a:stretch>
        </p:blipFill>
        <p:spPr>
          <a:xfrm>
            <a:off x="4610742" y="3482191"/>
            <a:ext cx="5912154" cy="3111660"/>
          </a:xfrm>
          <a:prstGeom prst="rect">
            <a:avLst/>
          </a:prstGeom>
        </p:spPr>
      </p:pic>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Spurious emissions for inter-band CA in TS 38.521-1</a:t>
            </a:r>
          </a:p>
        </p:txBody>
      </p:sp>
      <p:sp>
        <p:nvSpPr>
          <p:cNvPr id="2" name="文本框 1"/>
          <p:cNvSpPr txBox="1"/>
          <p:nvPr/>
        </p:nvSpPr>
        <p:spPr>
          <a:xfrm>
            <a:off x="215582" y="593090"/>
            <a:ext cx="11889740" cy="2939266"/>
          </a:xfrm>
          <a:prstGeom prst="rect">
            <a:avLst/>
          </a:prstGeom>
          <a:noFill/>
        </p:spPr>
        <p:txBody>
          <a:bodyPr wrap="square" rtlCol="0" anchor="t">
            <a:spAutoFit/>
          </a:bodyPr>
          <a:lstStyle/>
          <a:p>
            <a:pPr>
              <a:lnSpc>
                <a:spcPts val="2400"/>
              </a:lnSpc>
              <a:spcBef>
                <a:spcPts val="300"/>
              </a:spcBef>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prstClr val="black"/>
                </a:solidFill>
                <a:latin typeface="Calibri"/>
                <a:sym typeface="+mn-ea"/>
              </a:rPr>
              <a:t> Observation 7</a:t>
            </a:r>
            <a:r>
              <a:rPr lang="en-US" altLang="zh-CN" sz="2000" b="1" dirty="0" smtClean="0">
                <a:latin typeface="Calibri"/>
                <a:sym typeface="+mn-ea"/>
              </a:rPr>
              <a:t>: </a:t>
            </a:r>
            <a:r>
              <a:rPr lang="en-US" altLang="zh-CN" sz="2000" dirty="0">
                <a:latin typeface="+mn-lt"/>
                <a:sym typeface="+mn-ea"/>
              </a:rPr>
              <a:t>The </a:t>
            </a:r>
            <a:r>
              <a:rPr lang="en-US" altLang="zh-CN" sz="2000" strike="sngStrike" dirty="0">
                <a:solidFill>
                  <a:srgbClr val="FF0000"/>
                </a:solidFill>
                <a:latin typeface="+mn-lt"/>
                <a:sym typeface="+mn-ea"/>
              </a:rPr>
              <a:t>minimum conformance requirements </a:t>
            </a:r>
            <a:r>
              <a:rPr lang="en-US" altLang="zh-CN" sz="2000" strike="sngStrike" dirty="0" smtClean="0">
                <a:solidFill>
                  <a:srgbClr val="FF0000"/>
                </a:solidFill>
                <a:latin typeface="+mn-lt"/>
                <a:sym typeface="+mn-ea"/>
              </a:rPr>
              <a:t>and </a:t>
            </a:r>
            <a:r>
              <a:rPr lang="en-US" altLang="zh-CN" sz="2000" dirty="0" smtClean="0">
                <a:latin typeface="+mn-lt"/>
                <a:sym typeface="+mn-ea"/>
              </a:rPr>
              <a:t>test requirements for </a:t>
            </a:r>
            <a:r>
              <a:rPr lang="en-US" altLang="zh-CN" sz="2000" dirty="0">
                <a:latin typeface="+mn-lt"/>
                <a:sym typeface="+mn-ea"/>
              </a:rPr>
              <a:t>the </a:t>
            </a:r>
            <a:r>
              <a:rPr lang="en-US" altLang="zh-CN" sz="2000" dirty="0" smtClean="0">
                <a:latin typeface="+mn-lt"/>
                <a:sym typeface="+mn-ea"/>
              </a:rPr>
              <a:t>inter-band CA </a:t>
            </a:r>
            <a:r>
              <a:rPr lang="en-US" altLang="zh-CN" sz="2000" dirty="0">
                <a:latin typeface="+mn-lt"/>
                <a:sym typeface="+mn-ea"/>
              </a:rPr>
              <a:t>configurations for UE co-existence with protected bands </a:t>
            </a:r>
            <a:r>
              <a:rPr lang="en-US" altLang="zh-CN" sz="2000" dirty="0" smtClean="0">
                <a:latin typeface="+mn-lt"/>
                <a:sym typeface="+mn-ea"/>
              </a:rPr>
              <a:t>in TS 38.521-1 are similar to the cases for EN-DC in TS 38.521-3 which are specified </a:t>
            </a:r>
            <a:r>
              <a:rPr lang="en-US" altLang="zh-CN" sz="2000" dirty="0">
                <a:latin typeface="+mn-lt"/>
                <a:sym typeface="+mn-ea"/>
              </a:rPr>
              <a:t>in different tables in accordance with different </a:t>
            </a:r>
            <a:r>
              <a:rPr lang="en-US" altLang="zh-CN" sz="2000" dirty="0" smtClean="0">
                <a:latin typeface="+mn-lt"/>
                <a:sym typeface="+mn-ea"/>
              </a:rPr>
              <a:t>releases respectively. </a:t>
            </a:r>
          </a:p>
          <a:p>
            <a:pPr>
              <a:lnSpc>
                <a:spcPts val="2400"/>
              </a:lnSpc>
              <a:spcBef>
                <a:spcPts val="300"/>
              </a:spcBef>
              <a:buFont typeface="Arial" panose="020B0604020202020204" pitchFamily="34" charset="0"/>
              <a:buChar char="•"/>
            </a:pPr>
            <a:endParaRPr lang="en-US" altLang="zh-CN" sz="2000" dirty="0" smtClean="0">
              <a:latin typeface="+mn-lt"/>
              <a:sym typeface="+mn-ea"/>
            </a:endParaRPr>
          </a:p>
          <a:p>
            <a:pPr>
              <a:lnSpc>
                <a:spcPts val="2400"/>
              </a:lnSpc>
              <a:spcBef>
                <a:spcPts val="300"/>
              </a:spcBef>
              <a:buFont typeface="Arial" panose="020B0604020202020204" pitchFamily="34" charset="0"/>
              <a:buChar char="•"/>
            </a:pPr>
            <a:r>
              <a:rPr lang="en-US" altLang="zh-CN" sz="2000" b="1" dirty="0" smtClean="0">
                <a:solidFill>
                  <a:prstClr val="black"/>
                </a:solidFill>
                <a:latin typeface="Calibri"/>
                <a:sym typeface="+mn-ea"/>
              </a:rPr>
              <a:t>  Proposal </a:t>
            </a:r>
            <a:r>
              <a:rPr lang="en-US" altLang="zh-CN" sz="2000" b="1" strike="sngStrike" dirty="0" smtClean="0">
                <a:solidFill>
                  <a:srgbClr val="FF0000"/>
                </a:solidFill>
                <a:latin typeface="Calibri"/>
                <a:sym typeface="+mn-ea"/>
              </a:rPr>
              <a:t>2</a:t>
            </a:r>
            <a:r>
              <a:rPr lang="en-US" altLang="zh-CN" sz="2000" b="1" dirty="0" smtClean="0">
                <a:solidFill>
                  <a:srgbClr val="FF0000"/>
                </a:solidFill>
                <a:latin typeface="Calibri"/>
                <a:sym typeface="+mn-ea"/>
              </a:rPr>
              <a:t>3</a:t>
            </a:r>
            <a:r>
              <a:rPr lang="en-US" altLang="zh-CN" sz="2000" b="1" dirty="0" smtClean="0">
                <a:latin typeface="Calibri"/>
                <a:sym typeface="+mn-ea"/>
              </a:rPr>
              <a:t>: </a:t>
            </a:r>
            <a:r>
              <a:rPr lang="en-US" altLang="zh-CN" sz="2000" dirty="0">
                <a:latin typeface="Calibri"/>
                <a:sym typeface="+mn-ea"/>
              </a:rPr>
              <a:t>It is proposed </a:t>
            </a:r>
            <a:r>
              <a:rPr lang="en-US" altLang="zh-CN" sz="2000" dirty="0" smtClean="0">
                <a:latin typeface="Calibri"/>
                <a:sym typeface="+mn-ea"/>
              </a:rPr>
              <a:t>to </a:t>
            </a:r>
            <a:r>
              <a:rPr lang="en-US" altLang="zh-CN" sz="2000" dirty="0">
                <a:latin typeface="Calibri"/>
                <a:sym typeface="+mn-ea"/>
              </a:rPr>
              <a:t>merge </a:t>
            </a:r>
            <a:r>
              <a:rPr lang="en-US" altLang="zh-CN" sz="2000" strike="sngStrike" dirty="0">
                <a:solidFill>
                  <a:srgbClr val="FF0000"/>
                </a:solidFill>
                <a:latin typeface="Calibri"/>
                <a:sym typeface="+mn-ea"/>
              </a:rPr>
              <a:t>the tables of minimum conformance requirements </a:t>
            </a:r>
            <a:r>
              <a:rPr lang="en-US" altLang="zh-CN" sz="2000" strike="sngStrike" dirty="0" smtClean="0">
                <a:solidFill>
                  <a:srgbClr val="FF0000"/>
                </a:solidFill>
                <a:latin typeface="Calibri"/>
                <a:sym typeface="+mn-ea"/>
              </a:rPr>
              <a:t>and </a:t>
            </a:r>
            <a:r>
              <a:rPr lang="en-US" altLang="zh-CN" sz="2000" dirty="0" smtClean="0">
                <a:latin typeface="Calibri"/>
                <a:sym typeface="+mn-ea"/>
              </a:rPr>
              <a:t>the tables of test requirements </a:t>
            </a:r>
            <a:r>
              <a:rPr lang="en-US" altLang="zh-CN" sz="2000" dirty="0">
                <a:latin typeface="Calibri"/>
                <a:sym typeface="+mn-ea"/>
              </a:rPr>
              <a:t>for inter-band CA configurations for UE co-existence with protected bands in TS 38.521-1 </a:t>
            </a:r>
            <a:r>
              <a:rPr lang="en-US" altLang="zh-CN" sz="2000" dirty="0" smtClean="0">
                <a:latin typeface="Calibri"/>
                <a:sym typeface="+mn-ea"/>
              </a:rPr>
              <a:t>respectively. A new </a:t>
            </a:r>
            <a:r>
              <a:rPr lang="en-US" altLang="zh-CN" sz="2000" dirty="0">
                <a:latin typeface="Calibri"/>
                <a:sym typeface="+mn-ea"/>
              </a:rPr>
              <a:t>column of “Release” in the </a:t>
            </a:r>
            <a:r>
              <a:rPr lang="en-US" altLang="zh-CN" sz="2000" dirty="0" smtClean="0">
                <a:latin typeface="Calibri"/>
                <a:sym typeface="+mn-ea"/>
              </a:rPr>
              <a:t>merged table to indicate </a:t>
            </a:r>
            <a:r>
              <a:rPr lang="en-US" altLang="zh-CN" sz="2000" strike="sngStrike" dirty="0" smtClean="0">
                <a:solidFill>
                  <a:srgbClr val="FF0000"/>
                </a:solidFill>
                <a:latin typeface="Calibri"/>
                <a:sym typeface="+mn-ea"/>
              </a:rPr>
              <a:t>the starting release </a:t>
            </a:r>
            <a:r>
              <a:rPr lang="en-US" altLang="zh-CN" sz="2000" dirty="0">
                <a:solidFill>
                  <a:srgbClr val="FF0000"/>
                </a:solidFill>
                <a:latin typeface="Calibri"/>
                <a:sym typeface="+mn-ea"/>
              </a:rPr>
              <a:t>all the supported </a:t>
            </a:r>
            <a:r>
              <a:rPr lang="en-US" altLang="zh-CN" sz="2000" dirty="0" smtClean="0">
                <a:solidFill>
                  <a:srgbClr val="FF0000"/>
                </a:solidFill>
                <a:latin typeface="Calibri"/>
                <a:sym typeface="+mn-ea"/>
              </a:rPr>
              <a:t>releases </a:t>
            </a:r>
            <a:r>
              <a:rPr lang="en-US" altLang="zh-CN" sz="2000" dirty="0" smtClean="0">
                <a:latin typeface="Calibri"/>
                <a:sym typeface="+mn-ea"/>
              </a:rPr>
              <a:t>is </a:t>
            </a:r>
            <a:r>
              <a:rPr lang="en-US" altLang="zh-CN" sz="2000" dirty="0" smtClean="0">
                <a:latin typeface="Calibri"/>
                <a:sym typeface="+mn-ea"/>
              </a:rPr>
              <a:t>suggested</a:t>
            </a:r>
            <a:r>
              <a:rPr lang="en-US" altLang="zh-CN" sz="2000" dirty="0" smtClean="0">
                <a:latin typeface="Calibri"/>
                <a:sym typeface="+mn-ea"/>
              </a:rPr>
              <a:t>. </a:t>
            </a:r>
            <a:r>
              <a:rPr lang="en-US" altLang="zh-CN" sz="2000" dirty="0" smtClean="0">
                <a:solidFill>
                  <a:srgbClr val="FF0000"/>
                </a:solidFill>
                <a:latin typeface="Calibri"/>
                <a:sym typeface="+mn-ea"/>
              </a:rPr>
              <a:t>If the requirements for a certain combo are different among releases, the combo should be added in the </a:t>
            </a:r>
            <a:r>
              <a:rPr lang="en-US" altLang="zh-CN" sz="2000" smtClean="0">
                <a:solidFill>
                  <a:srgbClr val="FF0000"/>
                </a:solidFill>
                <a:latin typeface="Calibri"/>
                <a:sym typeface="+mn-ea"/>
              </a:rPr>
              <a:t>table separately.</a:t>
            </a:r>
            <a:endParaRPr lang="en-US" altLang="zh-CN" sz="2000" dirty="0">
              <a:solidFill>
                <a:srgbClr val="FF0000"/>
              </a:solidFill>
              <a:latin typeface="+mn-lt"/>
              <a:sym typeface="+mn-ea"/>
            </a:endParaRPr>
          </a:p>
        </p:txBody>
      </p:sp>
    </p:spTree>
    <p:custDataLst>
      <p:tags r:id="rId1"/>
    </p:custDataLst>
    <p:extLst>
      <p:ext uri="{BB962C8B-B14F-4D97-AF65-F5344CB8AC3E}">
        <p14:creationId xmlns:p14="http://schemas.microsoft.com/office/powerpoint/2010/main" val="3360827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1"/>
          <p:cNvSpPr>
            <a:spLocks noGrp="1" noChangeArrowheads="1"/>
          </p:cNvSpPr>
          <p:nvPr>
            <p:ph type="title"/>
          </p:nvPr>
        </p:nvSpPr>
        <p:spPr>
          <a:xfrm>
            <a:off x="371475" y="-45720"/>
            <a:ext cx="11577955" cy="727710"/>
          </a:xfrm>
        </p:spPr>
        <p:txBody>
          <a:bodyPr/>
          <a:lstStyle/>
          <a:p>
            <a:pPr eaLnBrk="1" hangingPunct="1"/>
            <a:r>
              <a:rPr lang="en-US" altLang="zh-CN" sz="3200" b="1" dirty="0" smtClean="0">
                <a:solidFill>
                  <a:schemeClr val="tx1"/>
                </a:solidFill>
              </a:rPr>
              <a:t>Spurious emissions for NR band in TS 38.521-1</a:t>
            </a:r>
          </a:p>
        </p:txBody>
      </p:sp>
      <p:sp>
        <p:nvSpPr>
          <p:cNvPr id="2" name="文本框 1"/>
          <p:cNvSpPr txBox="1"/>
          <p:nvPr/>
        </p:nvSpPr>
        <p:spPr>
          <a:xfrm>
            <a:off x="215582" y="681990"/>
            <a:ext cx="11889740" cy="2669962"/>
          </a:xfrm>
          <a:prstGeom prst="rect">
            <a:avLst/>
          </a:prstGeom>
          <a:noFill/>
        </p:spPr>
        <p:txBody>
          <a:bodyPr wrap="square" rtlCol="0" anchor="t">
            <a:spAutoFit/>
          </a:bodyPr>
          <a:lstStyle/>
          <a:p>
            <a:pPr>
              <a:lnSpc>
                <a:spcPts val="2400"/>
              </a:lnSpc>
              <a:spcBef>
                <a:spcPts val="300"/>
              </a:spcBef>
              <a:buFont typeface="Arial" panose="020B0604020202020204" pitchFamily="34" charset="0"/>
              <a:buChar char="•"/>
            </a:pPr>
            <a:r>
              <a:rPr lang="en-US" altLang="zh-CN" sz="2000" dirty="0" smtClean="0">
                <a:solidFill>
                  <a:schemeClr val="tx1"/>
                </a:solidFill>
                <a:latin typeface="+mn-lt"/>
                <a:sym typeface="+mn-ea"/>
              </a:rPr>
              <a:t> </a:t>
            </a:r>
            <a:r>
              <a:rPr lang="en-US" altLang="zh-CN" sz="2000" b="1" dirty="0" smtClean="0">
                <a:solidFill>
                  <a:prstClr val="black"/>
                </a:solidFill>
                <a:latin typeface="Calibri"/>
                <a:sym typeface="+mn-ea"/>
              </a:rPr>
              <a:t> Observation </a:t>
            </a:r>
            <a:r>
              <a:rPr lang="en-US" altLang="zh-CN" sz="2000" b="1" dirty="0">
                <a:solidFill>
                  <a:prstClr val="black"/>
                </a:solidFill>
                <a:latin typeface="Calibri"/>
                <a:sym typeface="+mn-ea"/>
              </a:rPr>
              <a:t>8</a:t>
            </a:r>
            <a:r>
              <a:rPr lang="en-US" altLang="zh-CN" sz="2000" b="1" dirty="0" smtClean="0">
                <a:latin typeface="Calibri"/>
                <a:sym typeface="+mn-ea"/>
              </a:rPr>
              <a:t>: </a:t>
            </a:r>
            <a:r>
              <a:rPr lang="en-US" altLang="zh-CN" sz="2000" dirty="0">
                <a:latin typeface="+mn-lt"/>
                <a:sym typeface="+mn-ea"/>
              </a:rPr>
              <a:t>The </a:t>
            </a:r>
            <a:r>
              <a:rPr lang="en-US" altLang="zh-CN" sz="2000" strike="sngStrike" dirty="0">
                <a:solidFill>
                  <a:srgbClr val="FF0000"/>
                </a:solidFill>
                <a:latin typeface="+mn-lt"/>
                <a:sym typeface="+mn-ea"/>
              </a:rPr>
              <a:t>minimum conformance </a:t>
            </a:r>
            <a:r>
              <a:rPr lang="en-US" altLang="zh-CN" sz="2000" dirty="0" smtClean="0">
                <a:solidFill>
                  <a:srgbClr val="FF0000"/>
                </a:solidFill>
                <a:latin typeface="+mn-lt"/>
                <a:sym typeface="+mn-ea"/>
              </a:rPr>
              <a:t> test </a:t>
            </a:r>
            <a:r>
              <a:rPr lang="en-US" altLang="zh-CN" sz="2000" dirty="0" smtClean="0">
                <a:latin typeface="+mn-lt"/>
                <a:sym typeface="+mn-ea"/>
              </a:rPr>
              <a:t>requirements </a:t>
            </a:r>
            <a:r>
              <a:rPr lang="en-US" altLang="zh-CN" sz="2000" dirty="0" smtClean="0">
                <a:latin typeface="+mn-lt"/>
                <a:sym typeface="+mn-ea"/>
              </a:rPr>
              <a:t>for </a:t>
            </a:r>
            <a:r>
              <a:rPr lang="en-US" altLang="zh-CN" sz="2000" dirty="0">
                <a:latin typeface="+mn-lt"/>
                <a:sym typeface="+mn-ea"/>
              </a:rPr>
              <a:t>the </a:t>
            </a:r>
            <a:r>
              <a:rPr lang="en-US" altLang="zh-CN" sz="2000" dirty="0" smtClean="0">
                <a:latin typeface="+mn-lt"/>
                <a:sym typeface="+mn-ea"/>
              </a:rPr>
              <a:t>specified single NR band </a:t>
            </a:r>
            <a:r>
              <a:rPr lang="en-US" altLang="zh-CN" sz="2000" dirty="0">
                <a:latin typeface="+mn-lt"/>
                <a:sym typeface="+mn-ea"/>
              </a:rPr>
              <a:t>for UE co-existence with protected bands </a:t>
            </a:r>
            <a:r>
              <a:rPr lang="en-US" altLang="zh-CN" sz="2000" dirty="0" smtClean="0">
                <a:latin typeface="+mn-lt"/>
                <a:sym typeface="+mn-ea"/>
              </a:rPr>
              <a:t>in TS 38.521-1 are similar to the cases for EN-DC in TS 38.521-3 which are specified </a:t>
            </a:r>
            <a:r>
              <a:rPr lang="en-US" altLang="zh-CN" sz="2000" dirty="0">
                <a:latin typeface="+mn-lt"/>
                <a:sym typeface="+mn-ea"/>
              </a:rPr>
              <a:t>in different tables in accordance with different </a:t>
            </a:r>
            <a:r>
              <a:rPr lang="en-US" altLang="zh-CN" sz="2000" dirty="0" smtClean="0">
                <a:latin typeface="+mn-lt"/>
                <a:sym typeface="+mn-ea"/>
              </a:rPr>
              <a:t>releases respectively. </a:t>
            </a:r>
          </a:p>
          <a:p>
            <a:pPr>
              <a:lnSpc>
                <a:spcPts val="2400"/>
              </a:lnSpc>
              <a:spcBef>
                <a:spcPts val="300"/>
              </a:spcBef>
              <a:buFont typeface="Arial" panose="020B0604020202020204" pitchFamily="34" charset="0"/>
              <a:buChar char="•"/>
            </a:pPr>
            <a:endParaRPr lang="en-US" altLang="zh-CN" sz="2000" dirty="0" smtClean="0">
              <a:latin typeface="+mn-lt"/>
              <a:sym typeface="+mn-ea"/>
            </a:endParaRPr>
          </a:p>
          <a:p>
            <a:pPr>
              <a:lnSpc>
                <a:spcPts val="2400"/>
              </a:lnSpc>
              <a:spcBef>
                <a:spcPts val="300"/>
              </a:spcBef>
              <a:buFont typeface="Arial" panose="020B0604020202020204" pitchFamily="34" charset="0"/>
              <a:buChar char="•"/>
            </a:pPr>
            <a:r>
              <a:rPr lang="en-US" altLang="zh-CN" sz="2000" b="1" dirty="0" smtClean="0">
                <a:solidFill>
                  <a:prstClr val="black"/>
                </a:solidFill>
                <a:latin typeface="Calibri"/>
                <a:sym typeface="+mn-ea"/>
              </a:rPr>
              <a:t>  Proposal </a:t>
            </a:r>
            <a:r>
              <a:rPr lang="en-US" altLang="zh-CN" sz="2000" b="1" strike="sngStrike" dirty="0" smtClean="0">
                <a:solidFill>
                  <a:srgbClr val="FF0000"/>
                </a:solidFill>
                <a:latin typeface="Calibri"/>
                <a:sym typeface="+mn-ea"/>
              </a:rPr>
              <a:t>3</a:t>
            </a:r>
            <a:r>
              <a:rPr lang="en-US" altLang="zh-CN" sz="2000" b="1" dirty="0" smtClean="0">
                <a:solidFill>
                  <a:srgbClr val="FF0000"/>
                </a:solidFill>
                <a:latin typeface="Calibri"/>
                <a:sym typeface="+mn-ea"/>
              </a:rPr>
              <a:t>4</a:t>
            </a:r>
            <a:r>
              <a:rPr lang="en-US" altLang="zh-CN" sz="2000" b="1" dirty="0" smtClean="0">
                <a:latin typeface="Calibri"/>
                <a:sym typeface="+mn-ea"/>
              </a:rPr>
              <a:t>: </a:t>
            </a:r>
            <a:r>
              <a:rPr lang="en-US" altLang="zh-CN" sz="2000" dirty="0">
                <a:latin typeface="Calibri"/>
                <a:sym typeface="+mn-ea"/>
              </a:rPr>
              <a:t>It is proposed </a:t>
            </a:r>
            <a:r>
              <a:rPr lang="en-US" altLang="zh-CN" sz="2000" dirty="0" smtClean="0">
                <a:latin typeface="Calibri"/>
                <a:sym typeface="+mn-ea"/>
              </a:rPr>
              <a:t>to </a:t>
            </a:r>
            <a:r>
              <a:rPr lang="en-US" altLang="zh-CN" sz="2000" dirty="0">
                <a:latin typeface="Calibri"/>
                <a:sym typeface="+mn-ea"/>
              </a:rPr>
              <a:t>merge the tables of </a:t>
            </a:r>
            <a:r>
              <a:rPr lang="en-US" altLang="zh-CN" sz="2000" strike="sngStrike" dirty="0">
                <a:solidFill>
                  <a:srgbClr val="FF0000"/>
                </a:solidFill>
                <a:latin typeface="Calibri"/>
                <a:sym typeface="+mn-ea"/>
              </a:rPr>
              <a:t>minimum conformance </a:t>
            </a:r>
            <a:r>
              <a:rPr lang="en-US" altLang="zh-CN" sz="2000" dirty="0" smtClean="0">
                <a:solidFill>
                  <a:srgbClr val="FF0000"/>
                </a:solidFill>
                <a:latin typeface="Calibri"/>
                <a:sym typeface="+mn-ea"/>
              </a:rPr>
              <a:t>test</a:t>
            </a:r>
            <a:r>
              <a:rPr lang="en-US" altLang="zh-CN" sz="2000" dirty="0" smtClean="0">
                <a:latin typeface="Calibri"/>
                <a:sym typeface="+mn-ea"/>
              </a:rPr>
              <a:t> requirements </a:t>
            </a:r>
            <a:r>
              <a:rPr lang="en-US" altLang="zh-CN" sz="2000" dirty="0">
                <a:latin typeface="Calibri"/>
                <a:sym typeface="+mn-ea"/>
              </a:rPr>
              <a:t>for the specified single NR band for UE </a:t>
            </a:r>
            <a:r>
              <a:rPr lang="en-US" altLang="zh-CN" sz="2000" dirty="0" smtClean="0">
                <a:latin typeface="Calibri"/>
                <a:sym typeface="+mn-ea"/>
              </a:rPr>
              <a:t>co-existence </a:t>
            </a:r>
            <a:r>
              <a:rPr lang="en-US" altLang="zh-CN" sz="2000" dirty="0">
                <a:latin typeface="Calibri"/>
                <a:sym typeface="+mn-ea"/>
              </a:rPr>
              <a:t>with protected bands in TS </a:t>
            </a:r>
            <a:r>
              <a:rPr lang="en-US" altLang="zh-CN" sz="2000" dirty="0" smtClean="0">
                <a:latin typeface="Calibri"/>
                <a:sym typeface="+mn-ea"/>
              </a:rPr>
              <a:t>38.521-1. A new </a:t>
            </a:r>
            <a:r>
              <a:rPr lang="en-US" altLang="zh-CN" sz="2000" dirty="0">
                <a:latin typeface="Calibri"/>
                <a:sym typeface="+mn-ea"/>
              </a:rPr>
              <a:t>column of “Release” in the </a:t>
            </a:r>
            <a:r>
              <a:rPr lang="en-US" altLang="zh-CN" sz="2000" dirty="0" smtClean="0">
                <a:latin typeface="Calibri"/>
                <a:sym typeface="+mn-ea"/>
              </a:rPr>
              <a:t>merged table to indicate the starting release is suggested.</a:t>
            </a:r>
            <a:endParaRPr lang="en-US" altLang="zh-CN" sz="2000" dirty="0">
              <a:sym typeface="+mn-ea"/>
            </a:endParaRPr>
          </a:p>
          <a:p>
            <a:pPr>
              <a:lnSpc>
                <a:spcPts val="2400"/>
              </a:lnSpc>
              <a:spcBef>
                <a:spcPts val="300"/>
              </a:spcBef>
              <a:buFont typeface="Arial" panose="020B0604020202020204" pitchFamily="34" charset="0"/>
              <a:buChar char="•"/>
            </a:pPr>
            <a:endParaRPr lang="en-US" altLang="zh-CN" sz="2000" dirty="0">
              <a:latin typeface="+mn-lt"/>
              <a:sym typeface="+mn-ea"/>
            </a:endParaRPr>
          </a:p>
        </p:txBody>
      </p:sp>
    </p:spTree>
    <p:custDataLst>
      <p:tags r:id="rId1"/>
    </p:custDataLst>
    <p:extLst>
      <p:ext uri="{BB962C8B-B14F-4D97-AF65-F5344CB8AC3E}">
        <p14:creationId xmlns:p14="http://schemas.microsoft.com/office/powerpoint/2010/main" val="3724695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2"/>
          <p:cNvSpPr>
            <a:spLocks noGrp="1" noChangeArrowheads="1"/>
          </p:cNvSpPr>
          <p:nvPr>
            <p:ph type="ctrTitle"/>
          </p:nvPr>
        </p:nvSpPr>
        <p:spPr>
          <a:xfrm>
            <a:off x="1524000" y="1122363"/>
            <a:ext cx="9142413" cy="2389187"/>
          </a:xfrm>
        </p:spPr>
        <p:txBody>
          <a:bodyPr/>
          <a:lstStyle/>
          <a:p>
            <a:pPr eaLnBrk="1" hangingPunct="1"/>
            <a:r>
              <a:rPr lang="en-US" altLang="zh-CN" sz="6000" smtClean="0"/>
              <a:t>Thank you!</a:t>
            </a:r>
          </a:p>
        </p:txBody>
      </p:sp>
      <p:sp>
        <p:nvSpPr>
          <p:cNvPr id="20482" name="RS_Classification_Standard"/>
          <p:cNvSpPr txBox="1">
            <a:spLocks noChangeArrowheads="1"/>
          </p:cNvSpPr>
          <p:nvPr/>
        </p:nvSpPr>
        <p:spPr bwMode="auto">
          <a:xfrm>
            <a:off x="12036425" y="6291263"/>
            <a:ext cx="153988" cy="212725"/>
          </a:xfrm>
          <a:prstGeom prst="rect">
            <a:avLst/>
          </a:prstGeom>
          <a:solidFill>
            <a:srgbClr val="FFFFFF">
              <a:alpha val="0"/>
            </a:srgbClr>
          </a:solidFill>
          <a:ln w="9525">
            <a:noFill/>
            <a:miter lim="800000"/>
          </a:ln>
        </p:spPr>
        <p:txBody>
          <a:bodyPr wrap="none" lIns="76200" tIns="36830" rIns="76200" bIns="36830" anchor="ctr">
            <a:spAutoFit/>
          </a:bodyPr>
          <a:lstStyle/>
          <a:p>
            <a:pPr eaLnBrk="0" hangingPunct="0"/>
            <a:endParaRPr lang="de-DE" altLang="zh-CN" sz="900" b="1">
              <a:solidFill>
                <a:srgbClr val="000000"/>
              </a:solidFill>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S_CLASSIFICATION_RESETFORMATTING" val="True"/>
</p:tagLst>
</file>

<file path=ppt/tags/tag10.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2.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3.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4.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5.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6.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7.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8.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ags/tag9.xml><?xml version="1.0" encoding="utf-8"?>
<p:tagLst xmlns:a="http://schemas.openxmlformats.org/drawingml/2006/main" xmlns:r="http://schemas.openxmlformats.org/officeDocument/2006/relationships" xmlns:p="http://schemas.openxmlformats.org/presentationml/2006/main">
  <p:tag name="RS_CLASSIFICATIONID" val="0"/>
  <p:tag name="RS_CLASSIFICATION" val="UNRESTRICTED"/>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2548</TotalTime>
  <Words>733</Words>
  <Application>Microsoft Office PowerPoint</Application>
  <PresentationFormat>自定义</PresentationFormat>
  <Paragraphs>37</Paragraphs>
  <Slides>9</Slides>
  <Notes>8</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宋体</vt:lpstr>
      <vt:lpstr>Arial</vt:lpstr>
      <vt:lpstr>Calibri</vt:lpstr>
      <vt:lpstr>Calibri Light</vt:lpstr>
      <vt:lpstr>Wingdings</vt:lpstr>
      <vt:lpstr>Office 主题</vt:lpstr>
      <vt:lpstr>Discussion on spurious emission for UE co-existence limits in RAN5</vt:lpstr>
      <vt:lpstr>Spurious emissions for EN-DC in TS 38.521-3</vt:lpstr>
      <vt:lpstr>Spurious emissions for EN-DC in TS 38.521-3</vt:lpstr>
      <vt:lpstr>Spurious emissions for EN-DC in TS 38.521-3</vt:lpstr>
      <vt:lpstr>Spurious emissions for EN-DC in TS 38.521-3</vt:lpstr>
      <vt:lpstr>Spurious emissions for EN-DC in TS 38.521-3</vt:lpstr>
      <vt:lpstr>Spurious emissions for inter-band CA in TS 38.521-1</vt:lpstr>
      <vt:lpstr>Spurious emissions for NR band in TS 38.521-1</vt:lpstr>
      <vt:lpstr>Thank you!</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Guchunying</dc:creator>
  <cp:lastModifiedBy>ZTE-Ma Zhifeng</cp:lastModifiedBy>
  <cp:revision>1164</cp:revision>
  <dcterms:created xsi:type="dcterms:W3CDTF">2018-09-20T03:53:00Z</dcterms:created>
  <dcterms:modified xsi:type="dcterms:W3CDTF">2022-08-17T14:54:07Z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RS_Classification">
    <vt:lpwstr>UNRESTRICTED</vt:lpwstr>
  </property>
  <property fmtid="{D5CDD505-2E9C-101B-9397-08002B2CF9AE}" pid="3" name="RS_ClassificationID">
    <vt:r8>0</vt:r8>
  </property>
  <property fmtid="{D5CDD505-2E9C-101B-9397-08002B2CF9AE}" pid="4" name="ContentTypeId">
    <vt:lpwstr>0x010100EB28163D68FE8E4D9361964FDD814FC4</vt:lpwstr>
  </property>
  <property fmtid="{D5CDD505-2E9C-101B-9397-08002B2CF9AE}" pid="5" name="KSOProductBuildVer">
    <vt:lpwstr>2052-11.8.2.10912</vt:lpwstr>
  </property>
  <property fmtid="{D5CDD505-2E9C-101B-9397-08002B2CF9AE}" pid="6" name="ICV">
    <vt:lpwstr>06475E1BD0F54B2FAD5D6ECC63AF02E6</vt:lpwstr>
  </property>
  <property fmtid="{D5CDD505-2E9C-101B-9397-08002B2CF9AE}" pid="7" name="_2015_ms_pID_725343">
    <vt:lpwstr>(3)J/MPgEPbLUU9asqodSJn268g9h1zd4pIkfjbMbsQkrPzctEG1RCWgOkkB2Wd7rlnWID++S3F
CJE748F8df94YqdhYz+Syu+C9dTMibKZ0UV5cAHaxUA0f/Att1BC9n4gLElsKrBw0yxnE6EI
DEMXfSz4U3SfPXr6B0xhvozpkjQNT31hwj1Tzq6U6MPqPipvtE0h9oaQo3Gpw/LLyikAYKe8
MdIelv6FA4Lo2F4xYM</vt:lpwstr>
  </property>
  <property fmtid="{D5CDD505-2E9C-101B-9397-08002B2CF9AE}" pid="8" name="_2015_ms_pID_7253431">
    <vt:lpwstr>J1rJkSYtb8CKwlLgCQysvFtttm5Ms1eQKua3HMSGPUmT4NxEq5pf/6
fr6bS16svFJsM7ZYVnjYyUnkja4GtMWTgvKBKQFTeqYXwoIpI/xgU+OyH46MjeOQRfmpVr3G
r0q7cifawlEwP/9ri4LszftW6BESyCZ8tsJKE+elVp/y1oWMUjJ7xOfBw0/2D0Vvng+o8xu9
QPeHw91/O7f7HX5PbfsZjsHzQibMp54hWFty</vt:lpwstr>
  </property>
  <property fmtid="{D5CDD505-2E9C-101B-9397-08002B2CF9AE}" pid="9" name="_2015_ms_pID_7253432">
    <vt:lpwstr>6g==</vt:lpwstr>
  </property>
  <property fmtid="{D5CDD505-2E9C-101B-9397-08002B2CF9AE}" pid="10" name="_readonly">
    <vt:lpwstr/>
  </property>
  <property fmtid="{D5CDD505-2E9C-101B-9397-08002B2CF9AE}" pid="11" name="_change">
    <vt:lpwstr/>
  </property>
  <property fmtid="{D5CDD505-2E9C-101B-9397-08002B2CF9AE}" pid="12" name="_full-control">
    <vt:lpwstr/>
  </property>
  <property fmtid="{D5CDD505-2E9C-101B-9397-08002B2CF9AE}" pid="13" name="sflag">
    <vt:lpwstr>1652861720</vt:lpwstr>
  </property>
</Properties>
</file>