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10"/>
  </p:notesMasterIdLst>
  <p:sldIdLst>
    <p:sldId id="275" r:id="rId3"/>
    <p:sldId id="423" r:id="rId4"/>
    <p:sldId id="427" r:id="rId5"/>
    <p:sldId id="430" r:id="rId6"/>
    <p:sldId id="428" r:id="rId7"/>
    <p:sldId id="429" r:id="rId8"/>
    <p:sldId id="276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03-May-22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26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37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97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27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21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3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4" y="717054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587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RAN5#95-e Meeting Web Conference Calls (Draft v2)</a:t>
            </a:r>
            <a:br>
              <a:rPr lang="en-US" sz="5333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22677" y="34290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4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2400" dirty="0">
                <a:cs typeface="ヒラギノ角ゴ Pro W3"/>
              </a:rPr>
              <a:t>Invitation</a:t>
            </a:r>
          </a:p>
          <a:p>
            <a:pPr lvl="1"/>
            <a:r>
              <a:rPr lang="en-US" sz="1867" dirty="0">
                <a:cs typeface="ヒラギノ角ゴ Pro W3"/>
              </a:rPr>
              <a:t>For planned sessions - To be send out by the Secretary/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/Assigned Person during the week before the start of the meeting on the relevant RAN5 EMEET exploder</a:t>
            </a:r>
          </a:p>
          <a:p>
            <a:pPr lvl="2"/>
            <a:r>
              <a:rPr lang="en-US" sz="1334" dirty="0">
                <a:cs typeface="ヒラギノ角ゴ Pro W3"/>
              </a:rPr>
              <a:t>Any additional sessions - minimum 24 hours notice period</a:t>
            </a:r>
          </a:p>
          <a:p>
            <a:pPr lvl="2"/>
            <a:r>
              <a:rPr lang="en-US" sz="1334" dirty="0">
                <a:cs typeface="ヒラギノ角ゴ Pro W3"/>
              </a:rPr>
              <a:t>GTM Naming Convention – First name = COMPANY – FIRST; Last name = LAST (to be set up / updated in GTM ‘Settings’)</a:t>
            </a:r>
          </a:p>
          <a:p>
            <a:r>
              <a:rPr lang="en-US" sz="2400" dirty="0">
                <a:cs typeface="ヒラギノ角ゴ Pro W3"/>
              </a:rPr>
              <a:t>‘Hand Raising’</a:t>
            </a:r>
          </a:p>
          <a:p>
            <a:pPr lvl="1"/>
            <a:r>
              <a:rPr lang="en-US" sz="1867" dirty="0">
                <a:cs typeface="ヒラギノ角ゴ Pro W3"/>
              </a:rPr>
              <a:t>Left to the discretion of the 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 whether to use ‘</a:t>
            </a:r>
            <a:r>
              <a:rPr lang="en-US" sz="1867" dirty="0" err="1">
                <a:cs typeface="ヒラギノ角ゴ Pro W3"/>
              </a:rPr>
              <a:t>Tohru</a:t>
            </a:r>
            <a:r>
              <a:rPr lang="en-US" sz="1867" dirty="0">
                <a:cs typeface="ヒラギノ角ゴ Pro W3"/>
              </a:rPr>
              <a:t>’ or ‘GTM Chat Box’</a:t>
            </a:r>
          </a:p>
          <a:p>
            <a:r>
              <a:rPr lang="en-US" sz="2400" dirty="0">
                <a:cs typeface="ヒラギノ角ゴ Pro W3"/>
              </a:rPr>
              <a:t>Currently planned sessions</a:t>
            </a:r>
          </a:p>
          <a:p>
            <a:pPr lvl="1"/>
            <a:r>
              <a:rPr lang="en-US" sz="1867" dirty="0">
                <a:cs typeface="ヒラギノ角ゴ Pro W3"/>
              </a:rPr>
              <a:t>Joint sessions </a:t>
            </a:r>
          </a:p>
          <a:p>
            <a:pPr lvl="2"/>
            <a:r>
              <a:rPr lang="en-US" sz="1600" dirty="0">
                <a:cs typeface="ヒラギノ角ゴ Pro W3"/>
              </a:rPr>
              <a:t>Opening 9 May 13h – 14:30h UTC (6 – 7:30 PDT; 15 – 16:30 CEST; 21 – 22:30 China; 22 – 23:30 Japan) (Jacob) 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open)</a:t>
            </a:r>
          </a:p>
          <a:p>
            <a:pPr lvl="2"/>
            <a:r>
              <a:rPr lang="en-US" sz="1600" dirty="0">
                <a:cs typeface="ヒラギノ角ゴ Pro W3"/>
              </a:rPr>
              <a:t>Midweek 13 May 13h – 15h UTC (6 – 8 PDT; 15 – 17 CEST; 21 – 23 China; 22 – 24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mid)</a:t>
            </a:r>
          </a:p>
          <a:p>
            <a:pPr lvl="2"/>
            <a:r>
              <a:rPr lang="en-US" sz="1600" dirty="0">
                <a:cs typeface="ヒラギノ角ゴ Pro W3"/>
              </a:rPr>
              <a:t>Concluding Joint Discussion 19 May 13h – 15:30h UTC (6 – 8:30 PDT; 15 – 17:30 CEST; 21 – 23:30 China; 22 – 00:30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con)</a:t>
            </a:r>
            <a:endParaRPr lang="en-US" sz="1600" dirty="0">
              <a:highlight>
                <a:srgbClr val="FFFF00"/>
              </a:highlight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1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RF Sessions</a:t>
            </a:r>
          </a:p>
          <a:p>
            <a:pPr lvl="2"/>
            <a:r>
              <a:rPr lang="en-US" sz="1600" dirty="0">
                <a:cs typeface="ヒラギノ角ゴ Pro W3"/>
              </a:rPr>
              <a:t>Kick off  9 May 14:45h – 15:30h UTC (7:45 – 8:30 PDT; 16:45 – 17:30 CEST; 22:45 – 23:30 China; 23:45 – 00:30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RF open)</a:t>
            </a:r>
          </a:p>
          <a:p>
            <a:pPr lvl="2"/>
            <a:r>
              <a:rPr lang="en-US" sz="1600" dirty="0">
                <a:cs typeface="ヒラギノ角ゴ Pro W3"/>
              </a:rPr>
              <a:t>RF Session 1 10 May 13h – 15h UTC (6 – 8 PDT; 15 – 17 CEST; 21 – 23 China; 22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RF 1)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11 May 13h – 15h UTC (6 – 8 PDT; 15 – 17 CEST;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FR2 MU)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16 May 13h – 15h UTC (6 – 8 PDT; 15 – 17 CEST;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FR2 MU)</a:t>
            </a:r>
          </a:p>
          <a:p>
            <a:pPr lvl="2"/>
            <a:r>
              <a:rPr lang="en-US" sz="1600" dirty="0">
                <a:cs typeface="ヒラギノ角ゴ Pro W3"/>
              </a:rPr>
              <a:t>Concluding RF Discussion  18 May 13h – 15h UTC (6 – 8 PDT; 15 – 17 CEST; 21 – 23 China; 22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RF close)</a:t>
            </a: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0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SIG Sessions</a:t>
            </a:r>
          </a:p>
          <a:p>
            <a:pPr lvl="2"/>
            <a:r>
              <a:rPr lang="en-US" sz="1600" dirty="0">
                <a:cs typeface="ヒラギノ角ゴ Pro W3"/>
              </a:rPr>
              <a:t>Session 1 - Discussion papers &amp; priority topics 10 May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SIG 1)</a:t>
            </a:r>
          </a:p>
          <a:p>
            <a:pPr lvl="2"/>
            <a:r>
              <a:rPr lang="en-US" sz="1600" dirty="0">
                <a:cs typeface="ヒラギノ角ゴ Pro W3"/>
              </a:rPr>
              <a:t>Session 2 -  Status review 16 May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SIG 2)</a:t>
            </a:r>
          </a:p>
          <a:p>
            <a:pPr lvl="2"/>
            <a:r>
              <a:rPr lang="en-US" sz="1600" dirty="0">
                <a:cs typeface="ヒラギノ角ゴ Pro W3"/>
              </a:rPr>
              <a:t>Session 3 – Concluding SIG discussion 18 May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RAN5#95e SIG 3)</a:t>
            </a:r>
          </a:p>
          <a:p>
            <a:pPr lvl="2"/>
            <a:endParaRPr lang="en-US" sz="1600" dirty="0"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9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Ethics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requested to be in listening only mode by self-mute when not required/intend to speak</a:t>
            </a:r>
          </a:p>
          <a:p>
            <a:pPr lvl="2"/>
            <a:r>
              <a:rPr lang="en-US" sz="1467" dirty="0">
                <a:cs typeface="ヒラギノ角ゴ Pro W3"/>
              </a:rPr>
              <a:t>in order to provide a clear and noise-free conference bridge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participants are entitled to contribute to any discussion in turns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 requiring to say something will have to first convey their intent to speak by using the mechanism set up by the Convenor</a:t>
            </a:r>
          </a:p>
          <a:p>
            <a:pPr lvl="2"/>
            <a:r>
              <a:rPr lang="en-US" sz="1467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 talking only after being given the floor by the </a:t>
            </a:r>
            <a:r>
              <a:rPr lang="en-US" sz="1467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Convenor</a:t>
            </a:r>
            <a:endParaRPr lang="en-GB" sz="1467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expected to be concise and direct to the point when speaking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 document is required to be presented, it is expected the presenter presents a concise summary and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strictly avoid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reading the complete document</a:t>
            </a:r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5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‘Hand Raising’ Options</a:t>
            </a:r>
          </a:p>
          <a:p>
            <a:pPr lvl="1"/>
            <a:r>
              <a:rPr lang="en-US" sz="2667" dirty="0" err="1">
                <a:cs typeface="ヒラギノ角ゴ Pro W3"/>
              </a:rPr>
              <a:t>Tohru</a:t>
            </a:r>
            <a:r>
              <a:rPr lang="en-US" sz="2667" dirty="0">
                <a:cs typeface="ヒラギノ角ゴ Pro W3"/>
              </a:rPr>
              <a:t> Tool (Web based – nothing to be downloaded)</a:t>
            </a:r>
          </a:p>
          <a:p>
            <a:pPr lvl="2"/>
            <a:r>
              <a:rPr lang="en-GB" u="sng" dirty="0">
                <a:hlinkClick r:id="rId3"/>
              </a:rPr>
              <a:t>https://www.3gpp.org/tohru/</a:t>
            </a:r>
            <a:r>
              <a:rPr lang="en-GB" dirty="0"/>
              <a:t> </a:t>
            </a:r>
            <a:endParaRPr lang="en-GB" u="sng" dirty="0"/>
          </a:p>
          <a:p>
            <a:pPr lvl="2"/>
            <a:r>
              <a:rPr lang="en-US" sz="2134" dirty="0">
                <a:cs typeface="ヒラギノ角ゴ Pro W3"/>
              </a:rPr>
              <a:t>Meeting name to be set and announced by the </a:t>
            </a:r>
            <a:r>
              <a:rPr lang="en-US" sz="2134" dirty="0" err="1">
                <a:cs typeface="ヒラギノ角ゴ Pro W3"/>
              </a:rPr>
              <a:t>Convenor</a:t>
            </a:r>
            <a:endParaRPr lang="en-US" sz="2134" dirty="0">
              <a:cs typeface="ヒラギノ角ゴ Pro W3"/>
            </a:endParaRPr>
          </a:p>
          <a:p>
            <a:pPr lvl="2"/>
            <a:r>
              <a:rPr lang="en-US" sz="2134" dirty="0">
                <a:cs typeface="ヒラギノ角ゴ Pro W3"/>
              </a:rPr>
              <a:t>Enter your name (affiliation) - COMPANY – FIRST LAST</a:t>
            </a:r>
          </a:p>
          <a:p>
            <a:pPr lvl="2"/>
            <a:r>
              <a:rPr lang="en-US" sz="2134" dirty="0">
                <a:cs typeface="ヒラギノ角ゴ Pro W3"/>
              </a:rPr>
              <a:t>More tool details to be send on the exploder</a:t>
            </a:r>
          </a:p>
          <a:p>
            <a:pPr lvl="1"/>
            <a:r>
              <a:rPr lang="en-US" sz="2667" dirty="0">
                <a:cs typeface="ヒラギノ角ゴ Pro W3"/>
              </a:rPr>
              <a:t>GTM Chat Window</a:t>
            </a:r>
          </a:p>
          <a:p>
            <a:pPr lvl="2"/>
            <a:r>
              <a:rPr lang="en-US" sz="2134" dirty="0">
                <a:cs typeface="ヒラギノ角ゴ Pro W3"/>
              </a:rPr>
              <a:t>Type ‘RH’ to raise hand</a:t>
            </a:r>
          </a:p>
          <a:p>
            <a:pPr lvl="2"/>
            <a:r>
              <a:rPr lang="en-US" sz="2134" dirty="0">
                <a:cs typeface="ヒラギノ角ゴ Pro W3"/>
              </a:rPr>
              <a:t>Type ‘LH’ to lower hand</a:t>
            </a:r>
          </a:p>
          <a:p>
            <a:pPr marL="1219170" lvl="2" indent="0">
              <a:buNone/>
            </a:pPr>
            <a:endParaRPr lang="en-US" sz="2134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9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!</a:t>
            </a: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869943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25963</TotalTime>
  <Words>793</Words>
  <Application>Microsoft Office PowerPoint</Application>
  <PresentationFormat>Widescreen</PresentationFormat>
  <Paragraphs>53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RAN5#95-e Meeting Web Conference Calls (Draft v2)  </vt:lpstr>
      <vt:lpstr>Web Conference Calls</vt:lpstr>
      <vt:lpstr>Web Conference Calls</vt:lpstr>
      <vt:lpstr>Web Conference Calls</vt:lpstr>
      <vt:lpstr>Web Conference Calls</vt:lpstr>
      <vt:lpstr>Web Conference Calls</vt:lpstr>
      <vt:lpstr>   Thank You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528</cp:revision>
  <dcterms:created xsi:type="dcterms:W3CDTF">2018-05-24T11:49:12Z</dcterms:created>
  <dcterms:modified xsi:type="dcterms:W3CDTF">2022-05-03T02:06:21Z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