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25" r:id="rId5"/>
    <p:sldId id="330" r:id="rId6"/>
    <p:sldId id="328" r:id="rId7"/>
    <p:sldId id="293" r:id="rId8"/>
  </p:sldIdLst>
  <p:sldSz cx="12190095" cy="6859270"/>
  <p:notesSz cx="6858000" cy="91440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6" autoAdjust="0"/>
    <p:restoredTop sz="94103" autoAdjust="0"/>
  </p:normalViewPr>
  <p:slideViewPr>
    <p:cSldViewPr snapToGrid="0">
      <p:cViewPr varScale="1">
        <p:scale>
          <a:sx n="101" d="100"/>
          <a:sy n="101" d="100"/>
        </p:scale>
        <p:origin x="58" y="106"/>
      </p:cViewPr>
      <p:guideLst>
        <p:guide orient="horz" pos="2171"/>
        <p:guide pos="38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8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r>
              <a:rPr lang="en-US" altLang="zh-CN" dirty="0">
                <a:ea typeface="宋体" panose="02010600030101010101" pitchFamily="2" charset="-122"/>
              </a:rPr>
              <a:t>(2022-3)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95730" y="1885950"/>
            <a:ext cx="9335135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handling of CA related test cases among WIs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CMCC, Huawei, Hisilicon, Ericsson</a:t>
            </a:r>
            <a:endParaRPr lang="zh-CN" altLang="en-US" sz="2800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95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      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R5-223338</a:t>
            </a:r>
            <a:endParaRPr lang="en-US" altLang="zh-CN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May 9</a:t>
            </a:r>
            <a:r>
              <a:rPr lang="en-GB" altLang="zh-CN" sz="2400" b="1" dirty="0" smtClean="0"/>
              <a:t> – </a:t>
            </a:r>
            <a:r>
              <a:rPr lang="en-US" altLang="en-GB" sz="2400" b="1" dirty="0" smtClean="0"/>
              <a:t>May 20,</a:t>
            </a:r>
            <a:r>
              <a:rPr lang="en-GB" altLang="zh-CN" sz="2400" b="1" dirty="0" smtClean="0"/>
              <a:t> 202</a:t>
            </a:r>
            <a:r>
              <a:rPr lang="en-US" altLang="en-GB" sz="2400" b="1" dirty="0" smtClean="0"/>
              <a:t>2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Background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385" y="573405"/>
            <a:ext cx="11876405" cy="7581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1: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The requirements for different types of CA configurations have been defined in different RAN4 WIs, which leads to complex RAN5 WIs’ scopes differentiation</a:t>
            </a:r>
            <a:r>
              <a:rPr lang="en-US" altLang="zh-CN" sz="2400" dirty="0" smtClean="0">
                <a:latin typeface="+mn-lt"/>
                <a:sym typeface="+mn-ea"/>
              </a:rPr>
              <a:t>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55905" y="1386840"/>
          <a:ext cx="11657965" cy="536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2345"/>
                <a:gridCol w="2667000"/>
                <a:gridCol w="3100705"/>
                <a:gridCol w="2367915"/>
              </a:tblGrid>
              <a:tr h="7010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 dirty="0">
                          <a:solidFill>
                            <a:schemeClr val="bg1"/>
                          </a:solidFill>
                          <a:sym typeface="+mn-ea"/>
                        </a:rPr>
                        <a:t>Req. for different types of </a:t>
                      </a:r>
                      <a:r>
                        <a:rPr lang="en-US" altLang="zh-CN" sz="2000" dirty="0" err="1">
                          <a:solidFill>
                            <a:schemeClr val="bg1"/>
                          </a:solidFill>
                          <a:sym typeface="+mn-ea"/>
                        </a:rPr>
                        <a:t>config</a:t>
                      </a:r>
                      <a:r>
                        <a:rPr lang="en-US" altLang="zh-CN" sz="2000" dirty="0">
                          <a:solidFill>
                            <a:schemeClr val="bg1"/>
                          </a:solidFill>
                          <a:sym typeface="+mn-ea"/>
                        </a:rPr>
                        <a:t>. in TS 38.101-1</a:t>
                      </a:r>
                      <a:endParaRPr lang="en-US" altLang="zh-CN" sz="2000" dirty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bg1"/>
                          </a:solidFill>
                        </a:rPr>
                        <a:t>CC number in </a:t>
                      </a:r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sym typeface="+mn-ea"/>
                        </a:rPr>
                        <a:t>38101-1 </a:t>
                      </a:r>
                      <a:r>
                        <a:rPr lang="en-US" altLang="zh-CN" sz="2000" dirty="0">
                          <a:solidFill>
                            <a:schemeClr val="bg1"/>
                          </a:solidFill>
                          <a:sym typeface="+mn-ea"/>
                        </a:rPr>
                        <a:t>Rel-15 [1]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bg1"/>
                          </a:solidFill>
                          <a:sym typeface="+mn-ea"/>
                        </a:rPr>
                        <a:t>CC number in </a:t>
                      </a:r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sym typeface="+mn-ea"/>
                        </a:rPr>
                        <a:t>38101-1 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2000" dirty="0">
                          <a:solidFill>
                            <a:schemeClr val="bg1"/>
                          </a:solidFill>
                          <a:sym typeface="+mn-ea"/>
                        </a:rPr>
                        <a:t>Rel-16 [2]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bg1"/>
                          </a:solidFill>
                          <a:sym typeface="+mn-ea"/>
                        </a:rPr>
                        <a:t>CC number in </a:t>
                      </a:r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sym typeface="+mn-ea"/>
                        </a:rPr>
                        <a:t>38101-1 </a:t>
                      </a:r>
                      <a:r>
                        <a:rPr lang="en-US" altLang="zh-CN" sz="2000" dirty="0">
                          <a:solidFill>
                            <a:schemeClr val="bg1"/>
                          </a:solidFill>
                          <a:sym typeface="+mn-ea"/>
                        </a:rPr>
                        <a:t>Rel-17 [3]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3663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contiguous CA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2DL/2UL, 3DL/1UL, 4DL/1UL, 5DL/1UL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3663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non-contiguous CA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/</a:t>
                      </a:r>
                      <a:endParaRPr lang="en-US" altLang="zh-CN" sz="1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2DL/1UL, 2DL/2UL, 3DL/1UL, 4DL/1UL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3DL/2UL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7010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inter-band CA, 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contiguous + inter-band, 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non-contiguous + inter-band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2DL/1UL, 2DL/2UL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3DL/1UL, 3DL/2UL, 4DL/1UL, 4DL/2UL, 5DL/1UL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3DL/3UL, 4DL/3UL, 5DL/2UL, 5DL/3UL, 6DL/1UL, 6DL/2UL, 6DL/3UL, 7DL/1UL, 7DL/2UL, 7DL/3UL, 8DL/1UL, 8DL/2UL, 8DL/3UL, 9DL/1UL, 9DL/2UL, 9DL/3UL, 10DL/1UL, 10DL/2UL, 10DL/3UL, 11DL/1UL, 11DL/2UL, 12DL/1UL, 12DL/2UL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Proposal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555" y="469900"/>
            <a:ext cx="1165923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 smtClean="0">
                <a:latin typeface="+mn-lt"/>
                <a:sym typeface="+mn-ea"/>
              </a:rPr>
              <a:t>To adopt the following WIs’ scopes dividing solution to handle CA related test cases in RAN5. Rapporteurs to update the corresponding WPs accordingly. Contributions to be submitted under the corresponding WIC.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07950" y="1481455"/>
          <a:ext cx="11928475" cy="531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3145"/>
                <a:gridCol w="2224405"/>
                <a:gridCol w="2226945"/>
                <a:gridCol w="1993900"/>
                <a:gridCol w="3180080"/>
              </a:tblGrid>
              <a:tr h="96075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600" dirty="0"/>
                        <a:t>Test cases for different types of configurations in TS 38.521-1</a:t>
                      </a:r>
                      <a:endParaRPr lang="en-US" altLang="zh-C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600" dirty="0" smtClean="0">
                          <a:sym typeface="+mn-ea"/>
                        </a:rPr>
                        <a:t>Rel-15 WI “TEI15_test, 5GS_NR_LTE-UEConTest” (UIC=760087)</a:t>
                      </a:r>
                      <a:endParaRPr lang="en-US" altLang="zh-CN" sz="1600" dirty="0" smtClean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600" dirty="0" smtClean="0">
                          <a:sym typeface="+mn-ea"/>
                        </a:rPr>
                        <a:t>Rel-16 WI “NR_RF_FR1-UEConTest” (UIC=870061)</a:t>
                      </a:r>
                      <a:endParaRPr lang="en-US" altLang="zh-CN" sz="1600" dirty="0" smtClean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600" dirty="0" smtClean="0">
                          <a:sym typeface="+mn-ea"/>
                        </a:rPr>
                        <a:t>Rel-16 WI “NR_CADC_NR_LTE_DC_R16-UEConTest” (UIC=830083)</a:t>
                      </a:r>
                      <a:endParaRPr lang="en-US" altLang="zh-CN" sz="1600" dirty="0" smtClean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600" dirty="0" smtClean="0">
                          <a:sym typeface="+mn-ea"/>
                        </a:rPr>
                        <a:t>Rel-17 WI “NR_CADC_NR_LTE_DC_R17-UEConTest” (UIC=900056)</a:t>
                      </a:r>
                      <a:endParaRPr lang="en-US" altLang="zh-CN" sz="1600" dirty="0" smtClean="0">
                        <a:sym typeface="+mn-ea"/>
                      </a:endParaRPr>
                    </a:p>
                  </a:txBody>
                  <a:tcPr/>
                </a:tc>
              </a:tr>
              <a:tr h="9124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contigs CA test cases</a:t>
                      </a:r>
                      <a:endParaRPr lang="en-US" altLang="zh-CN" sz="15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</a:t>
                      </a:r>
                      <a:r>
                        <a:rPr lang="en-US" altLang="zh-CN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with BW Class </a:t>
                      </a:r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</a:t>
                      </a:r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(completed)</a:t>
                      </a:r>
                      <a:endParaRPr lang="en-US" altLang="zh-CN" sz="15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 with BW Class </a:t>
                      </a:r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B (completed)</a:t>
                      </a: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endParaRPr lang="en-US" altLang="zh-CN" sz="15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2DL/2UL with BW Class B and C </a:t>
                      </a:r>
                      <a:endParaRPr lang="en-US" altLang="zh-CN" sz="15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3DL/1UL, 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4DL/1UL, 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5DL/1UL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800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non-contigs CA test cases</a:t>
                      </a:r>
                      <a:endParaRPr lang="en-US" altLang="zh-CN" sz="15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>
                          <a:solidFill>
                            <a:schemeClr val="tx1"/>
                          </a:solidFill>
                        </a:rPr>
                        <a:t>/</a:t>
                      </a:r>
                      <a:endParaRPr lang="en-US" altLang="zh-CN" sz="15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 (completed)</a:t>
                      </a: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 </a:t>
                      </a:r>
                      <a:endParaRPr lang="en-US" altLang="zh-CN" sz="15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2DL/2UL</a:t>
                      </a:r>
                      <a:endParaRPr lang="en-US" altLang="zh-CN" sz="15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3DL/1UL, 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4DL/1UL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strike="sngStrike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3DL/2UL</a:t>
                      </a:r>
                      <a:r>
                        <a:rPr lang="en-US" altLang="zh-CN" sz="1500" baseline="30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</a:t>
                      </a:r>
                      <a:endParaRPr lang="en-US" altLang="zh-CN" sz="1500" strike="sngStrike" baseline="300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11861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inter-band CA, </a:t>
                      </a:r>
                      <a:endParaRPr lang="en-US" altLang="zh-CN" sz="15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contigs + inter-band, </a:t>
                      </a:r>
                      <a:endParaRPr lang="en-US" altLang="zh-CN" sz="150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non-contigs + inter-band</a:t>
                      </a: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 test cases</a:t>
                      </a:r>
                      <a:endParaRPr lang="en-US" altLang="zh-CN" sz="15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 </a:t>
                      </a:r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(completed), </a:t>
                      </a:r>
                      <a:endParaRPr lang="en-US" altLang="zh-CN" sz="15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en-US" altLang="zh-CN" sz="15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2DL/2UL (completed)</a:t>
                      </a:r>
                      <a:endParaRPr lang="en-US" altLang="zh-CN" sz="15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3DL/1UL</a:t>
                      </a:r>
                      <a:r>
                        <a:rPr lang="en-US" altLang="zh-CN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1</a:t>
                      </a:r>
                      <a:r>
                        <a:rPr lang="en-US" altLang="zh-CN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 </a:t>
                      </a:r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(completed)</a:t>
                      </a:r>
                      <a:endParaRPr lang="en-US" altLang="zh-CN" sz="15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3DL/2UL, 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4DL/1UL, 4DL/2UL, 5DL/1UL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3DL/3UL </a:t>
                      </a:r>
                      <a:r>
                        <a:rPr lang="en-US" altLang="zh-CN" sz="15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Tx</a:t>
                      </a:r>
                      <a:r>
                        <a:rPr lang="en-US" altLang="zh-CN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</a:t>
                      </a: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 4DL/3UL </a:t>
                      </a:r>
                      <a:r>
                        <a:rPr lang="en-US" altLang="zh-CN" sz="15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Tx</a:t>
                      </a:r>
                      <a:r>
                        <a:rPr lang="en-US" altLang="zh-CN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</a:t>
                      </a: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 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5DL/2UL, 5DL/3UL </a:t>
                      </a:r>
                      <a:r>
                        <a:rPr lang="en-US" altLang="zh-CN" sz="15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Tx</a:t>
                      </a:r>
                      <a:r>
                        <a:rPr lang="en-US" altLang="zh-CN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</a:t>
                      </a: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 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6DL/1UL, 6DL/2UL, 6DL/3UL </a:t>
                      </a:r>
                      <a:r>
                        <a:rPr lang="en-US" altLang="zh-CN" sz="15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Tx</a:t>
                      </a:r>
                      <a:r>
                        <a:rPr lang="en-US" altLang="zh-CN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</a:t>
                      </a: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 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strike="noStrike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7DL/1UL, 7DL/2UL, 7DL/3UL </a:t>
                      </a:r>
                      <a:r>
                        <a:rPr lang="en-US" altLang="zh-CN" sz="15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Tx</a:t>
                      </a:r>
                      <a:r>
                        <a:rPr lang="en-US" altLang="zh-CN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</a:t>
                      </a:r>
                      <a:r>
                        <a:rPr lang="en-US" altLang="zh-CN" sz="1500" strike="noStrike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 </a:t>
                      </a:r>
                      <a:endParaRPr lang="en-US" altLang="zh-CN" sz="1500" strike="noStrike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strike="noStrike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8DL/1UL, 8DL/2UL, 8DL/3UL </a:t>
                      </a:r>
                      <a:r>
                        <a:rPr lang="en-US" altLang="zh-CN" sz="15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Tx</a:t>
                      </a:r>
                      <a:r>
                        <a:rPr lang="en-US" altLang="zh-CN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</a:t>
                      </a:r>
                      <a:endParaRPr lang="en-US" altLang="zh-CN" sz="1500" b="1" strike="sngStrike" baseline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647700">
                <a:tc gridSpan="5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NOTE 1: 3DL/1UL</a:t>
                      </a:r>
                      <a:r>
                        <a:rPr lang="en-US" altLang="zh-CN" sz="1500" dirty="0" smtClean="0">
                          <a:sym typeface="+mn-ea"/>
                        </a:rPr>
                        <a:t> TC</a:t>
                      </a:r>
                      <a:r>
                        <a:rPr lang="en-US" altLang="zh-CN" sz="1500" dirty="0" smtClean="0">
                          <a:sym typeface="+mn-ea"/>
                        </a:rPr>
                        <a:t>s </a:t>
                      </a:r>
                      <a:r>
                        <a:rPr lang="en-US" altLang="zh-CN" sz="1500" dirty="0" smtClean="0">
                          <a:sym typeface="+mn-ea"/>
                        </a:rPr>
                        <a:t>should be in the scope of </a:t>
                      </a:r>
                      <a:r>
                        <a:rPr lang="en-US" altLang="zh-CN" sz="1500" dirty="0" smtClean="0">
                          <a:sym typeface="+mn-ea"/>
                        </a:rPr>
                        <a:t>Rel-16 WI “NR_CADC_NR_LTE_DC_R16-UEConTest” (UIC=830083). However,  </a:t>
                      </a: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sym typeface="+mn-ea"/>
                        </a:rPr>
                        <a:t>3DL/1UL</a:t>
                      </a:r>
                      <a:r>
                        <a:rPr lang="en-US" altLang="zh-CN" sz="1500" dirty="0" smtClean="0">
                          <a:sym typeface="+mn-ea"/>
                        </a:rPr>
                        <a:t> TCs </a:t>
                      </a:r>
                      <a:r>
                        <a:rPr lang="en-US" altLang="zh-CN" sz="1500" dirty="0" smtClean="0">
                          <a:sym typeface="+mn-ea"/>
                        </a:rPr>
                        <a:t>have already been completed under Rel-16 WI “NR_RF_FR1-UEConTest” (UIC=870061). No need to remove 3DL/1UL TCs into </a:t>
                      </a:r>
                      <a:r>
                        <a:rPr lang="en-US" altLang="zh-CN" sz="1500" dirty="0" smtClean="0">
                          <a:sym typeface="+mn-ea"/>
                        </a:rPr>
                        <a:t>Rel-16 WI “NR_CADC_NR_LTE_DC_R16-UEConTest” (UIC=830083).</a:t>
                      </a:r>
                      <a:endParaRPr lang="en-US" altLang="zh-CN" sz="1500" dirty="0" smtClean="0">
                        <a:sym typeface="+mn-ea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NOTE 2: Only </a:t>
                      </a: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sym typeface="+mn-ea"/>
                        </a:rPr>
                        <a:t>Tx TCs need to be completed for xDL/3UL since the Rx TCs for xDL/2UL also apply to xDL/3UL.</a:t>
                      </a:r>
                      <a:endParaRPr lang="en-US" altLang="zh-CN" sz="150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NOTE 3: For intra-band non-contigs CA TCs, Rel-16 3DL/1UL Rx TCs </a:t>
                      </a: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sym typeface="+mn-ea"/>
                        </a:rPr>
                        <a:t>apply to 3DL/2UL and Rel-16 2DL/2UL Tx TCs apply to 3DL/2UL. So no further TCs are needed for 3DL/2UL in Rel-17. </a:t>
                      </a:r>
                      <a:endParaRPr lang="en-US" altLang="zh-CN" sz="15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25657" y="7937"/>
            <a:ext cx="11576566" cy="1325439"/>
          </a:xfrm>
        </p:spPr>
        <p:txBody>
          <a:bodyPr vert="horz" wrap="square" lIns="121905" tIns="60952" rIns="121905" bIns="60952" anchor="ctr" anchorCtr="0"/>
          <a:lstStyle/>
          <a:p>
            <a:pPr eaLnBrk="1" hangingPunct="1"/>
            <a:r>
              <a:rPr lang="en-US" altLang="zh-CN" sz="3600" b="1" dirty="0">
                <a:ea typeface="宋体" panose="02010600030101010101" pitchFamily="2" charset="-122"/>
              </a:rPr>
              <a:t>Reference</a:t>
            </a:r>
            <a:endParaRPr lang="en-US" altLang="zh-CN" sz="3600" b="1" dirty="0">
              <a:ea typeface="宋体" panose="02010600030101010101" pitchFamily="2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532011" y="1104798"/>
            <a:ext cx="11140044" cy="5574784"/>
          </a:xfrm>
        </p:spPr>
        <p:txBody>
          <a:bodyPr vert="horz" wrap="square" lIns="121905" tIns="60952" rIns="121905" bIns="60952" anchor="t" anchorCtr="0"/>
          <a:lstStyle/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[1] </a:t>
            </a:r>
            <a:r>
              <a:rPr lang="en-US" sz="2400" dirty="0"/>
              <a:t>3GPP TS 38.101-1 V15.17.0 (2022-03)</a:t>
            </a:r>
            <a:r>
              <a:rPr lang="en-US" altLang="en-US" sz="2400" dirty="0"/>
              <a:t>.</a:t>
            </a:r>
            <a:endParaRPr lang="en-US" altLang="en-US" sz="2400" dirty="0"/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[2] </a:t>
            </a:r>
            <a:r>
              <a:rPr lang="en-US" sz="2400" dirty="0">
                <a:sym typeface="+mn-ea"/>
              </a:rPr>
              <a:t>3GPP TS 38.101-1 V16.11.0 (2022-03)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dirty="0">
              <a:sym typeface="+mn-ea"/>
            </a:endParaRPr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dirty="0"/>
              <a:t>[3] 3GPP TS 38.101-1 V17.5.0 (2022-03)</a:t>
            </a:r>
            <a:endParaRPr lang="en-US" altLang="en-US" sz="2400" dirty="0"/>
          </a:p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endParaRPr lang="en-US" altLang="en-US" sz="2400" dirty="0"/>
          </a:p>
        </p:txBody>
      </p:sp>
      <p:sp>
        <p:nvSpPr>
          <p:cNvPr id="10244" name="RS_Classification_Standard"/>
          <p:cNvSpPr txBox="1"/>
          <p:nvPr/>
        </p:nvSpPr>
        <p:spPr>
          <a:xfrm>
            <a:off x="12035558" y="6291623"/>
            <a:ext cx="278130" cy="21082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192" tIns="36826" rIns="76192" bIns="36826" anchor="ctr" anchorCtr="0">
            <a:spAutoFit/>
          </a:bodyPr>
          <a:lstStyle/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  <a:endParaRPr lang="en-US" altLang="zh-CN" sz="6000" smtClean="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TABLE_ENDDRAG_ORIGIN_RECT" val="917*200"/>
  <p:tag name="TABLE_ENDDRAG_RECT" val="20*319*917*200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TABLE_ENDDRAG_ORIGIN_RECT" val="939*394"/>
  <p:tag name="TABLE_ENDDRAG_RECT" val="8*116*939*394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_RESETFORMATTING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5115</Words>
  <Application>WPS 演示</Application>
  <PresentationFormat>自定义</PresentationFormat>
  <Paragraphs>129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Calibri Light</vt:lpstr>
      <vt:lpstr>Ericsson Capital TT</vt:lpstr>
      <vt:lpstr>微软雅黑</vt:lpstr>
      <vt:lpstr>Arial Unicode MS</vt:lpstr>
      <vt:lpstr>Office 主题</vt:lpstr>
      <vt:lpstr>Discussion on handling of CA related test cases among WIs</vt:lpstr>
      <vt:lpstr>Background</vt:lpstr>
      <vt:lpstr>Proposal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1250</cp:revision>
  <dcterms:created xsi:type="dcterms:W3CDTF">2018-09-20T03:53:00Z</dcterms:created>
  <dcterms:modified xsi:type="dcterms:W3CDTF">2022-05-13T15:24:55Z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2052-11.8.2.10912</vt:lpwstr>
  </property>
  <property fmtid="{D5CDD505-2E9C-101B-9397-08002B2CF9AE}" pid="10" name="ICV">
    <vt:lpwstr>74961510DDD94967BDA16474CF04FC04</vt:lpwstr>
  </property>
</Properties>
</file>