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308" r:id="rId5"/>
    <p:sldId id="315" r:id="rId6"/>
    <p:sldId id="316" r:id="rId7"/>
    <p:sldId id="317" r:id="rId8"/>
    <p:sldId id="322" r:id="rId9"/>
    <p:sldId id="321" r:id="rId10"/>
    <p:sldId id="319" r:id="rId11"/>
    <p:sldId id="293" r:id="rId12"/>
  </p:sldIdLst>
  <p:sldSz cx="12190095" cy="6859270"/>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3" d="100"/>
          <a:sy n="63" d="100"/>
        </p:scale>
        <p:origin x="-581" y="-58"/>
      </p:cViewPr>
      <p:guideLst>
        <p:guide orient="horz" pos="2161"/>
        <p:guide pos="383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4.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782638" y="1885950"/>
            <a:ext cx="10626725" cy="2337134"/>
          </a:xfrm>
        </p:spPr>
        <p:txBody>
          <a:bodyPr anchor="ctr"/>
          <a:lstStyle/>
          <a:p>
            <a:pPr eaLnBrk="1" hangingPunct="1">
              <a:lnSpc>
                <a:spcPts val="6280"/>
              </a:lnSpc>
              <a:defRPr/>
            </a:pPr>
            <a:r>
              <a:rPr lang="en-US" altLang="zh-CN" sz="2800" dirty="0" smtClean="0">
                <a:latin typeface="+mn-lt"/>
              </a:rPr>
              <a:t>Discussion </a:t>
            </a:r>
            <a:r>
              <a:rPr lang="en-US" altLang="zh-CN" sz="2800" dirty="0">
                <a:latin typeface="+mn-lt"/>
              </a:rPr>
              <a:t>on 5G NR CADC configuration handling in RAN5</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CMCC, </a:t>
            </a:r>
            <a:r>
              <a:rPr lang="en-US" altLang="zh-CN" sz="2800" dirty="0" err="1" smtClean="0"/>
              <a:t>Huawei</a:t>
            </a:r>
            <a:r>
              <a:rPr lang="en-US" altLang="zh-CN" sz="2800" dirty="0" smtClean="0"/>
              <a:t>, </a:t>
            </a:r>
            <a:r>
              <a:rPr lang="en-US" altLang="zh-CN" sz="2800" dirty="0" err="1" smtClean="0"/>
              <a:t>Hisilicon</a:t>
            </a:r>
            <a:r>
              <a:rPr lang="en-US" altLang="zh-CN" sz="2800" dirty="0" smtClean="0"/>
              <a:t>, Ericsson</a:t>
            </a:r>
            <a:r>
              <a:rPr lang="en-US" altLang="zh-CN" sz="2800" dirty="0" smtClean="0">
                <a:solidFill>
                  <a:schemeClr val="tx1"/>
                </a:solidFill>
              </a:rPr>
              <a:t>, </a:t>
            </a:r>
            <a:r>
              <a:rPr lang="en-US" altLang="zh-CN" sz="2800" dirty="0" smtClean="0">
                <a:solidFill>
                  <a:schemeClr val="tx1"/>
                </a:solidFill>
                <a:sym typeface="+mn-ea"/>
              </a:rPr>
              <a:t>China Unicom, China Telecom, Nokia, CAICT, Bureau Veritas </a:t>
            </a:r>
            <a:endParaRPr lang="en-US" altLang="zh-CN" sz="2800" dirty="0" smtClean="0">
              <a:solidFill>
                <a:schemeClr val="tx1"/>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94</a:t>
            </a:r>
            <a:r>
              <a:rPr lang="en-GB" altLang="zh-CN" sz="2400" b="1" dirty="0" smtClean="0"/>
              <a:t>-e</a:t>
            </a:r>
            <a:r>
              <a:rPr lang="en-US" sz="2400" kern="0" dirty="0" smtClean="0"/>
              <a:t> 							 </a:t>
            </a:r>
            <a:r>
              <a:rPr lang="en-US" altLang="zh-CN" sz="2400" b="1" dirty="0" smtClean="0"/>
              <a:t>R5-220140</a:t>
            </a:r>
            <a:endParaRPr lang="en-US" altLang="zh-CN" sz="2400" b="1" dirty="0" smtClean="0"/>
          </a:p>
          <a:p>
            <a:pPr>
              <a:lnSpc>
                <a:spcPct val="100000"/>
              </a:lnSpc>
              <a:defRPr/>
            </a:pPr>
            <a:r>
              <a:rPr lang="en-GB" altLang="zh-CN" sz="2400" b="1" dirty="0" smtClean="0"/>
              <a:t>Electronic Meeting, </a:t>
            </a:r>
            <a:r>
              <a:rPr lang="en-US" altLang="en-GB" sz="2400" b="1" dirty="0" smtClean="0"/>
              <a:t>Feb 21</a:t>
            </a:r>
            <a:r>
              <a:rPr lang="en-GB" altLang="zh-CN" sz="2400" b="1" dirty="0" smtClean="0"/>
              <a:t> – </a:t>
            </a:r>
            <a:r>
              <a:rPr lang="en-US" altLang="en-GB" sz="2400" b="1" dirty="0" smtClean="0"/>
              <a:t>Mar 4,</a:t>
            </a:r>
            <a:r>
              <a:rPr lang="en-GB" altLang="zh-CN" sz="2400" b="1" dirty="0" smtClean="0"/>
              <a:t> 202</a:t>
            </a:r>
            <a:r>
              <a:rPr lang="en-US" altLang="en-GB" sz="2400" b="1" dirty="0" smtClean="0"/>
              <a:t>2</a:t>
            </a:r>
            <a:endParaRPr lang="en-US" altLang="en-GB" sz="2400" b="1" dirty="0" smtClean="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The existing Tdocs on how to handle 5G NR CADC config. WIs in RAN5</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75565" y="540385"/>
          <a:ext cx="12045315" cy="4541520"/>
        </p:xfrm>
        <a:graphic>
          <a:graphicData uri="http://schemas.openxmlformats.org/drawingml/2006/table">
            <a:tbl>
              <a:tblPr firstRow="1" bandRow="1">
                <a:tableStyleId>{5C22544A-7EE6-4342-B048-85BDC9FD1C3A}</a:tableStyleId>
              </a:tblPr>
              <a:tblGrid>
                <a:gridCol w="523240"/>
                <a:gridCol w="2561590"/>
                <a:gridCol w="8960485"/>
              </a:tblGrid>
              <a:tr h="396240">
                <a:tc>
                  <a:txBody>
                    <a:bodyPr/>
                    <a:p>
                      <a:pPr>
                        <a:buNone/>
                      </a:pPr>
                      <a:r>
                        <a:rPr lang="en-US" altLang="zh-CN" sz="2000"/>
                        <a:t>No.</a:t>
                      </a:r>
                      <a:endParaRPr lang="en-US" altLang="zh-CN" sz="2000"/>
                    </a:p>
                  </a:txBody>
                  <a:tcPr/>
                </a:tc>
                <a:tc>
                  <a:txBody>
                    <a:bodyPr/>
                    <a:p>
                      <a:pPr>
                        <a:buNone/>
                      </a:pPr>
                      <a:r>
                        <a:rPr lang="en-US" altLang="zh-CN" sz="2000"/>
                        <a:t>TDoc Number</a:t>
                      </a:r>
                      <a:endParaRPr lang="en-US" altLang="zh-CN" sz="2000"/>
                    </a:p>
                  </a:txBody>
                  <a:tcPr/>
                </a:tc>
                <a:tc>
                  <a:txBody>
                    <a:bodyPr/>
                    <a:p>
                      <a:pPr>
                        <a:buNone/>
                      </a:pPr>
                      <a:r>
                        <a:rPr lang="en-US" altLang="zh-CN" sz="2000"/>
                        <a:t>TDoc Title</a:t>
                      </a:r>
                      <a:endParaRPr lang="en-US" altLang="zh-CN" sz="2000"/>
                    </a:p>
                  </a:txBody>
                  <a:tcPr/>
                </a:tc>
              </a:tr>
              <a:tr h="264160">
                <a:tc>
                  <a:txBody>
                    <a:bodyPr/>
                    <a:p>
                      <a:pPr>
                        <a:buNone/>
                      </a:pPr>
                      <a:r>
                        <a:rPr lang="en-US" altLang="zh-CN" sz="1800" kern="0" noProof="0" dirty="0" smtClean="0">
                          <a:ln>
                            <a:noFill/>
                          </a:ln>
                          <a:solidFill>
                            <a:schemeClr val="tx1"/>
                          </a:solidFill>
                          <a:effectLst/>
                          <a:uLnTx/>
                          <a:uFillTx/>
                          <a:sym typeface="+mn-ea"/>
                        </a:rPr>
                        <a:t>1</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R5-195406 (RAN5#83)</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294640">
                <a:tc>
                  <a:txBody>
                    <a:bodyPr/>
                    <a:p>
                      <a:pPr>
                        <a:buNone/>
                      </a:pPr>
                      <a:r>
                        <a:rPr lang="en-US" altLang="zh-CN" sz="1800" kern="0" noProof="0" dirty="0" smtClean="0">
                          <a:ln>
                            <a:noFill/>
                          </a:ln>
                          <a:solidFill>
                            <a:schemeClr val="tx1"/>
                          </a:solidFill>
                          <a:effectLst/>
                          <a:uLnTx/>
                          <a:uFillTx/>
                          <a:sym typeface="+mn-ea"/>
                        </a:rPr>
                        <a:t>2</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R5-197600 (RAN5#84)</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305435">
                <a:tc>
                  <a:txBody>
                    <a:bodyPr/>
                    <a:p>
                      <a:pPr>
                        <a:buNone/>
                      </a:pPr>
                      <a:r>
                        <a:rPr lang="en-US" altLang="zh-CN" sz="1800"/>
                        <a:t>3</a:t>
                      </a:r>
                      <a:endParaRPr lang="en-US" altLang="zh-CN" sz="1800"/>
                    </a:p>
                  </a:txBody>
                  <a:tcPr/>
                </a:tc>
                <a:tc>
                  <a:txBody>
                    <a:bodyPr/>
                    <a:p>
                      <a:pPr>
                        <a:buNone/>
                      </a:pPr>
                      <a:r>
                        <a:rPr lang="en-US" altLang="zh-CN" sz="1800"/>
                        <a:t>R5-198048 (</a:t>
                      </a:r>
                      <a:r>
                        <a:rPr lang="en-US" sz="1800" kern="0" noProof="0" dirty="0" smtClean="0">
                          <a:ln>
                            <a:noFill/>
                          </a:ln>
                          <a:solidFill>
                            <a:schemeClr val="tx1"/>
                          </a:solidFill>
                          <a:effectLst/>
                          <a:uLnTx/>
                          <a:uFillTx/>
                          <a:sym typeface="+mn-ea"/>
                        </a:rPr>
                        <a:t>RAN5#85</a:t>
                      </a:r>
                      <a:r>
                        <a:rPr lang="en-US" altLang="zh-CN" sz="1800"/>
                        <a:t>)</a:t>
                      </a:r>
                      <a:endParaRPr lang="en-US" altLang="zh-CN" sz="1800"/>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a:t>
                      </a:r>
                      <a:r>
                        <a:rPr lang="en-US" altLang="zh-CN" sz="1800" noProof="0" dirty="0">
                          <a:ln>
                            <a:noFill/>
                          </a:ln>
                          <a:solidFill>
                            <a:schemeClr val="tx1"/>
                          </a:solidFill>
                          <a:effectLst/>
                          <a:uLnTx/>
                          <a:uFillTx/>
                          <a:ea typeface="+mj-ea"/>
                          <a:cs typeface="+mj-cs"/>
                          <a:sym typeface="+mn-ea"/>
                        </a:rPr>
                        <a:t>update </a:t>
                      </a:r>
                      <a:r>
                        <a:rPr lang="en-US" altLang="zh-CN" sz="1800" noProof="0" dirty="0" smtClean="0">
                          <a:ln>
                            <a:noFill/>
                          </a:ln>
                          <a:solidFill>
                            <a:schemeClr val="tx1"/>
                          </a:solidFill>
                          <a:effectLst/>
                          <a:uLnTx/>
                          <a:uFillTx/>
                          <a:ea typeface="+mj-ea"/>
                          <a:cs typeface="+mj-cs"/>
                          <a:sym typeface="+mn-ea"/>
                        </a:rPr>
                        <a:t>Rel-16 NR CA/DC </a:t>
                      </a:r>
                      <a:r>
                        <a:rPr lang="en-US" altLang="zh-CN" sz="1800" noProof="0" dirty="0">
                          <a:ln>
                            <a:noFill/>
                          </a:ln>
                          <a:solidFill>
                            <a:schemeClr val="tx1"/>
                          </a:solidFill>
                          <a:effectLst/>
                          <a:uLnTx/>
                          <a:uFillTx/>
                          <a:ea typeface="+mj-ea"/>
                          <a:cs typeface="+mj-cs"/>
                          <a:sym typeface="+mn-ea"/>
                        </a:rPr>
                        <a:t>band combinations WI</a:t>
                      </a:r>
                      <a:endParaRPr lang="en-US" altLang="zh-CN" sz="1800" noProof="0" dirty="0">
                        <a:ln>
                          <a:noFill/>
                        </a:ln>
                        <a:solidFill>
                          <a:schemeClr val="tx1"/>
                        </a:solidFill>
                        <a:effectLst/>
                        <a:uLnTx/>
                        <a:uFillTx/>
                        <a:ea typeface="+mj-ea"/>
                        <a:cs typeface="+mj-cs"/>
                        <a:sym typeface="+mn-ea"/>
                      </a:endParaRPr>
                    </a:p>
                  </a:txBody>
                  <a:tcPr/>
                </a:tc>
              </a:tr>
              <a:tr h="539115">
                <a:tc>
                  <a:txBody>
                    <a:bodyPr/>
                    <a:p>
                      <a:pPr>
                        <a:buNone/>
                      </a:pPr>
                      <a:r>
                        <a:rPr lang="en-US" altLang="zh-CN" sz="1800" b="0" noProof="0" dirty="0" smtClean="0">
                          <a:ln>
                            <a:noFill/>
                          </a:ln>
                          <a:solidFill>
                            <a:schemeClr val="tx1"/>
                          </a:solidFill>
                          <a:effectLst/>
                          <a:uLnTx/>
                          <a:uFillTx/>
                          <a:sym typeface="+mn-ea"/>
                        </a:rPr>
                        <a:t>4</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b="0" noProof="0" dirty="0" smtClean="0">
                          <a:ln>
                            <a:noFill/>
                          </a:ln>
                          <a:solidFill>
                            <a:schemeClr val="tx1"/>
                          </a:solidFill>
                          <a:effectLst/>
                          <a:uLnTx/>
                          <a:uFillTx/>
                          <a:sym typeface="+mn-ea"/>
                        </a:rPr>
                        <a:t>R5-201917 (</a:t>
                      </a:r>
                      <a:r>
                        <a:rPr lang="en-US" sz="1800" kern="0" noProof="0" dirty="0" smtClean="0">
                          <a:ln>
                            <a:noFill/>
                          </a:ln>
                          <a:solidFill>
                            <a:schemeClr val="tx1"/>
                          </a:solidFill>
                          <a:effectLst/>
                          <a:uLnTx/>
                          <a:uFillTx/>
                          <a:sym typeface="+mn-ea"/>
                        </a:rPr>
                        <a:t>RAN5#87e</a:t>
                      </a:r>
                      <a:r>
                        <a:rPr lang="en-US" altLang="zh-CN" sz="1800" b="0" noProof="0" dirty="0" smtClean="0">
                          <a:ln>
                            <a:noFill/>
                          </a:ln>
                          <a:solidFill>
                            <a:schemeClr val="tx1"/>
                          </a:solidFill>
                          <a:effectLst/>
                          <a:uLnTx/>
                          <a:uFillTx/>
                          <a:sym typeface="+mn-ea"/>
                        </a:rPr>
                        <a:t>)</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introduce Rel-16/15 NR CADC </a:t>
                      </a:r>
                      <a:r>
                        <a:rPr lang="en-US" altLang="zh-CN" sz="1800" noProof="0" dirty="0">
                          <a:ln>
                            <a:noFill/>
                          </a:ln>
                          <a:solidFill>
                            <a:schemeClr val="tx1"/>
                          </a:solidFill>
                          <a:effectLst/>
                          <a:uLnTx/>
                          <a:uFillTx/>
                          <a:ea typeface="+mj-ea"/>
                          <a:cs typeface="+mj-cs"/>
                          <a:sym typeface="+mn-ea"/>
                        </a:rPr>
                        <a:t>band </a:t>
                      </a:r>
                      <a:r>
                        <a:rPr lang="en-US" altLang="zh-CN" sz="1800" noProof="0" dirty="0" smtClean="0">
                          <a:ln>
                            <a:noFill/>
                          </a:ln>
                          <a:solidFill>
                            <a:schemeClr val="tx1"/>
                          </a:solidFill>
                          <a:effectLst/>
                          <a:uLnTx/>
                          <a:uFillTx/>
                          <a:ea typeface="+mj-ea"/>
                          <a:cs typeface="+mj-cs"/>
                          <a:sym typeface="+mn-ea"/>
                        </a:rPr>
                        <a:t>combinations/new bands/new BWs into TS 38.521-1/-2/-3</a:t>
                      </a:r>
                      <a:endParaRPr lang="en-US" altLang="zh-CN" sz="1800" noProof="0" dirty="0" smtClean="0">
                        <a:ln>
                          <a:noFill/>
                        </a:ln>
                        <a:solidFill>
                          <a:schemeClr val="tx1"/>
                        </a:solidFill>
                        <a:effectLst/>
                        <a:uLnTx/>
                        <a:uFillTx/>
                        <a:ea typeface="+mj-ea"/>
                        <a:cs typeface="+mj-cs"/>
                        <a:sym typeface="+mn-ea"/>
                      </a:endParaRPr>
                    </a:p>
                  </a:txBody>
                  <a:tcPr/>
                </a:tc>
              </a:tr>
              <a:tr h="488315">
                <a:tc>
                  <a:txBody>
                    <a:bodyPr/>
                    <a:p>
                      <a:pPr>
                        <a:buNone/>
                      </a:pPr>
                      <a:r>
                        <a:rPr lang="en-US" altLang="zh-CN" sz="1800" b="0" dirty="0" smtClean="0">
                          <a:sym typeface="+mn-ea"/>
                        </a:rPr>
                        <a:t>5</a:t>
                      </a:r>
                      <a:endParaRPr lang="en-US" altLang="zh-CN" sz="1800" b="0" dirty="0" smtClean="0">
                        <a:sym typeface="+mn-ea"/>
                      </a:endParaRPr>
                    </a:p>
                  </a:txBody>
                  <a:tcPr/>
                </a:tc>
                <a:tc>
                  <a:txBody>
                    <a:bodyPr/>
                    <a:p>
                      <a:pPr>
                        <a:buNone/>
                      </a:pPr>
                      <a:r>
                        <a:rPr lang="en-US" altLang="zh-CN" sz="1800" b="0" dirty="0" smtClean="0">
                          <a:sym typeface="+mn-ea"/>
                        </a:rPr>
                        <a:t>R5-212566 (</a:t>
                      </a:r>
                      <a:r>
                        <a:rPr lang="en-US" sz="1800" kern="0" noProof="0" dirty="0" smtClean="0">
                          <a:ln>
                            <a:noFill/>
                          </a:ln>
                          <a:solidFill>
                            <a:schemeClr val="tx1"/>
                          </a:solidFill>
                          <a:effectLst/>
                          <a:uLnTx/>
                          <a:uFillTx/>
                          <a:sym typeface="+mn-ea"/>
                        </a:rPr>
                        <a:t>RAN5#91e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Way forward </a:t>
                      </a:r>
                      <a:r>
                        <a:rPr lang="en-US" altLang="zh-CN" sz="1800" dirty="0">
                          <a:sym typeface="+mn-ea"/>
                        </a:rPr>
                        <a:t>on how to </a:t>
                      </a:r>
                      <a:r>
                        <a:rPr lang="en-US" altLang="zh-CN" sz="1800" dirty="0" smtClean="0">
                          <a:sym typeface="+mn-ea"/>
                        </a:rPr>
                        <a:t>bring contributions to "NR_CADC_NR_LTE_DC_R16-UEConTest“ WI </a:t>
                      </a:r>
                      <a:r>
                        <a:rPr lang="en-US" altLang="zh-CN" sz="1800" dirty="0" smtClean="0">
                          <a:sym typeface="+mn-ea"/>
                        </a:rPr>
                        <a:t>and "NR_CADC_NR_LTE_DC_R17-UEConTest“ WI</a:t>
                      </a:r>
                      <a:endParaRPr lang="en-US" altLang="zh-CN" sz="1800" dirty="0" smtClean="0">
                        <a:sym typeface="+mn-ea"/>
                      </a:endParaRPr>
                    </a:p>
                  </a:txBody>
                  <a:tcPr/>
                </a:tc>
              </a:tr>
              <a:tr h="274955">
                <a:tc>
                  <a:txBody>
                    <a:bodyPr/>
                    <a:p>
                      <a:pPr>
                        <a:buNone/>
                      </a:pPr>
                      <a:r>
                        <a:rPr lang="en-US" altLang="zh-CN" sz="1800" b="0" dirty="0" smtClean="0">
                          <a:sym typeface="+mn-ea"/>
                        </a:rPr>
                        <a:t>6</a:t>
                      </a:r>
                      <a:endParaRPr lang="en-US" altLang="zh-CN" sz="1800" b="0" dirty="0" smtClean="0">
                        <a:sym typeface="+mn-ea"/>
                      </a:endParaRPr>
                    </a:p>
                  </a:txBody>
                  <a:tcPr/>
                </a:tc>
                <a:tc>
                  <a:txBody>
                    <a:bodyPr/>
                    <a:p>
                      <a:pPr>
                        <a:buNone/>
                      </a:pPr>
                      <a:r>
                        <a:rPr lang="en-US" altLang="zh-CN" sz="1800" b="0" dirty="0" smtClean="0">
                          <a:sym typeface="+mn-ea"/>
                        </a:rPr>
                        <a:t>R5-215709 (</a:t>
                      </a:r>
                      <a:r>
                        <a:rPr lang="en-US" sz="1800" kern="0" noProof="0" dirty="0" smtClean="0">
                          <a:ln>
                            <a:noFill/>
                          </a:ln>
                          <a:solidFill>
                            <a:schemeClr val="tx1"/>
                          </a:solidFill>
                          <a:effectLst/>
                          <a:uLnTx/>
                          <a:uFillTx/>
                          <a:sym typeface="+mn-ea"/>
                        </a:rPr>
                        <a:t>RAN5#92e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Handling of CA/DC basket WIs and HP (high power) WIs</a:t>
                      </a:r>
                      <a:endParaRPr lang="en-US" altLang="zh-CN" sz="1800" dirty="0" smtClean="0">
                        <a:sym typeface="+mn-ea"/>
                      </a:endParaRPr>
                    </a:p>
                  </a:txBody>
                  <a:tcPr/>
                </a:tc>
              </a:tr>
              <a:tr h="539115">
                <a:tc>
                  <a:txBody>
                    <a:bodyPr/>
                    <a:p>
                      <a:pPr>
                        <a:buNone/>
                      </a:pPr>
                      <a:r>
                        <a:rPr lang="en-US" altLang="zh-CN" sz="1800" b="0" dirty="0" smtClean="0">
                          <a:solidFill>
                            <a:schemeClr val="tx1"/>
                          </a:solidFill>
                          <a:sym typeface="+mn-ea"/>
                        </a:rPr>
                        <a:t>7</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R5-217504 </a:t>
                      </a:r>
                      <a:r>
                        <a:rPr lang="en-US" altLang="zh-CN" sz="1800" dirty="0" smtClean="0">
                          <a:solidFill>
                            <a:schemeClr val="tx1"/>
                          </a:solidFill>
                          <a:sym typeface="+mn-ea"/>
                        </a:rPr>
                        <a:t>(</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Way forward </a:t>
                      </a:r>
                      <a:r>
                        <a:rPr lang="en-US" altLang="zh-CN" sz="1800" dirty="0">
                          <a:solidFill>
                            <a:schemeClr val="tx1"/>
                          </a:solidFill>
                          <a:sym typeface="+mn-ea"/>
                        </a:rPr>
                        <a:t>on how to </a:t>
                      </a:r>
                      <a:r>
                        <a:rPr lang="en-US" altLang="zh-CN" sz="1800" dirty="0" smtClean="0">
                          <a:solidFill>
                            <a:schemeClr val="tx1"/>
                          </a:solidFill>
                          <a:sym typeface="+mn-ea"/>
                        </a:rPr>
                        <a:t>bring contributions to "NR_CADC_NR_LTE_DC_R16-UEConTest“ WI and "NR_CADC_NR_LTE_DC_R17-UEConTest“ WI</a:t>
                      </a:r>
                      <a:endParaRPr lang="en-US" altLang="zh-CN" sz="1800" dirty="0" smtClean="0">
                        <a:solidFill>
                          <a:schemeClr val="tx1"/>
                        </a:solidFill>
                        <a:sym typeface="+mn-ea"/>
                      </a:endParaRPr>
                    </a:p>
                  </a:txBody>
                  <a:tcPr/>
                </a:tc>
              </a:tr>
              <a:tr h="304800">
                <a:tc>
                  <a:txBody>
                    <a:bodyPr/>
                    <a:p>
                      <a:pPr>
                        <a:buNone/>
                      </a:pPr>
                      <a:r>
                        <a:rPr lang="en-US" altLang="zh-CN" sz="1800" b="0" dirty="0" smtClean="0">
                          <a:solidFill>
                            <a:schemeClr val="tx1"/>
                          </a:solidFill>
                          <a:sym typeface="+mn-ea"/>
                        </a:rPr>
                        <a:t>8</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R5-217767 (</a:t>
                      </a:r>
                      <a:r>
                        <a:rPr lang="en-US" sz="1800" kern="0" noProof="0" dirty="0" smtClean="0">
                          <a:ln>
                            <a:noFill/>
                          </a:ln>
                          <a:solidFill>
                            <a:schemeClr val="tx1"/>
                          </a:solidFill>
                          <a:effectLst/>
                          <a:uLnTx/>
                          <a:uFillTx/>
                          <a:sym typeface="+mn-ea"/>
                        </a:rPr>
                        <a:t>RAN5#93e</a:t>
                      </a:r>
                      <a:r>
                        <a:rPr lang="en-US" altLang="zh-CN" sz="1800" b="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NR CA; NR-DC and EN-DC configurations for RAN5#93-e (latest version)</a:t>
                      </a:r>
                      <a:endParaRPr lang="en-US" altLang="zh-CN" sz="1800" dirty="0" smtClean="0">
                        <a:solidFill>
                          <a:schemeClr val="tx1"/>
                        </a:solidFill>
                        <a:sym typeface="+mn-ea"/>
                      </a:endParaRPr>
                    </a:p>
                  </a:txBody>
                  <a:tcPr/>
                </a:tc>
              </a:tr>
              <a:tr h="396240">
                <a:tc>
                  <a:txBody>
                    <a:bodyPr/>
                    <a:p>
                      <a:pPr>
                        <a:buNone/>
                      </a:pPr>
                      <a:r>
                        <a:rPr lang="en-US" altLang="zh-CN" sz="1800" b="0" dirty="0" smtClean="0">
                          <a:solidFill>
                            <a:schemeClr val="tx1"/>
                          </a:solidFill>
                          <a:sym typeface="+mn-ea"/>
                        </a:rPr>
                        <a:t>9</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R5-217498</a:t>
                      </a:r>
                      <a:r>
                        <a:rPr lang="en-US" altLang="zh-CN" sz="1800" dirty="0" smtClean="0">
                          <a:solidFill>
                            <a:schemeClr val="tx1"/>
                          </a:solidFill>
                          <a:sym typeface="+mn-ea"/>
                        </a:rPr>
                        <a:t> (</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Rel-17 NR CA; NR-DC and EN-DC configurations for RAN5#93-e (latest version)</a:t>
                      </a:r>
                      <a:endParaRPr lang="en-US" altLang="zh-CN" sz="1800" dirty="0" smtClean="0">
                        <a:solidFill>
                          <a:schemeClr val="tx1"/>
                        </a:solidFill>
                        <a:sym typeface="+mn-ea"/>
                      </a:endParaRPr>
                    </a:p>
                  </a:txBody>
                  <a:tcPr/>
                </a:tc>
              </a:tr>
            </a:tbl>
          </a:graphicData>
        </a:graphic>
      </p:graphicFrame>
      <p:sp>
        <p:nvSpPr>
          <p:cNvPr id="7" name="文本框 6"/>
          <p:cNvSpPr txBox="1"/>
          <p:nvPr/>
        </p:nvSpPr>
        <p:spPr>
          <a:xfrm>
            <a:off x="100965" y="5036185"/>
            <a:ext cx="11889740" cy="166878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1</a:t>
            </a:r>
            <a:r>
              <a:rPr lang="en-US" altLang="zh-CN" sz="2000" dirty="0" smtClean="0">
                <a:solidFill>
                  <a:schemeClr val="tx1"/>
                </a:solidFill>
                <a:latin typeface="+mn-lt"/>
                <a:sym typeface="+mn-ea"/>
              </a:rPr>
              <a:t>: As of RAN5#93-e, the guide on how to handle 5G NR CADC configuration WIs is scattered across all the Tdocs above and maybe more Tdocs in the future</a:t>
            </a:r>
            <a:r>
              <a:rPr lang="en-US" altLang="zh-CN" sz="2000" dirty="0" smtClean="0">
                <a:solidFill>
                  <a:schemeClr val="tx1"/>
                </a:solidFill>
                <a:latin typeface="+mn-lt"/>
                <a:sym typeface="+mn-ea"/>
              </a:rPr>
              <a:t>, which leads to hard collection of all the latest guidelines.</a:t>
            </a:r>
            <a:endParaRPr lang="en-US" altLang="zh-CN" sz="2000" dirty="0" smtClean="0">
              <a:solidFill>
                <a:schemeClr val="tx1"/>
              </a:solidFill>
              <a:latin typeface="+mn-lt"/>
              <a:sym typeface="+mn-ea"/>
            </a:endParaRPr>
          </a:p>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rPr>
              <a:t> </a:t>
            </a:r>
            <a:r>
              <a:rPr lang="en-US" altLang="zh-CN" sz="2000" b="1" dirty="0" smtClean="0">
                <a:solidFill>
                  <a:schemeClr val="tx1"/>
                </a:solidFill>
                <a:latin typeface="+mn-lt"/>
              </a:rPr>
              <a:t>Proposal 1</a:t>
            </a:r>
            <a:r>
              <a:rPr lang="en-US" altLang="zh-CN" sz="2000" dirty="0" smtClean="0">
                <a:solidFill>
                  <a:schemeClr val="tx1"/>
                </a:solidFill>
                <a:latin typeface="+mn-lt"/>
              </a:rPr>
              <a:t>: To create a</a:t>
            </a:r>
            <a:r>
              <a:rPr lang="en-US" altLang="zh-CN" sz="2000" dirty="0" smtClean="0">
                <a:solidFill>
                  <a:schemeClr val="tx1"/>
                </a:solidFill>
                <a:latin typeface="+mn-lt"/>
                <a:sym typeface="+mn-ea"/>
              </a:rPr>
              <a:t> living RAN5 PRD to give guideline/checklist on how to handle 5G NR CADC configuration</a:t>
            </a:r>
            <a:r>
              <a:rPr lang="en-US" altLang="zh-CN" sz="2000" dirty="0" smtClean="0">
                <a:solidFill>
                  <a:schemeClr val="tx1"/>
                </a:solidFill>
                <a:latin typeface="+mn-lt"/>
              </a:rPr>
              <a:t> WIs and how to introduce new 5G NR CADC configuration into RAN5 specs basing on the existing 9 Tdocs </a:t>
            </a:r>
            <a:r>
              <a:rPr lang="en-US" altLang="zh-CN" sz="2000" dirty="0" smtClean="0">
                <a:solidFill>
                  <a:schemeClr val="tx1"/>
                </a:solidFill>
                <a:latin typeface="+mn-lt"/>
                <a:sym typeface="+mn-ea"/>
              </a:rPr>
              <a:t>(R5-195406/197600/198048/201917/212566/215709/217504/217767/217498)</a:t>
            </a:r>
            <a:r>
              <a:rPr lang="en-US" altLang="zh-CN" sz="2000" dirty="0" smtClean="0">
                <a:solidFill>
                  <a:schemeClr val="tx1"/>
                </a:solidFill>
                <a:latin typeface="+mn-lt"/>
              </a:rPr>
              <a:t>.</a:t>
            </a:r>
            <a:endParaRPr lang="en-US" altLang="zh-CN" sz="2000" dirty="0" smtClean="0">
              <a:solidFill>
                <a:schemeClr val="tx1"/>
              </a:solidFill>
              <a:latin typeface="+mn-lt"/>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63500"/>
            <a:ext cx="11577955" cy="713740"/>
          </a:xfrm>
        </p:spPr>
        <p:txBody>
          <a:bodyPr/>
          <a:lstStyle/>
          <a:p>
            <a:pPr eaLnBrk="1" hangingPunct="1"/>
            <a:r>
              <a:rPr lang="en-US" altLang="zh-CN" sz="3200" b="1" dirty="0" smtClean="0">
                <a:solidFill>
                  <a:schemeClr val="tx1"/>
                </a:solidFill>
              </a:rPr>
              <a:t>The existing WIs in the scope of 5G NR CADC config. WIs in RAN5</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8" name="内容占位符 2"/>
          <p:cNvSpPr>
            <a:spLocks noGrp="1" noChangeArrowheads="1"/>
          </p:cNvSpPr>
          <p:nvPr/>
        </p:nvSpPr>
        <p:spPr bwMode="auto">
          <a:xfrm>
            <a:off x="-12065" y="5341620"/>
            <a:ext cx="12191365" cy="810895"/>
          </a:xfrm>
          <a:prstGeom prst="rect">
            <a:avLst/>
          </a:prstGeom>
          <a:noFill/>
          <a:ln w="9525">
            <a:noFill/>
            <a:miter lim="800000"/>
          </a:ln>
        </p:spPr>
        <p:txBody>
          <a:bodyPr lIns="121917" tIns="60958" rIns="121917" bIns="60958"/>
          <a:lstStyle/>
          <a:p>
            <a:pPr eaLnBrk="1" latinLnBrk="0" hangingPunct="1">
              <a:lnSpc>
                <a:spcPts val="2600"/>
              </a:lnSpc>
              <a:buFont typeface="Arial" panose="020B0604020202020204" pitchFamily="34" charset="0"/>
              <a:buChar char="•"/>
            </a:pPr>
            <a:r>
              <a:rPr lang="en-US" altLang="zh-CN" sz="2400" dirty="0" smtClean="0">
                <a:solidFill>
                  <a:schemeClr val="tx1"/>
                </a:solidFill>
                <a:latin typeface="+mn-lt"/>
              </a:rPr>
              <a:t> </a:t>
            </a:r>
            <a:r>
              <a:rPr lang="en-US" altLang="zh-CN" sz="2400" b="1" dirty="0" smtClean="0">
                <a:solidFill>
                  <a:schemeClr val="tx1"/>
                </a:solidFill>
                <a:latin typeface="+mn-lt"/>
              </a:rPr>
              <a:t>Observation 2</a:t>
            </a:r>
            <a:r>
              <a:rPr lang="en-US" altLang="zh-CN" sz="2400" dirty="0" smtClean="0">
                <a:solidFill>
                  <a:schemeClr val="tx1"/>
                </a:solidFill>
                <a:latin typeface="+mn-lt"/>
              </a:rPr>
              <a:t>: As of </a:t>
            </a:r>
            <a:r>
              <a:rPr lang="en-US" sz="2400" dirty="0" smtClean="0">
                <a:solidFill>
                  <a:schemeClr val="tx1"/>
                </a:solidFill>
                <a:latin typeface="+mn-lt"/>
              </a:rPr>
              <a:t>RAN5#93-e, the above </a:t>
            </a:r>
            <a:r>
              <a:rPr lang="en-US" sz="2400" dirty="0" smtClean="0">
                <a:solidFill>
                  <a:schemeClr val="tx1"/>
                </a:solidFill>
                <a:latin typeface="+mn-lt"/>
              </a:rPr>
              <a:t>8 WIs are in the scope of 5G NR CADC config WIs, and 7 of the above WIs have already introduced “interested operators” into their WPs. </a:t>
            </a:r>
            <a:endParaRPr lang="en-US" sz="2400" dirty="0" smtClean="0">
              <a:solidFill>
                <a:schemeClr val="tx1"/>
              </a:solidFill>
              <a:latin typeface="+mn-lt"/>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20015" y="647700"/>
          <a:ext cx="11786870" cy="4707890"/>
        </p:xfrm>
        <a:graphic>
          <a:graphicData uri="http://schemas.openxmlformats.org/drawingml/2006/table">
            <a:tbl>
              <a:tblPr firstRow="1" bandRow="1">
                <a:tableStyleId>{5C22544A-7EE6-4342-B048-85BDC9FD1C3A}</a:tableStyleId>
              </a:tblPr>
              <a:tblGrid>
                <a:gridCol w="930910"/>
                <a:gridCol w="8952865"/>
                <a:gridCol w="727075"/>
                <a:gridCol w="1176020"/>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64008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Sub-WI: Rel-15 NR bands, NR CA/DC and EN-DC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sz="1800" kern="0" noProof="0" dirty="0" smtClean="0">
                          <a:ln>
                            <a:noFill/>
                          </a:ln>
                          <a:solidFill>
                            <a:schemeClr val="tx1"/>
                          </a:solidFill>
                          <a:effectLst/>
                          <a:uLnTx/>
                          <a:uFillTx/>
                          <a:sym typeface="+mn-ea"/>
                        </a:rPr>
                        <a:t>830083</a:t>
                      </a:r>
                      <a:endParaRPr 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Rel-16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379730">
                <a:tc>
                  <a:txBody>
                    <a:bodyPr/>
                    <a:p>
                      <a:pPr>
                        <a:buNone/>
                      </a:pPr>
                      <a:r>
                        <a:rPr lang="en-US" altLang="en-US" sz="1800" kern="0" noProof="0" dirty="0" smtClean="0">
                          <a:ln>
                            <a:noFill/>
                          </a:ln>
                          <a:solidFill>
                            <a:schemeClr val="tx1"/>
                          </a:solidFill>
                          <a:effectLst/>
                          <a:uLnTx/>
                          <a:uFillTx/>
                          <a:sym typeface="+mn-ea"/>
                        </a:rPr>
                        <a:t>900056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28295">
                <a:tc>
                  <a:txBody>
                    <a:bodyPr/>
                    <a:p>
                      <a:pPr>
                        <a:buNone/>
                      </a:pPr>
                      <a:r>
                        <a:rPr lang="en-US" altLang="en-US" sz="1800" kern="0" noProof="0" dirty="0" smtClean="0">
                          <a:ln>
                            <a:noFill/>
                          </a:ln>
                          <a:solidFill>
                            <a:schemeClr val="tx1"/>
                          </a:solidFill>
                          <a:effectLst/>
                          <a:uLnTx/>
                          <a:uFillTx/>
                          <a:sym typeface="+mn-ea"/>
                        </a:rPr>
                        <a:t>911000</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High power UE (power class 2) for EN-DC with 1 LTE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CU</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920065</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930051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Ericsson</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870062</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100%</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1430" y="6104255"/>
            <a:ext cx="12190730" cy="75819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400" dirty="0" smtClean="0">
                <a:solidFill>
                  <a:schemeClr val="tx1"/>
                </a:solidFill>
                <a:latin typeface="+mn-lt"/>
                <a:sym typeface="+mn-ea"/>
              </a:rPr>
              <a:t> </a:t>
            </a:r>
            <a:r>
              <a:rPr lang="en-US" altLang="zh-CN" sz="2400" b="1" dirty="0" smtClean="0">
                <a:solidFill>
                  <a:schemeClr val="tx1"/>
                </a:solidFill>
                <a:latin typeface="+mn-lt"/>
                <a:sym typeface="+mn-ea"/>
              </a:rPr>
              <a:t>Proposal 2</a:t>
            </a:r>
            <a:r>
              <a:rPr lang="en-US" altLang="zh-CN" sz="2400" dirty="0" smtClean="0">
                <a:solidFill>
                  <a:schemeClr val="tx1"/>
                </a:solidFill>
                <a:latin typeface="+mn-lt"/>
                <a:sym typeface="+mn-ea"/>
              </a:rPr>
              <a:t>: The new RAN5 PRD proposed in Prop 1 will apply to all the 8 WIs (UIC=760087, 830083, 900056, 911000, 920065, 920066, 930051, 870062). </a:t>
            </a:r>
            <a:endParaRPr lang="en-US" altLang="zh-CN" sz="2400" dirty="0" smtClean="0">
              <a:solidFill>
                <a:schemeClr val="tx1"/>
              </a:solidFill>
              <a:latin typeface="+mn-lt"/>
              <a:sym typeface="+mn-ea"/>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272415" y="657225"/>
          <a:ext cx="11762740" cy="1859280"/>
        </p:xfrm>
        <a:graphic>
          <a:graphicData uri="http://schemas.openxmlformats.org/drawingml/2006/table">
            <a:tbl>
              <a:tblPr firstRow="1" bandRow="1">
                <a:tableStyleId>{5C22544A-7EE6-4342-B048-85BDC9FD1C3A}</a:tableStyleId>
              </a:tblPr>
              <a:tblGrid>
                <a:gridCol w="1062355"/>
                <a:gridCol w="8822690"/>
                <a:gridCol w="792480"/>
                <a:gridCol w="1085215"/>
              </a:tblGrid>
              <a:tr h="45720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457200">
                <a:tc>
                  <a:txBody>
                    <a:bodyPr/>
                    <a:p>
                      <a:pPr>
                        <a:buNone/>
                      </a:pPr>
                      <a:r>
                        <a:rPr lang="en-US" altLang="en-US" sz="2000" kern="0" noProof="0" dirty="0" smtClean="0">
                          <a:ln>
                            <a:noFill/>
                          </a:ln>
                          <a:solidFill>
                            <a:schemeClr val="tx1"/>
                          </a:solidFill>
                          <a:effectLst/>
                          <a:uLnTx/>
                          <a:uFillTx/>
                          <a:sym typeface="+mn-ea"/>
                        </a:rPr>
                        <a:t>850062</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Test Aspects -  New Rel-16 NR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69%</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Ericsson</a:t>
                      </a:r>
                      <a:endParaRPr lang="en-US" altLang="zh-CN" sz="2000" noProof="0" dirty="0">
                        <a:ln>
                          <a:noFill/>
                        </a:ln>
                        <a:solidFill>
                          <a:schemeClr val="tx1"/>
                        </a:solidFill>
                        <a:effectLst/>
                        <a:uLnTx/>
                        <a:uFillTx/>
                        <a:ea typeface="+mj-ea"/>
                        <a:cs typeface="+mj-cs"/>
                        <a:sym typeface="+mn-ea"/>
                      </a:endParaRPr>
                    </a:p>
                  </a:txBody>
                  <a:tcPr/>
                </a:tc>
              </a:tr>
              <a:tr h="457200">
                <a:tc>
                  <a:txBody>
                    <a:bodyPr/>
                    <a:p>
                      <a:pPr>
                        <a:buNone/>
                      </a:pPr>
                      <a:r>
                        <a:rPr lang="en-US" altLang="en-US" sz="2000" kern="0" noProof="0" dirty="0" smtClean="0">
                          <a:ln>
                            <a:noFill/>
                          </a:ln>
                          <a:solidFill>
                            <a:schemeClr val="tx1"/>
                          </a:solidFill>
                          <a:effectLst/>
                          <a:uLnTx/>
                          <a:uFillTx/>
                          <a:sym typeface="+mn-ea"/>
                        </a:rPr>
                        <a:t>900055</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 New Rel-17 NR licensed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28%</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Huawei</a:t>
                      </a:r>
                      <a:endParaRPr lang="en-US" altLang="zh-CN" sz="20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46050" y="2645410"/>
            <a:ext cx="11889740" cy="3707765"/>
          </a:xfrm>
          <a:prstGeom prst="rect">
            <a:avLst/>
          </a:prstGeom>
          <a:noFill/>
        </p:spPr>
        <p:txBody>
          <a:bodyPr wrap="square" rtlCol="0" anchor="t">
            <a:spAutoFit/>
          </a:bodyPr>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sym typeface="+mn-ea"/>
              </a:rPr>
              <a:t> </a:t>
            </a:r>
            <a:r>
              <a:rPr lang="en-US" altLang="zh-CN" sz="2800" b="1" dirty="0" smtClean="0">
                <a:latin typeface="+mn-lt"/>
                <a:sym typeface="+mn-ea"/>
              </a:rPr>
              <a:t>Observation 3</a:t>
            </a:r>
            <a:r>
              <a:rPr lang="en-US" altLang="zh-CN" sz="2800" dirty="0" smtClean="0">
                <a:latin typeface="+mn-lt"/>
                <a:sym typeface="+mn-ea"/>
              </a:rPr>
              <a:t>: </a:t>
            </a:r>
            <a:r>
              <a:rPr lang="en-US" altLang="zh-CN" sz="2400" dirty="0" smtClean="0">
                <a:latin typeface="+mn-lt"/>
                <a:sym typeface="+mn-ea"/>
              </a:rPr>
              <a:t>As of </a:t>
            </a:r>
            <a:r>
              <a:rPr lang="en-US" sz="2400" dirty="0" smtClean="0">
                <a:latin typeface="+mn-lt"/>
                <a:sym typeface="+mn-ea"/>
              </a:rPr>
              <a:t>RAN5#93-e, the above 2 NR bands WIs relate to 5G NR CADC configuration WIs. </a:t>
            </a:r>
            <a:r>
              <a:rPr lang="en-US" altLang="zh-CN" sz="2400" dirty="0" smtClean="0">
                <a:latin typeface="+mn-lt"/>
                <a:sym typeface="+mn-ea"/>
              </a:rPr>
              <a:t>As agreed in R5-195406, only after the Rel-16 new bands have been introduced into RAN5 Rel-16 test specs, the Rel-16 new band combos could be introduced into RAN5 Rel-16 test specs. The introduction of Rel-16 new bands is out of the scope of “NR_CADC_NR_LTE_DC_R16-UEConTest” WI.</a:t>
            </a:r>
            <a:endParaRPr lang="en-US" altLang="zh-CN" sz="2400" dirty="0" smtClean="0">
              <a:latin typeface="+mn-lt"/>
              <a:sym typeface="+mn-ea"/>
            </a:endParaRPr>
          </a:p>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rPr>
              <a:t> </a:t>
            </a:r>
            <a:r>
              <a:rPr lang="en-US" altLang="zh-CN" sz="2800" b="1" dirty="0" smtClean="0">
                <a:latin typeface="+mn-lt"/>
              </a:rPr>
              <a:t>Proposal 3</a:t>
            </a:r>
            <a:r>
              <a:rPr lang="en-US" altLang="zh-CN" sz="2800" dirty="0" smtClean="0">
                <a:latin typeface="+mn-lt"/>
              </a:rPr>
              <a:t>: </a:t>
            </a:r>
            <a:r>
              <a:rPr lang="en-US" altLang="zh-CN" sz="2400" dirty="0" smtClean="0">
                <a:latin typeface="+mn-lt"/>
                <a:sym typeface="+mn-ea"/>
              </a:rPr>
              <a:t>Only after the Rel-16/17 new bands have been introduced into RAN5 test specs, the Rel-16/17 new band combos could be introduced into RAN5 test specs. The introduction of Rel-16/17 new bands is out of the scope of “NR_CADC_NR_LTE_DC_R16-UEConTest” and “NR_CADC_NR_LTE_DC_R17-UEConTest” WI.</a:t>
            </a:r>
            <a:r>
              <a:rPr lang="en-US" altLang="zh-CN" sz="2400" dirty="0" smtClean="0">
                <a:latin typeface="+mn-lt"/>
              </a:rPr>
              <a:t> </a:t>
            </a:r>
            <a:endParaRPr lang="en-US" altLang="zh-CN" sz="2400" dirty="0" smtClean="0">
              <a:latin typeface="+mn-lt"/>
            </a:endParaRPr>
          </a:p>
        </p:txBody>
      </p:sp>
      <p:sp>
        <p:nvSpPr>
          <p:cNvPr id="9" name="标题 1"/>
          <p:cNvSpPr>
            <a:spLocks noGrp="1" noChangeArrowheads="1"/>
          </p:cNvSpPr>
          <p:nvPr>
            <p:ph type="title"/>
          </p:nvPr>
        </p:nvSpPr>
        <p:spPr>
          <a:xfrm>
            <a:off x="272415" y="63500"/>
            <a:ext cx="11677015" cy="713740"/>
          </a:xfrm>
        </p:spPr>
        <p:txBody>
          <a:bodyPr/>
          <a:p>
            <a:pPr eaLnBrk="1" hangingPunct="1"/>
            <a:r>
              <a:rPr lang="en-US" altLang="zh-CN" sz="3200" b="1" dirty="0" smtClean="0"/>
              <a:t>The existing </a:t>
            </a:r>
            <a:r>
              <a:rPr lang="en-US" altLang="zh-CN" sz="3200" b="1" dirty="0" smtClean="0">
                <a:solidFill>
                  <a:schemeClr val="tx1"/>
                </a:solidFill>
              </a:rPr>
              <a:t>NR bands </a:t>
            </a:r>
            <a:r>
              <a:rPr lang="en-US" altLang="zh-CN" sz="3200" b="1" dirty="0" smtClean="0"/>
              <a:t>WIs relate to 5G NR CADC config. WIs in RAN5</a:t>
            </a:r>
            <a:endParaRPr lang="en-US" altLang="zh-CN" sz="3200" b="1" dirty="0" smtClean="0"/>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08585" y="138747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 </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Except for Sub-WI “Rel-15 NR bands, NR CA/DC and EN-DC configurations” </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870061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RF requirements for NR frequency range 1 (FR1)</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910098</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NR RF requirement enhancements for frequency range 2 (FR2)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48%</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Nokia</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911004</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LTE-NR &amp; NR-NR Dual Connectivity and NR CA enhancements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Nokia</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870062</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100%</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911000</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High power UE (power class 2) for EN-DC with 1 LTE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CU</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920065</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CT</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920066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CT</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chemeClr val="tx1"/>
                          </a:solidFill>
                          <a:effectLst/>
                          <a:uLnTx/>
                          <a:uFillTx/>
                          <a:sym typeface="+mn-ea"/>
                        </a:rPr>
                        <a:t>930051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596265"/>
            <a:ext cx="12191365" cy="783590"/>
          </a:xfrm>
          <a:prstGeom prst="rect">
            <a:avLst/>
          </a:prstGeom>
          <a:noFill/>
          <a:ln w="9525">
            <a:noFill/>
            <a:miter lim="800000"/>
          </a:ln>
        </p:spPr>
        <p:txBody>
          <a:bodyPr lIns="121917" tIns="60958" rIns="121917" bIns="60958"/>
          <a:p>
            <a:pPr eaLnBrk="1" latinLnBrk="0" hangingPunct="1">
              <a:lnSpc>
                <a:spcPts val="2600"/>
              </a:lnSpc>
              <a:buFont typeface="Arial" panose="020B0604020202020204" pitchFamily="34" charset="0"/>
              <a:buChar char="•"/>
            </a:pPr>
            <a:r>
              <a:rPr lang="en-US" altLang="zh-CN" sz="2800" dirty="0" smtClean="0">
                <a:solidFill>
                  <a:schemeClr val="tx1"/>
                </a:solidFill>
                <a:latin typeface="+mn-lt"/>
              </a:rPr>
              <a:t> </a:t>
            </a:r>
            <a:r>
              <a:rPr lang="en-US" altLang="zh-CN" sz="2400" b="1" dirty="0" smtClean="0">
                <a:solidFill>
                  <a:schemeClr val="tx1"/>
                </a:solidFill>
                <a:latin typeface="+mn-lt"/>
              </a:rPr>
              <a:t>Observation 4.1</a:t>
            </a:r>
            <a:r>
              <a:rPr lang="en-US" altLang="zh-CN" sz="2400" dirty="0" smtClean="0">
                <a:solidFill>
                  <a:schemeClr val="tx1"/>
                </a:solidFill>
                <a:latin typeface="+mn-lt"/>
              </a:rPr>
              <a:t>: </a:t>
            </a:r>
            <a:r>
              <a:rPr lang="en-US" altLang="zh-CN" sz="2000" dirty="0" smtClean="0">
                <a:solidFill>
                  <a:schemeClr val="tx1"/>
                </a:solidFill>
                <a:latin typeface="+mn-lt"/>
              </a:rPr>
              <a:t>As of </a:t>
            </a:r>
            <a:r>
              <a:rPr lang="en-US" sz="2000" dirty="0" smtClean="0">
                <a:solidFill>
                  <a:schemeClr val="tx1"/>
                </a:solidFill>
                <a:latin typeface="+mn-lt"/>
              </a:rPr>
              <a:t>RAN5#93-e, the following 9 feature specific WIs </a:t>
            </a:r>
            <a:r>
              <a:rPr lang="en-US" sz="2000" dirty="0" smtClean="0">
                <a:solidFill>
                  <a:schemeClr val="tx1"/>
                </a:solidFill>
                <a:latin typeface="+mn-lt"/>
                <a:sym typeface="+mn-ea"/>
              </a:rPr>
              <a:t>relate to 5G NR CADC configuration WIs</a:t>
            </a:r>
            <a:r>
              <a:rPr lang="en-US" sz="2000" dirty="0" smtClean="0">
                <a:solidFill>
                  <a:schemeClr val="tx1"/>
                </a:solidFill>
                <a:latin typeface="+mn-lt"/>
              </a:rPr>
              <a:t>. Specific configurations will be used to complete the corresponding test cases in the following 9 WIs. </a:t>
            </a:r>
            <a:endParaRPr lang="en-US" sz="2000" dirty="0" smtClean="0">
              <a:solidFill>
                <a:schemeClr val="tx1"/>
              </a:solidFill>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feature specific WIs relate to 5G NR CADC config. WIs in RAN5 (1/3)</a:t>
            </a:r>
            <a:endParaRPr lang="en-US" altLang="zh-CN" sz="2900" b="1" dirty="0" smtClean="0">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108585" y="331914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chemeClr val="tx1"/>
                          </a:solidFill>
                          <a:effectLst/>
                          <a:uLnTx/>
                          <a:uFillTx/>
                          <a:sym typeface="+mn-ea"/>
                        </a:rPr>
                        <a:t>760087</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- 5G system with NR and LTE, </a:t>
                      </a:r>
                      <a:endParaRPr lang="en-US" altLang="zh-CN" sz="1800" noProof="0" dirty="0">
                        <a:ln>
                          <a:noFill/>
                        </a:ln>
                        <a:solidFill>
                          <a:schemeClr val="tx1"/>
                        </a:solidFill>
                        <a:effectLst/>
                        <a:uLnTx/>
                        <a:uFillTx/>
                        <a:ea typeface="+mj-ea"/>
                        <a:cs typeface="+mj-cs"/>
                        <a:sym typeface="+mn-ea"/>
                      </a:endParaRPr>
                    </a:p>
                    <a:p>
                      <a:pPr>
                        <a:buNone/>
                      </a:pPr>
                      <a:r>
                        <a:rPr lang="en-US" altLang="zh-CN" sz="1800" noProof="0" dirty="0">
                          <a:ln>
                            <a:noFill/>
                          </a:ln>
                          <a:solidFill>
                            <a:schemeClr val="tx1"/>
                          </a:solidFill>
                          <a:effectLst/>
                          <a:uLnTx/>
                          <a:uFillTx/>
                          <a:ea typeface="+mj-ea"/>
                          <a:cs typeface="+mj-cs"/>
                          <a:sym typeface="+mn-ea"/>
                        </a:rPr>
                        <a:t>Sub-WI “Rel-15 NR bands, NR CA/DC and EN-DC configurations” </a:t>
                      </a:r>
                      <a:endParaRPr lang="en-US" altLang="zh-CN" sz="1800" noProof="0" dirty="0">
                        <a:ln>
                          <a:noFill/>
                        </a:ln>
                        <a:solidFill>
                          <a:schemeClr val="tx1"/>
                        </a:solidFill>
                        <a:effectLst/>
                        <a:uLnTx/>
                        <a:uFillTx/>
                        <a:ea typeface="+mj-ea"/>
                        <a:cs typeface="+mj-cs"/>
                        <a:sym typeface="+mn-ea"/>
                      </a:endParaRPr>
                    </a:p>
                  </a:txBody>
                  <a:tcPr/>
                </a:tc>
                <a:tc>
                  <a:txBody>
                    <a:bodyPr/>
                    <a:p>
                      <a:pPr>
                        <a:buNone/>
                      </a:pP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830083</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Rel-16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900056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HW</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1390015"/>
            <a:ext cx="12191365" cy="1670050"/>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3200" dirty="0" smtClean="0">
                <a:solidFill>
                  <a:schemeClr val="tx1"/>
                </a:solidFill>
                <a:latin typeface="+mn-lt"/>
              </a:rPr>
              <a:t> </a:t>
            </a:r>
            <a:r>
              <a:rPr lang="en-US" altLang="zh-CN" sz="2800" b="1" dirty="0" smtClean="0">
                <a:solidFill>
                  <a:schemeClr val="tx1"/>
                </a:solidFill>
                <a:latin typeface="+mn-lt"/>
              </a:rPr>
              <a:t>Observation 4.2</a:t>
            </a:r>
            <a:r>
              <a:rPr lang="en-US" altLang="zh-CN" sz="2800" dirty="0" smtClean="0">
                <a:solidFill>
                  <a:schemeClr val="tx1"/>
                </a:solidFill>
                <a:latin typeface="+mn-lt"/>
              </a:rPr>
              <a:t>: </a:t>
            </a:r>
            <a:r>
              <a:rPr lang="en-US" altLang="zh-CN" sz="2400" dirty="0" smtClean="0">
                <a:solidFill>
                  <a:schemeClr val="tx1"/>
                </a:solidFill>
                <a:latin typeface="+mn-lt"/>
              </a:rPr>
              <a:t>As of </a:t>
            </a:r>
            <a:r>
              <a:rPr lang="en-US" sz="2400" dirty="0" smtClean="0">
                <a:solidFill>
                  <a:schemeClr val="tx1"/>
                </a:solidFill>
                <a:latin typeface="+mn-lt"/>
              </a:rPr>
              <a:t>RAN5#93-e, the following 3 configuration specific WIs </a:t>
            </a:r>
            <a:r>
              <a:rPr lang="en-US" sz="2400" dirty="0" smtClean="0">
                <a:solidFill>
                  <a:schemeClr val="tx1"/>
                </a:solidFill>
                <a:latin typeface="+mn-lt"/>
                <a:sym typeface="+mn-ea"/>
              </a:rPr>
              <a:t>relate to 5G NR CADC configuration WIs</a:t>
            </a:r>
            <a:r>
              <a:rPr lang="en-US" sz="2400" dirty="0" smtClean="0">
                <a:solidFill>
                  <a:schemeClr val="tx1"/>
                </a:solidFill>
                <a:latin typeface="+mn-lt"/>
              </a:rPr>
              <a:t>. Configuration specific WIs aim for introducing configuration test cases into RAN5 specs, while feature specific WIs aim for introducing new feature test cases into RAN5 specs. </a:t>
            </a:r>
            <a:endParaRPr lang="en-US" sz="2400" dirty="0" smtClean="0">
              <a:solidFill>
                <a:schemeClr val="tx1"/>
              </a:solidFill>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configuration specific WIs relate to 5G NR CADC config. WIs in RAN5 (2/3)</a:t>
            </a:r>
            <a:endParaRPr lang="en-US" altLang="zh-CN" sz="2900" b="1" dirty="0" smtClean="0">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7950" y="1032510"/>
            <a:ext cx="11842115" cy="275844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800" dirty="0" smtClean="0">
                <a:solidFill>
                  <a:schemeClr val="tx1"/>
                </a:solidFill>
                <a:latin typeface="+mn-lt"/>
                <a:sym typeface="+mn-ea"/>
              </a:rPr>
              <a:t> </a:t>
            </a:r>
            <a:r>
              <a:rPr lang="en-US" altLang="zh-CN" sz="2400" b="1" dirty="0" smtClean="0">
                <a:solidFill>
                  <a:schemeClr val="tx1"/>
                </a:solidFill>
                <a:latin typeface="+mn-lt"/>
                <a:sym typeface="+mn-ea"/>
              </a:rPr>
              <a:t>Proposal 4.1</a:t>
            </a:r>
            <a:r>
              <a:rPr lang="en-US" altLang="zh-CN" sz="2400" dirty="0" smtClean="0">
                <a:solidFill>
                  <a:schemeClr val="tx1"/>
                </a:solidFill>
                <a:latin typeface="+mn-lt"/>
                <a:sym typeface="+mn-ea"/>
              </a:rPr>
              <a:t>:</a:t>
            </a:r>
            <a:r>
              <a:rPr lang="en-US" altLang="zh-CN" sz="2800" dirty="0" smtClean="0">
                <a:solidFill>
                  <a:schemeClr val="tx1"/>
                </a:solidFill>
                <a:latin typeface="+mn-lt"/>
                <a:sym typeface="+mn-ea"/>
              </a:rPr>
              <a:t> </a:t>
            </a:r>
            <a:r>
              <a:rPr lang="en-US" altLang="zh-CN" sz="2200" dirty="0" smtClean="0">
                <a:solidFill>
                  <a:schemeClr val="tx1"/>
                </a:solidFill>
                <a:latin typeface="+mn-lt"/>
                <a:sym typeface="+mn-ea"/>
              </a:rPr>
              <a:t>When specific configurations are needed to be used for completing test cases introduced by feature specific WIs (UIC=760087/870061/910098/911004/870062/911000/920065/920066/930051), </a:t>
            </a:r>
            <a:r>
              <a:rPr lang="en-US" altLang="zh-CN" sz="2200" b="1" dirty="0" smtClean="0">
                <a:solidFill>
                  <a:schemeClr val="tx1"/>
                </a:solidFill>
                <a:latin typeface="+mn-lt"/>
                <a:sym typeface="+mn-ea"/>
              </a:rPr>
              <a:t>the specific configurations shall be picked out among the “Ongoing” or “Completed” configurations</a:t>
            </a:r>
            <a:r>
              <a:rPr lang="en-US" altLang="zh-CN" sz="2200" dirty="0" smtClean="0">
                <a:solidFill>
                  <a:schemeClr val="tx1"/>
                </a:solidFill>
                <a:latin typeface="+mn-lt"/>
                <a:sym typeface="+mn-ea"/>
              </a:rPr>
              <a:t> in configuration specific WIs (UIC=</a:t>
            </a:r>
            <a:r>
              <a:rPr lang="en-US" altLang="zh-CN" sz="2200" dirty="0" smtClean="0">
                <a:solidFill>
                  <a:schemeClr val="tx1"/>
                </a:solidFill>
                <a:latin typeface="+mn-lt"/>
                <a:sym typeface="+mn-ea"/>
              </a:rPr>
              <a:t>760087, 830083, 900056).  If there is no "Ongoing" or "Completed" configuration in Rel-16 configuration specific WIs can be used to complete the test cases introduced by Rel-16 feature specific WIs, the specific configurations can be picked out among the "Ongoing" or "Completed" configurations in Rel-17 and forward configuration specific WIs.</a:t>
            </a:r>
            <a:endParaRPr lang="en-US" altLang="zh-CN" sz="2200" dirty="0" smtClean="0">
              <a:solidFill>
                <a:schemeClr val="tx1"/>
              </a:solidFill>
              <a:latin typeface="+mn-lt"/>
              <a:sym typeface="+mn-ea"/>
            </a:endParaRPr>
          </a:p>
        </p:txBody>
      </p:sp>
      <p:sp>
        <p:nvSpPr>
          <p:cNvPr id="9"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chemeClr val="tx1"/>
                </a:solidFill>
              </a:rPr>
              <a:t>The existing feature specific WIs relate to 5G NR CADC config. WIs in RAN5 (3/3)</a:t>
            </a:r>
            <a:endParaRPr lang="en-US" altLang="zh-CN" sz="2900" b="1" dirty="0" smtClean="0">
              <a:solidFill>
                <a:schemeClr val="tx1"/>
              </a:solidFill>
            </a:endParaRPr>
          </a:p>
        </p:txBody>
      </p:sp>
      <p:sp>
        <p:nvSpPr>
          <p:cNvPr id="2" name="文本框 1"/>
          <p:cNvSpPr txBox="1"/>
          <p:nvPr/>
        </p:nvSpPr>
        <p:spPr>
          <a:xfrm>
            <a:off x="107315" y="4041140"/>
            <a:ext cx="11842115" cy="2245360"/>
          </a:xfrm>
          <a:prstGeom prst="rect">
            <a:avLst/>
          </a:prstGeom>
          <a:noFill/>
        </p:spPr>
        <p:txBody>
          <a:bodyPr wrap="square" rtlCol="0" anchor="t">
            <a:spAutoFit/>
          </a:bodyPr>
          <a:p>
            <a:pPr algn="l" eaLnBrk="1" latinLnBrk="0" hangingPunct="1">
              <a:lnSpc>
                <a:spcPts val="2800"/>
              </a:lnSpc>
              <a:spcBef>
                <a:spcPts val="1200"/>
              </a:spcBef>
              <a:buClrTx/>
              <a:buSzTx/>
              <a:buFont typeface="Arial" panose="020B0604020202020204" pitchFamily="34" charset="0"/>
              <a:buChar char="•"/>
            </a:pPr>
            <a:r>
              <a:rPr lang="en-US" altLang="zh-CN" sz="2400" dirty="0" smtClean="0">
                <a:solidFill>
                  <a:schemeClr val="tx1"/>
                </a:solidFill>
                <a:latin typeface="+mn-lt"/>
                <a:sym typeface="+mn-ea"/>
              </a:rPr>
              <a:t> </a:t>
            </a:r>
            <a:r>
              <a:rPr lang="en-US" altLang="zh-CN" sz="2400" b="1" dirty="0" smtClean="0">
                <a:solidFill>
                  <a:schemeClr val="tx1"/>
                </a:solidFill>
                <a:latin typeface="+mn-lt"/>
                <a:sym typeface="+mn-ea"/>
              </a:rPr>
              <a:t>Proposal 4.2</a:t>
            </a:r>
            <a:r>
              <a:rPr lang="en-US" altLang="zh-CN" sz="2400" dirty="0" smtClean="0">
                <a:solidFill>
                  <a:schemeClr val="tx1"/>
                </a:solidFill>
                <a:latin typeface="+mn-lt"/>
                <a:sym typeface="+mn-ea"/>
              </a:rPr>
              <a:t>: </a:t>
            </a:r>
            <a:r>
              <a:rPr lang="en-US" altLang="zh-CN" sz="2200" dirty="0" smtClean="0">
                <a:solidFill>
                  <a:schemeClr val="tx1"/>
                </a:solidFill>
                <a:latin typeface="+mn-lt"/>
                <a:sym typeface="+mn-ea"/>
              </a:rPr>
              <a:t>Only when new feature test cases to be introduced into RAN5 specs to complete the feature specific WIs (UIC=</a:t>
            </a:r>
            <a:r>
              <a:rPr lang="en-US" altLang="zh-CN" sz="2200" dirty="0" smtClean="0">
                <a:solidFill>
                  <a:schemeClr val="tx1"/>
                </a:solidFill>
                <a:latin typeface="+mn-lt"/>
                <a:sym typeface="+mn-ea"/>
              </a:rPr>
              <a:t>760087/870061/910098/911004/870062/911000/920065/920066/930051</a:t>
            </a:r>
            <a:r>
              <a:rPr lang="en-US" altLang="zh-CN" sz="2200" dirty="0" smtClean="0">
                <a:solidFill>
                  <a:schemeClr val="tx1"/>
                </a:solidFill>
                <a:latin typeface="+mn-lt"/>
                <a:sym typeface="+mn-ea"/>
              </a:rPr>
              <a:t>), the CRs can be submitted under the feature specific WIs (UIC=</a:t>
            </a:r>
            <a:r>
              <a:rPr lang="en-US" altLang="zh-CN" sz="2200" dirty="0" smtClean="0">
                <a:solidFill>
                  <a:schemeClr val="tx1"/>
                </a:solidFill>
                <a:latin typeface="+mn-lt"/>
                <a:sym typeface="+mn-ea"/>
              </a:rPr>
              <a:t>760087/870061/910098/911004/870062/911000/920065/920066/930051</a:t>
            </a:r>
            <a:r>
              <a:rPr lang="en-US" altLang="zh-CN" sz="2200" dirty="0" smtClean="0">
                <a:solidFill>
                  <a:schemeClr val="tx1"/>
                </a:solidFill>
                <a:latin typeface="+mn-lt"/>
                <a:sym typeface="+mn-ea"/>
              </a:rPr>
              <a:t>). For the other situations, the configuration specific WIs (UIC=</a:t>
            </a:r>
            <a:r>
              <a:rPr lang="en-US" altLang="zh-CN" sz="2200" dirty="0" smtClean="0">
                <a:solidFill>
                  <a:schemeClr val="tx1"/>
                </a:solidFill>
                <a:latin typeface="+mn-lt"/>
                <a:sym typeface="+mn-ea"/>
              </a:rPr>
              <a:t>760087, 830083, 900056</a:t>
            </a:r>
            <a:r>
              <a:rPr lang="en-US" altLang="zh-CN" sz="2200" dirty="0" smtClean="0">
                <a:solidFill>
                  <a:schemeClr val="tx1"/>
                </a:solidFill>
                <a:latin typeface="+mn-lt"/>
                <a:sym typeface="+mn-ea"/>
              </a:rPr>
              <a:t>) can be used as much as possible to introduce the specific configurations into RAN5 specs. </a:t>
            </a:r>
            <a:endParaRPr lang="en-US" altLang="zh-CN" sz="2200" dirty="0" smtClean="0">
              <a:solidFill>
                <a:schemeClr val="tx1"/>
              </a:solidFill>
              <a:latin typeface="+mn-lt"/>
              <a:sym typeface="+mn-ea"/>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标题 1"/>
          <p:cNvSpPr>
            <a:spLocks noGrp="1" noChangeArrowheads="1"/>
          </p:cNvSpPr>
          <p:nvPr/>
        </p:nvSpPr>
        <p:spPr>
          <a:xfrm>
            <a:off x="87630" y="63500"/>
            <a:ext cx="1229741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3200" b="1" dirty="0" smtClean="0"/>
              <a:t>How to handle the 5G NR CADC fallback config. w/o interested operators</a:t>
            </a:r>
            <a:endParaRPr lang="en-US" altLang="zh-CN" sz="3200" b="1" dirty="0" smtClean="0"/>
          </a:p>
        </p:txBody>
      </p:sp>
      <p:sp>
        <p:nvSpPr>
          <p:cNvPr id="4" name="内容占位符 2"/>
          <p:cNvSpPr>
            <a:spLocks noGrp="1" noChangeArrowheads="1"/>
          </p:cNvSpPr>
          <p:nvPr/>
        </p:nvSpPr>
        <p:spPr bwMode="auto">
          <a:xfrm>
            <a:off x="0" y="700405"/>
            <a:ext cx="12191365" cy="1471295"/>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2800" dirty="0" smtClean="0">
                <a:latin typeface="+mn-lt"/>
              </a:rPr>
              <a:t> </a:t>
            </a:r>
            <a:r>
              <a:rPr lang="en-US" altLang="zh-CN" sz="2800" b="1" dirty="0" smtClean="0">
                <a:latin typeface="+mn-lt"/>
              </a:rPr>
              <a:t>Observation 5</a:t>
            </a:r>
            <a:r>
              <a:rPr lang="en-US" altLang="zh-CN" sz="2800" dirty="0" smtClean="0">
                <a:latin typeface="+mn-lt"/>
              </a:rPr>
              <a:t>: </a:t>
            </a:r>
            <a:r>
              <a:rPr lang="en-US" altLang="zh-CN" sz="2400" dirty="0" smtClean="0">
                <a:latin typeface="+mn-lt"/>
              </a:rPr>
              <a:t>As per the discussion on R5-217339 during </a:t>
            </a:r>
            <a:r>
              <a:rPr lang="en-US" sz="2400" dirty="0" smtClean="0">
                <a:latin typeface="+mn-lt"/>
              </a:rPr>
              <a:t>RAN5#93-e, there are 5G NR CADC fallback configurations without “interested operators” but still need to be completed as long as they are in the same fallback groups of the configurations with “interested operators”. </a:t>
            </a:r>
            <a:endParaRPr lang="en-US" sz="2400" dirty="0" smtClean="0">
              <a:latin typeface="+mn-lt"/>
            </a:endParaRPr>
          </a:p>
        </p:txBody>
      </p:sp>
      <p:sp>
        <p:nvSpPr>
          <p:cNvPr id="5" name="内容占位符 2"/>
          <p:cNvSpPr>
            <a:spLocks noGrp="1" noChangeArrowheads="1"/>
          </p:cNvSpPr>
          <p:nvPr/>
        </p:nvSpPr>
        <p:spPr bwMode="auto">
          <a:xfrm>
            <a:off x="7243445" y="1968500"/>
            <a:ext cx="5035550" cy="4890770"/>
          </a:xfrm>
          <a:prstGeom prst="rect">
            <a:avLst/>
          </a:prstGeom>
          <a:noFill/>
          <a:ln w="9525">
            <a:noFill/>
            <a:miter lim="800000"/>
          </a:ln>
        </p:spPr>
        <p:txBody>
          <a:bodyPr lIns="121917" tIns="60958" rIns="121917" bIns="60958"/>
          <a:p>
            <a:pPr eaLnBrk="1" latinLnBrk="0" hangingPunct="1">
              <a:lnSpc>
                <a:spcPts val="3000"/>
              </a:lnSpc>
              <a:buFont typeface="Arial" panose="020B0604020202020204" pitchFamily="34" charset="0"/>
              <a:buChar char="•"/>
            </a:pPr>
            <a:r>
              <a:rPr lang="en-US" altLang="zh-CN" sz="2800" dirty="0" smtClean="0">
                <a:solidFill>
                  <a:schemeClr val="tx1"/>
                </a:solidFill>
                <a:latin typeface="+mn-lt"/>
              </a:rPr>
              <a:t> </a:t>
            </a:r>
            <a:r>
              <a:rPr lang="en-US" altLang="zh-CN" sz="2800" b="1" dirty="0" smtClean="0">
                <a:solidFill>
                  <a:schemeClr val="tx1"/>
                </a:solidFill>
                <a:latin typeface="+mn-lt"/>
              </a:rPr>
              <a:t>Proposal 5</a:t>
            </a:r>
            <a:r>
              <a:rPr lang="en-US" altLang="zh-CN" sz="2800" dirty="0" smtClean="0">
                <a:solidFill>
                  <a:schemeClr val="tx1"/>
                </a:solidFill>
                <a:latin typeface="+mn-lt"/>
              </a:rPr>
              <a:t>: </a:t>
            </a:r>
            <a:r>
              <a:rPr lang="en-US" altLang="zh-CN" sz="2400" dirty="0" smtClean="0">
                <a:solidFill>
                  <a:schemeClr val="tx1"/>
                </a:solidFill>
                <a:latin typeface="+mn-lt"/>
              </a:rPr>
              <a:t>For the</a:t>
            </a:r>
            <a:r>
              <a:rPr lang="en-US" sz="2400" dirty="0" smtClean="0">
                <a:solidFill>
                  <a:schemeClr val="tx1"/>
                </a:solidFill>
                <a:latin typeface="+mn-lt"/>
              </a:rPr>
              <a:t> 5G NR CADC fallback configurations without “interested operators”, as long as they are in the same “</a:t>
            </a:r>
            <a:r>
              <a:rPr lang="en-US" sz="2400" b="1" dirty="0" smtClean="0">
                <a:solidFill>
                  <a:schemeClr val="tx1"/>
                </a:solidFill>
                <a:latin typeface="+mn-lt"/>
              </a:rPr>
              <a:t>Fallback group</a:t>
            </a:r>
            <a:r>
              <a:rPr lang="en-US" sz="2400" dirty="0" smtClean="0">
                <a:solidFill>
                  <a:schemeClr val="tx1"/>
                </a:solidFill>
                <a:latin typeface="+mn-lt"/>
              </a:rPr>
              <a:t>” of the configurations with “interested operators”, they shall be tagged as “</a:t>
            </a:r>
            <a:r>
              <a:rPr lang="en-US" sz="2400" b="1" dirty="0" smtClean="0">
                <a:solidFill>
                  <a:schemeClr val="tx1"/>
                </a:solidFill>
                <a:latin typeface="+mn-lt"/>
              </a:rPr>
              <a:t>Ongoing (FB)</a:t>
            </a:r>
            <a:r>
              <a:rPr lang="en-US" sz="2400" dirty="0" smtClean="0">
                <a:solidFill>
                  <a:schemeClr val="tx1"/>
                </a:solidFill>
                <a:latin typeface="+mn-lt"/>
              </a:rPr>
              <a:t>” </a:t>
            </a:r>
            <a:r>
              <a:rPr lang="en-US" sz="2400" dirty="0" smtClean="0">
                <a:solidFill>
                  <a:schemeClr val="tx1"/>
                </a:solidFill>
                <a:latin typeface="+mn-lt"/>
                <a:sym typeface="+mn-ea"/>
              </a:rPr>
              <a:t>in the “Status” Column and are</a:t>
            </a:r>
            <a:r>
              <a:rPr lang="en-US" sz="2400" dirty="0" smtClean="0">
                <a:solidFill>
                  <a:schemeClr val="tx1"/>
                </a:solidFill>
                <a:latin typeface="+mn-lt"/>
              </a:rPr>
              <a:t> ready for accepting contributions. They also shall be tagged as “</a:t>
            </a:r>
            <a:r>
              <a:rPr lang="en-US" sz="2400" b="1" dirty="0" smtClean="0">
                <a:solidFill>
                  <a:schemeClr val="tx1"/>
                </a:solidFill>
                <a:latin typeface="+mn-lt"/>
              </a:rPr>
              <a:t>Completed (FB)</a:t>
            </a:r>
            <a:r>
              <a:rPr lang="en-US" sz="2400" dirty="0" smtClean="0">
                <a:solidFill>
                  <a:schemeClr val="tx1"/>
                </a:solidFill>
                <a:latin typeface="+mn-lt"/>
              </a:rPr>
              <a:t>” in the “Status” Column when they are 100% completed in the WPs. </a:t>
            </a:r>
            <a:endParaRPr lang="en-US" sz="2400" dirty="0" smtClean="0">
              <a:solidFill>
                <a:schemeClr val="tx1"/>
              </a:solidFill>
              <a:latin typeface="+mn-lt"/>
            </a:endParaRPr>
          </a:p>
        </p:txBody>
      </p:sp>
      <p:pic>
        <p:nvPicPr>
          <p:cNvPr id="3" name="图片 2"/>
          <p:cNvPicPr>
            <a:picLocks noChangeAspect="1"/>
          </p:cNvPicPr>
          <p:nvPr/>
        </p:nvPicPr>
        <p:blipFill>
          <a:blip r:embed="rId1"/>
          <a:stretch>
            <a:fillRect/>
          </a:stretch>
        </p:blipFill>
        <p:spPr>
          <a:xfrm>
            <a:off x="174625" y="1968500"/>
            <a:ext cx="7002145" cy="4597400"/>
          </a:xfrm>
          <a:prstGeom prst="rect">
            <a:avLst/>
          </a:prstGeom>
          <a:effectLst>
            <a:outerShdw blurRad="50800" dist="38100" dir="2700000" algn="tl" rotWithShape="0">
              <a:prstClr val="black">
                <a:alpha val="40000"/>
              </a:prst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endParaRPr lang="en-US" altLang="zh-CN" sz="6000" smtClean="0"/>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10.xml><?xml version="1.0" encoding="utf-8"?>
<p:tagLst xmlns:p="http://schemas.openxmlformats.org/presentationml/2006/main">
  <p:tag name="TABLE_ENDDRAG_ORIGIN_RECT" val="939*117"/>
  <p:tag name="TABLE_ENDDRAG_RECT" val="8*109*939*117"/>
</p:tagLst>
</file>

<file path=ppt/tags/tag11.xml><?xml version="1.0" encoding="utf-8"?>
<p:tagLst xmlns:p="http://schemas.openxmlformats.org/presentationml/2006/main">
  <p:tag name="RS_CLASSIFICATIONID" val="0"/>
  <p:tag name="RS_CLASSIFICATION" val="UNRESTRICTED"/>
</p:tagLst>
</file>

<file path=ppt/tags/tag12.xml><?xml version="1.0" encoding="utf-8"?>
<p:tagLst xmlns:p="http://schemas.openxmlformats.org/presentationml/2006/main">
  <p:tag name="RS_CLASSIFICATIONID" val="0"/>
  <p:tag name="RS_CLASSIFICATION" val="UNRESTRICTED"/>
</p:tagLst>
</file>

<file path=ppt/tags/tag13.xml><?xml version="1.0" encoding="utf-8"?>
<p:tagLst xmlns:p="http://schemas.openxmlformats.org/presentationml/2006/main">
  <p:tag name="RS_CLASSIFICATIONID" val="0"/>
  <p:tag name="RS_CLASSIFICATION" val="UNRESTRICTED"/>
</p:tagLst>
</file>

<file path=ppt/tags/tag14.xml><?xml version="1.0" encoding="utf-8"?>
<p:tagLst xmlns:p="http://schemas.openxmlformats.org/presentationml/2006/main">
  <p:tag name="RS_CLASSIFICATION_RESETFORMATTING" val="True"/>
</p:tagLst>
</file>

<file path=ppt/tags/tag2.xml><?xml version="1.0" encoding="utf-8"?>
<p:tagLst xmlns:p="http://schemas.openxmlformats.org/presentationml/2006/main">
  <p:tag name="TABLE_ENDDRAG_ORIGIN_RECT" val="948*408"/>
  <p:tag name="TABLE_ENDDRAG_RECT" val="10*45*948*408"/>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TABLE_ENDDRAG_ORIGIN_RECT" val="928*344"/>
  <p:tag name="TABLE_ENDDRAG_RECT" val="9*51*928*344"/>
</p:tagLst>
</file>

<file path=ppt/tags/tag5.xml><?xml version="1.0" encoding="utf-8"?>
<p:tagLst xmlns:p="http://schemas.openxmlformats.org/presentationml/2006/main">
  <p:tag name="RS_CLASSIFICATIONID" val="0"/>
  <p:tag name="RS_CLASSIFICATION" val="UNRESTRICTED"/>
</p:tagLst>
</file>

<file path=ppt/tags/tag6.xml><?xml version="1.0" encoding="utf-8"?>
<p:tagLst xmlns:p="http://schemas.openxmlformats.org/presentationml/2006/main">
  <p:tag name="TABLE_ENDDRAG_ORIGIN_RECT" val="926*146"/>
  <p:tag name="TABLE_ENDDRAG_RECT" val="21*51*926*146"/>
</p:tagLst>
</file>

<file path=ppt/tags/tag7.xml><?xml version="1.0" encoding="utf-8"?>
<p:tagLst xmlns:p="http://schemas.openxmlformats.org/presentationml/2006/main">
  <p:tag name="RS_CLASSIFICATIONID" val="0"/>
  <p:tag name="RS_CLASSIFICATION" val="UNRESTRICTED"/>
</p:tagLst>
</file>

<file path=ppt/tags/tag8.xml><?xml version="1.0" encoding="utf-8"?>
<p:tagLst xmlns:p="http://schemas.openxmlformats.org/presentationml/2006/main">
  <p:tag name="TABLE_ENDDRAG_ORIGIN_RECT" val="939*117"/>
  <p:tag name="TABLE_ENDDRAG_RECT" val="8*109*939*117"/>
</p:tagLst>
</file>

<file path=ppt/tags/tag9.xml><?xml version="1.0" encoding="utf-8"?>
<p:tagLst xmlns:p="http://schemas.openxmlformats.org/presentationml/2006/main">
  <p:tag name="RS_CLASSIFICATIONID" val="0"/>
  <p:tag name="RS_CLASSIFICATION" val="UNRESTRICTED"/>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8257</Words>
  <Application>WPS 演示</Application>
  <PresentationFormat>自定义</PresentationFormat>
  <Paragraphs>310</Paragraphs>
  <Slides>9</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Arial</vt:lpstr>
      <vt:lpstr>宋体</vt:lpstr>
      <vt:lpstr>Wingdings</vt:lpstr>
      <vt:lpstr>Calibri</vt:lpstr>
      <vt:lpstr>Calibri Light</vt:lpstr>
      <vt:lpstr>Ericsson Capital TT</vt:lpstr>
      <vt:lpstr>Segoe Print</vt:lpstr>
      <vt:lpstr>微软雅黑</vt:lpstr>
      <vt:lpstr>Arial Unicode MS</vt:lpstr>
      <vt:lpstr>Office 主题</vt:lpstr>
      <vt:lpstr>Discussion on 5G NR CADC configuration handling in RAN5</vt:lpstr>
      <vt:lpstr>The existing Tdocs on how to handle 5G NR CADC config. WIs in RAN5</vt:lpstr>
      <vt:lpstr>The existing WIs in the scope of 5G NR CADC config. WIs in RAN5</vt:lpstr>
      <vt:lpstr>The existing NR bands WIs relate to 5G NR CADC config. WIs in RAN5</vt:lpstr>
      <vt:lpstr>PowerPoint 演示文稿</vt:lpstr>
      <vt:lpstr>PowerPoint 演示文稿</vt:lpstr>
      <vt:lpstr>PowerPoint 演示文稿</vt:lpstr>
      <vt:lpstr>PowerPoint 演示文稿</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1088</cp:revision>
  <dcterms:created xsi:type="dcterms:W3CDTF">2018-09-20T03:53:00Z</dcterms:created>
  <dcterms:modified xsi:type="dcterms:W3CDTF">2022-02-10T02:28:08Z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2052-11.8.2.10912</vt:lpwstr>
  </property>
  <property fmtid="{D5CDD505-2E9C-101B-9397-08002B2CF9AE}" pid="10" name="ICV">
    <vt:lpwstr>AD1B3C91E99B46A28AE3E7A81113C174</vt:lpwstr>
  </property>
</Properties>
</file>