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0" d="100"/>
          <a:sy n="110" d="100"/>
        </p:scale>
        <p:origin x="11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4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RAN5#94-e RF </a:t>
            </a:r>
            <a:r>
              <a:rPr lang="en-US" sz="4800" b="1" i="1" kern="120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Opening Session DRAFT</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highlight>
                  <a:srgbClr val="FFFF00"/>
                </a:highlight>
              </a:rPr>
              <a:t>Incoming RF/RRM LS’s</a:t>
            </a:r>
            <a:endParaRPr lang="en-US" sz="3600" dirty="0">
              <a:highlight>
                <a:srgbClr val="FFFF00"/>
              </a:highlight>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2778367803"/>
              </p:ext>
            </p:extLst>
          </p:nvPr>
        </p:nvGraphicFramePr>
        <p:xfrm>
          <a:off x="1417109" y="965413"/>
          <a:ext cx="6216873" cy="2106173"/>
        </p:xfrm>
        <a:graphic>
          <a:graphicData uri="http://schemas.openxmlformats.org/drawingml/2006/table">
            <a:tbl>
              <a:tblPr firstRow="1" firstCol="1" bandRow="1">
                <a:tableStyleId>{5C22544A-7EE6-4342-B048-85BDC9FD1C3A}</a:tableStyleId>
              </a:tblPr>
              <a:tblGrid>
                <a:gridCol w="1073666">
                  <a:extLst>
                    <a:ext uri="{9D8B030D-6E8A-4147-A177-3AD203B41FA5}">
                      <a16:colId xmlns:a16="http://schemas.microsoft.com/office/drawing/2014/main" val="1519126326"/>
                    </a:ext>
                  </a:extLst>
                </a:gridCol>
                <a:gridCol w="883177">
                  <a:extLst>
                    <a:ext uri="{9D8B030D-6E8A-4147-A177-3AD203B41FA5}">
                      <a16:colId xmlns:a16="http://schemas.microsoft.com/office/drawing/2014/main" val="4032540261"/>
                    </a:ext>
                  </a:extLst>
                </a:gridCol>
                <a:gridCol w="4260030">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AI</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569236">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r h="322567">
                <a:tc>
                  <a:txBody>
                    <a:bodyPr/>
                    <a:lstStyle/>
                    <a:p>
                      <a:pPr marL="0" marR="0">
                        <a:spcBef>
                          <a:spcPts val="0"/>
                        </a:spcBef>
                        <a:spcAft>
                          <a:spcPts val="0"/>
                        </a:spcAft>
                      </a:pPr>
                      <a:endParaRPr lang="en-US" sz="105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58592592"/>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RAN5#94-e RF Documents landscape</a:t>
            </a:r>
          </a:p>
          <a:p>
            <a:r>
              <a:rPr lang="en-US" sz="2400" dirty="0">
                <a:cs typeface="ヒラギノ角ゴ Pro W3"/>
              </a:rPr>
              <a:t>RAN5#94-e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22 Feb 13h – 15h UTC (5 – 7 PST)(Pradeep) (</a:t>
            </a:r>
            <a:r>
              <a:rPr lang="en-US" sz="1200" dirty="0" err="1"/>
              <a:t>Tohru</a:t>
            </a:r>
            <a:r>
              <a:rPr lang="en-US" sz="1200" dirty="0"/>
              <a:t> meeting id: RAN5#94e RF 2)</a:t>
            </a:r>
          </a:p>
          <a:p>
            <a:pPr marL="1066785" lvl="1" indent="-457200">
              <a:buFont typeface="+mj-lt"/>
              <a:buAutoNum type="arabicPeriod"/>
            </a:pPr>
            <a:r>
              <a:rPr lang="en-US" sz="1200" dirty="0"/>
              <a:t>FR2 MU session discussions 23 Feb 13h – 15h UTC (5 – 7 PST ) (Ron) (</a:t>
            </a:r>
            <a:r>
              <a:rPr lang="en-US" sz="1200" dirty="0" err="1"/>
              <a:t>Tohru</a:t>
            </a:r>
            <a:r>
              <a:rPr lang="en-US" sz="1200" dirty="0"/>
              <a:t> meeting id: RAN5#94e FR2 MU)</a:t>
            </a:r>
          </a:p>
          <a:p>
            <a:pPr marL="1066785" lvl="1" indent="-457200">
              <a:buFont typeface="+mj-lt"/>
              <a:buAutoNum type="arabicPeriod"/>
            </a:pPr>
            <a:r>
              <a:rPr lang="en-US" sz="1200" dirty="0"/>
              <a:t>FR2 MU session discussions 28 Feb 13h – 15h UTC (5 – 7 PST) (Ron) (</a:t>
            </a:r>
            <a:r>
              <a:rPr lang="en-US" sz="1200" dirty="0" err="1"/>
              <a:t>Tohru</a:t>
            </a:r>
            <a:r>
              <a:rPr lang="en-US" sz="1200" dirty="0"/>
              <a:t> meeting id: RAN5#94e FR2 MU)</a:t>
            </a:r>
          </a:p>
          <a:p>
            <a:pPr marL="1066785" lvl="1" indent="-457200">
              <a:buFont typeface="+mj-lt"/>
              <a:buAutoNum type="arabicPeriod"/>
            </a:pPr>
            <a:r>
              <a:rPr lang="en-US" sz="1200" dirty="0"/>
              <a:t>Concluding RF Discussion  2 Mar 13h – 15h UTC (5 – 7 PST) (Pradeep) (</a:t>
            </a:r>
            <a:r>
              <a:rPr lang="en-US" sz="1200" dirty="0" err="1"/>
              <a:t>Tohru</a:t>
            </a:r>
            <a:r>
              <a:rPr lang="en-US" sz="1200" dirty="0"/>
              <a:t> meeting id: RAN5#94e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(5-7am PST)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a:t>
            </a:r>
            <a:r>
              <a:rPr lang="en-US" sz="2000" dirty="0">
                <a:highlight>
                  <a:srgbClr val="FFFF00"/>
                </a:highlight>
                <a:cs typeface="ヒラギノ角ゴ Pro W3"/>
              </a:rPr>
              <a:t>690</a:t>
            </a:r>
            <a:r>
              <a:rPr lang="en-US" sz="2000" dirty="0">
                <a:cs typeface="ヒラギノ角ゴ Pro W3"/>
              </a:rPr>
              <a:t> AI5.x t-docs across different WIC</a:t>
            </a:r>
          </a:p>
          <a:p>
            <a:pPr lvl="1" fontAlgn="ctr"/>
            <a:r>
              <a:rPr lang="en-US" sz="1600" dirty="0"/>
              <a:t>~</a:t>
            </a:r>
            <a:r>
              <a:rPr lang="en-US" sz="1600" dirty="0">
                <a:highlight>
                  <a:srgbClr val="FFFF00"/>
                </a:highlight>
              </a:rPr>
              <a:t>287</a:t>
            </a:r>
            <a:r>
              <a:rPr lang="en-US" sz="1600" dirty="0"/>
              <a:t> CR’s with 3GU Issues/Overlap</a:t>
            </a:r>
          </a:p>
          <a:p>
            <a:pPr lvl="1" fontAlgn="ctr"/>
            <a:r>
              <a:rPr lang="en-US" sz="1600" dirty="0">
                <a:highlight>
                  <a:srgbClr val="FFFF00"/>
                </a:highlight>
              </a:rPr>
              <a:t>Late </a:t>
            </a:r>
            <a:r>
              <a:rPr lang="en-US" sz="1600" dirty="0" err="1">
                <a:highlight>
                  <a:srgbClr val="FFFF00"/>
                </a:highlight>
              </a:rPr>
              <a:t>Tdocs</a:t>
            </a:r>
            <a:r>
              <a:rPr lang="en-US" sz="1600" dirty="0">
                <a:highlight>
                  <a:srgbClr val="FFFF00"/>
                </a:highlight>
              </a:rPr>
              <a:t> requests</a:t>
            </a:r>
            <a:endParaRPr lang="en-US" sz="1600" dirty="0"/>
          </a:p>
          <a:p>
            <a:pPr fontAlgn="ctr"/>
            <a:r>
              <a:rPr lang="en-US" sz="2000" dirty="0"/>
              <a:t>Authors to upload LATE t-docs by 22 Feb 16:00 UTC for the meeting to consider them for verdict.</a:t>
            </a:r>
          </a:p>
          <a:p>
            <a:pPr fontAlgn="ctr"/>
            <a:r>
              <a:rPr lang="en-US" sz="2000" dirty="0"/>
              <a:t>Delegates to provide the following via email to convener/secretary by 22 Feb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934"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RAN5#94-e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discussions</a:t>
            </a:r>
          </a:p>
          <a:p>
            <a:pPr lvl="3"/>
            <a:r>
              <a:rPr lang="en-US" sz="1400" dirty="0" err="1"/>
              <a:t>Tdoc</a:t>
            </a:r>
            <a:r>
              <a:rPr lang="en-US" sz="1400" dirty="0"/>
              <a:t> revision/final uploads shall be announced on </a:t>
            </a:r>
            <a:r>
              <a:rPr lang="de-DE" sz="1600" dirty="0">
                <a:cs typeface="ヒラギノ角ゴ Pro W3"/>
                <a:hlinkClick r:id="rId3"/>
              </a:rPr>
              <a:t>3GPP_TSG_RAN_WG5_EMEET_RF@LIST.ETSI.ORG </a:t>
            </a:r>
            <a:endParaRPr lang="en-US" altLang="en-US" sz="1600" dirty="0"/>
          </a:p>
          <a:p>
            <a:pPr lvl="1"/>
            <a:r>
              <a:rPr lang="en-US" altLang="en-US" sz="1600" dirty="0"/>
              <a:t>Email discussion to be suspended over the weekend– refer Slide #5 </a:t>
            </a:r>
            <a:r>
              <a:rPr lang="en-US" sz="1600" dirty="0"/>
              <a:t>of R5-220001</a:t>
            </a:r>
            <a:endParaRPr lang="en-US" altLang="en-US" sz="1600" dirty="0"/>
          </a:p>
          <a:p>
            <a:pPr lvl="1"/>
            <a:r>
              <a:rPr lang="en-US" sz="1600" dirty="0">
                <a:cs typeface="ヒラギノ角ゴ Pro W3"/>
              </a:rPr>
              <a:t>Don’t use RAN5 exploders for RAN5#94-e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009" y="669470"/>
            <a:ext cx="10972800" cy="5724525"/>
          </a:xfrm>
        </p:spPr>
        <p:txBody>
          <a:bodyPr/>
          <a:lstStyle/>
          <a:p>
            <a:pPr fontAlgn="ctr"/>
            <a:r>
              <a:rPr lang="en-US" sz="1800" dirty="0"/>
              <a:t>RAN4#102-e dependent RAN5 CR's plan for RAN5#94-e</a:t>
            </a:r>
          </a:p>
          <a:p>
            <a:pPr lvl="1"/>
            <a:r>
              <a:rPr lang="en-US" sz="1400" dirty="0"/>
              <a:t>RAN4 and RAN5 meetings run concurrently , with RAN4 meeting ending on Thu 3 March</a:t>
            </a:r>
          </a:p>
          <a:p>
            <a:pPr lvl="1"/>
            <a:r>
              <a:rPr lang="en-US" sz="1400" dirty="0"/>
              <a:t>Discussions on RAN5 CR and revisions shall be handled via email on </a:t>
            </a:r>
            <a:r>
              <a:rPr lang="en-GB" sz="1400" dirty="0"/>
              <a:t>RAN5#EMEET RF </a:t>
            </a:r>
            <a:r>
              <a:rPr lang="en-US" sz="1400" dirty="0"/>
              <a:t>reflector.</a:t>
            </a:r>
          </a:p>
          <a:p>
            <a:pPr lvl="1"/>
            <a:r>
              <a:rPr lang="en-US" sz="1400" dirty="0"/>
              <a:t>Author to provide convener /secretary the RAN4 CR/</a:t>
            </a:r>
            <a:r>
              <a:rPr lang="en-US" sz="1400" dirty="0" err="1"/>
              <a:t>draftCR</a:t>
            </a:r>
            <a:r>
              <a:rPr lang="en-US" sz="1400" dirty="0"/>
              <a:t>/BIG CR verdict as soon as it is available</a:t>
            </a:r>
          </a:p>
          <a:p>
            <a:pPr lvl="1"/>
            <a:r>
              <a:rPr lang="en-US" sz="1400" dirty="0"/>
              <a:t>Revisions of RAN5 CR , which has dependent RAN4 CR/</a:t>
            </a:r>
            <a:r>
              <a:rPr lang="en-US" sz="1400" dirty="0" err="1"/>
              <a:t>draftCR</a:t>
            </a:r>
            <a:r>
              <a:rPr lang="en-US" sz="1400" dirty="0"/>
              <a:t> verdict, shall be uploaded by t-doc revision deadline </a:t>
            </a:r>
            <a:r>
              <a:rPr lang="en-US" altLang="en-US" sz="1400" dirty="0"/>
              <a:t>Thu 3 Mar 16:00 UTC</a:t>
            </a:r>
            <a:r>
              <a:rPr lang="en-US" sz="1400" dirty="0"/>
              <a:t>, to be considered for RAN5 CR verdict.</a:t>
            </a:r>
          </a:p>
          <a:p>
            <a:pPr lvl="1"/>
            <a:r>
              <a:rPr lang="en-US" sz="1400" dirty="0"/>
              <a:t>If RAN4 CR/</a:t>
            </a:r>
            <a:r>
              <a:rPr lang="en-US" sz="1400" dirty="0" err="1"/>
              <a:t>draftCR</a:t>
            </a:r>
            <a:r>
              <a:rPr lang="en-US" sz="1400" dirty="0"/>
              <a:t> verdict is issued on Thursday (March 3rd), allowing time for revisions and discussions to be handled post RAN4 CR verdict ,the corresponding RAN5 CR verdict will be issued by Monday 7 March 16:00 UTC.</a:t>
            </a:r>
          </a:p>
          <a:p>
            <a:pPr lvl="2"/>
            <a:r>
              <a:rPr lang="en-US" sz="1200" dirty="0"/>
              <a:t>Deadline to upload final t-doc Monday 7 March 20:00 UTC</a:t>
            </a:r>
          </a:p>
          <a:p>
            <a:pPr lvl="1"/>
            <a:r>
              <a:rPr lang="en-US" altLang="zh-TW" sz="1400" dirty="0"/>
              <a:t>Any misalignment between RAN5 agreed CR(s) and RAN4 BIGCR(s) shall be alerted by authors directly to RAN5 leadership post meeting. Discussions and/or revisions will NOT be allowed on these misaligned CR’s, identified misaligned CRs will be requested to RAN to be withdrawn from RAN#95e CR plenary package not to be implemented in RAN5 spec.</a:t>
            </a:r>
            <a:endParaRPr lang="en-US" sz="1400" dirty="0"/>
          </a:p>
          <a:p>
            <a:pPr fontAlgn="ctr"/>
            <a:r>
              <a:rPr lang="en-US" sz="1800" dirty="0"/>
              <a:t>Guidelines to handle of TEI16_Test NR RF/RRM spec CR’s aligned to RP guidance(in RP-200931).</a:t>
            </a:r>
          </a:p>
          <a:p>
            <a:pPr lvl="1"/>
            <a:r>
              <a:rPr lang="en-US" sz="1400" dirty="0"/>
              <a:t>All CR contributions to TS38.521-3/TS38.508-2/TS38.521-1/TS38.522  under AI5.4.x (WIC </a:t>
            </a:r>
            <a:r>
              <a:rPr lang="en-US" sz="1400" dirty="0" err="1"/>
              <a:t>TEIx_Test</a:t>
            </a:r>
            <a:r>
              <a:rPr lang="en-US" sz="1400" dirty="0"/>
              <a:t>) shall be towards the list of tests in the WP endorsed in R5-206840, R5-217217</a:t>
            </a:r>
          </a:p>
          <a:p>
            <a:pPr marL="1219170" lvl="2" indent="0">
              <a:buNone/>
            </a:pPr>
            <a:r>
              <a:rPr lang="en-US" sz="1200" dirty="0"/>
              <a:t>- Maintenance WIC (</a:t>
            </a:r>
            <a:r>
              <a:rPr lang="en-US" sz="1200" dirty="0" err="1"/>
              <a:t>TEIx_Test</a:t>
            </a:r>
            <a:r>
              <a:rPr lang="en-US" sz="1200" dirty="0"/>
              <a:t>) shall not be used for any other NR RF/RRM/DEMOD Spec (TS/TR 38 series) CR’s . </a:t>
            </a:r>
          </a:p>
          <a:p>
            <a:pPr lvl="1"/>
            <a:r>
              <a:rPr lang="en-US" sz="14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R5-220001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25 Feb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on 3 March 16:00 UTC</a:t>
            </a:r>
            <a:endParaRPr lang="en-US" sz="1800" dirty="0"/>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http://www.3gpp.org/ftp/tsg_ran/WG5_Test_ex-T1/TSGR5_94_Electronic/Inbox/meeting_handling/</a:t>
            </a:r>
            <a:r>
              <a:rPr lang="en-GB" sz="2000" dirty="0"/>
              <a:t> </a:t>
            </a:r>
            <a:r>
              <a:rPr lang="en-US" sz="2000" dirty="0"/>
              <a:t>with the updated status on each day(except Saturday/Sunday)</a:t>
            </a:r>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RAN5#94-e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2400" dirty="0">
                <a:highlight>
                  <a:srgbClr val="FFFF00"/>
                </a:highlight>
              </a:rPr>
              <a:t>https://www.3gpp.org/ftp/tsg_ran/WG5_Test_ex-T1/TSGR5_91_Electronic/Inbox/meeting_handling/R5-212xxxx_Action_Points_RAN5%2391_RF_Start_v2.doc</a:t>
            </a:r>
            <a:endParaRPr lang="en-US" sz="1933" dirty="0">
              <a:highlight>
                <a:srgbClr val="FFFF00"/>
              </a:highlight>
            </a:endParaRPr>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600" kern="0" dirty="0">
                <a:highlight>
                  <a:srgbClr val="FFFF00"/>
                </a:highlight>
              </a:rPr>
              <a:t>Moderators for different topics</a:t>
            </a:r>
            <a:endParaRPr lang="en-US" sz="3600" kern="0" dirty="0">
              <a:highlight>
                <a:srgbClr val="FFFF00"/>
              </a:highlight>
            </a:endParaRPr>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2059196516"/>
              </p:ext>
            </p:extLst>
          </p:nvPr>
        </p:nvGraphicFramePr>
        <p:xfrm>
          <a:off x="1191503" y="3375071"/>
          <a:ext cx="6216873" cy="2922078"/>
        </p:xfrm>
        <a:graphic>
          <a:graphicData uri="http://schemas.openxmlformats.org/drawingml/2006/table">
            <a:tbl>
              <a:tblPr firstRow="1" firstCol="1" bandRow="1">
                <a:tableStyleId>{5C22544A-7EE6-4342-B048-85BDC9FD1C3A}</a:tableStyleId>
              </a:tblPr>
              <a:tblGrid>
                <a:gridCol w="1799256">
                  <a:extLst>
                    <a:ext uri="{9D8B030D-6E8A-4147-A177-3AD203B41FA5}">
                      <a16:colId xmlns:a16="http://schemas.microsoft.com/office/drawing/2014/main" val="1519126326"/>
                    </a:ext>
                  </a:extLst>
                </a:gridCol>
                <a:gridCol w="1172755">
                  <a:extLst>
                    <a:ext uri="{9D8B030D-6E8A-4147-A177-3AD203B41FA5}">
                      <a16:colId xmlns:a16="http://schemas.microsoft.com/office/drawing/2014/main" val="4032540261"/>
                    </a:ext>
                  </a:extLst>
                </a:gridCol>
                <a:gridCol w="3244862">
                  <a:extLst>
                    <a:ext uri="{9D8B030D-6E8A-4147-A177-3AD203B41FA5}">
                      <a16:colId xmlns:a16="http://schemas.microsoft.com/office/drawing/2014/main" val="3102951224"/>
                    </a:ext>
                  </a:extLst>
                </a:gridCol>
              </a:tblGrid>
              <a:tr h="322567">
                <a:tc>
                  <a:txBody>
                    <a:bodyPr/>
                    <a:lstStyle/>
                    <a:p>
                      <a:pPr marL="0" marR="0" algn="ctr">
                        <a:spcBef>
                          <a:spcPts val="0"/>
                        </a:spcBef>
                        <a:spcAft>
                          <a:spcPts val="0"/>
                        </a:spcAft>
                      </a:pPr>
                      <a:r>
                        <a:rPr lang="en-US" sz="1050" dirty="0">
                          <a:effectLst/>
                        </a:rPr>
                        <a:t>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927613231"/>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109814909"/>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051528066"/>
                  </a:ext>
                </a:extLst>
              </a:tr>
              <a:tr h="569236">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spcBef>
                          <a:spcPts val="0"/>
                        </a:spcBef>
                        <a:spcAft>
                          <a:spcPts val="0"/>
                        </a:spcAft>
                      </a:pPr>
                      <a:endParaRPr lang="en-US" sz="8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382862244"/>
                  </a:ext>
                </a:extLst>
              </a:tr>
              <a:tr h="322567">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813610"/>
                  </a:ext>
                </a:extLst>
              </a:tr>
              <a:tr h="569236">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nchor="b"/>
                </a:tc>
                <a:tc>
                  <a:txBody>
                    <a:bodyPr/>
                    <a:lstStyle/>
                    <a:p>
                      <a:pPr marL="0" marR="0" algn="l" defTabSz="1219170" rtl="0" eaLnBrk="1" latinLnBrk="0" hangingPunct="1">
                        <a:spcBef>
                          <a:spcPts val="0"/>
                        </a:spcBef>
                        <a:spcAft>
                          <a:spcPts val="0"/>
                        </a:spcAft>
                      </a:pPr>
                      <a:endParaRPr lang="en-US" sz="80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30329</TotalTime>
  <Words>1403</Words>
  <Application>Microsoft Office PowerPoint</Application>
  <PresentationFormat>Widescreen</PresentationFormat>
  <Paragraphs>98</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RAN5#94-e RF Opening Session DRAFT  </vt:lpstr>
      <vt:lpstr>Agenda</vt:lpstr>
      <vt:lpstr>Conference calls</vt:lpstr>
      <vt:lpstr>RAN5#94-e RF Documents landscape</vt:lpstr>
      <vt:lpstr>RAN5#94-e RF document handling plan</vt:lpstr>
      <vt:lpstr>RAN5#94-e RF document handling plan Cntd…</vt:lpstr>
      <vt:lpstr>RAN5#94-e RF document handling plan Cntd…</vt:lpstr>
      <vt:lpstr>RAN5#94-e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636</cp:revision>
  <dcterms:created xsi:type="dcterms:W3CDTF">2018-05-24T11:49:12Z</dcterms:created>
  <dcterms:modified xsi:type="dcterms:W3CDTF">2022-01-21T18:09:53Z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