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sldIdLst>
    <p:sldId id="275" r:id="rId3"/>
    <p:sldId id="422" r:id="rId4"/>
    <p:sldId id="423" r:id="rId5"/>
    <p:sldId id="427" r:id="rId6"/>
    <p:sldId id="428" r:id="rId7"/>
    <p:sldId id="27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8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RAN5#93e RF Closing Session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Pradeep Gowda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RAN5 Vice Chair </a:t>
            </a:r>
            <a:b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RF/RRM Subgroup convenor</a:t>
            </a: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1221264"/>
            <a:ext cx="10972800" cy="452639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RAN5#93e RF document status</a:t>
            </a:r>
          </a:p>
          <a:p>
            <a:pPr fontAlgn="ctr"/>
            <a:r>
              <a:rPr lang="en-US" sz="2400" dirty="0"/>
              <a:t>LS’s and RF Action point update</a:t>
            </a:r>
          </a:p>
          <a:p>
            <a:pPr lvl="0"/>
            <a:r>
              <a:rPr lang="en-US" sz="2400" dirty="0"/>
              <a:t>Review ‘DEFERRED’ t-docs needing groups input</a:t>
            </a:r>
            <a:endParaRPr lang="en-US" sz="2400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124" y="592183"/>
            <a:ext cx="10511246" cy="5549380"/>
          </a:xfrm>
        </p:spPr>
        <p:txBody>
          <a:bodyPr/>
          <a:lstStyle/>
          <a:p>
            <a:pPr lvl="0"/>
            <a:r>
              <a:rPr lang="en-US" sz="1600" dirty="0"/>
              <a:t>Summary</a:t>
            </a:r>
            <a:endParaRPr lang="en-US" sz="12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FR2 MU documents verdicts were based on FR2 MU web CC calls handled by Ron.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FR1/2 RRM TT documents verdicts were based on review feedback by Jakub and TT analysis companies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Status as of 16 Nov RF MH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234 CR’s ‘P.AGREED’, 12 documents ‘NOTED’ and proposals endorsed as applicable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313 t-docs ‘DEFERRED’. 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7 CR’s have 3GU issues. These need to be revised to address 3GU issues to be considered for agreement.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24 CR’s have overlaps! These need to be revised to address  the overlaps, to be considered for agreement.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R5-217350 (ZTE) Pending RAN4#101e CR R4-2119081 verdict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Post conclusion of discussions, revised t-docs will be assigned final t-docs in 2 batches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First batch by </a:t>
            </a:r>
            <a:r>
              <a:rPr lang="en-US" sz="1200" dirty="0">
                <a:solidFill>
                  <a:srgbClr val="FF0000"/>
                </a:solidFill>
              </a:rPr>
              <a:t>17 Nov 12:00 UTC</a:t>
            </a:r>
          </a:p>
          <a:p>
            <a:pPr lvl="3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200" dirty="0"/>
              <a:t>Second batch by </a:t>
            </a:r>
            <a:r>
              <a:rPr lang="en-US" sz="1200" dirty="0">
                <a:solidFill>
                  <a:srgbClr val="FF0000"/>
                </a:solidFill>
              </a:rPr>
              <a:t>18 Nov 17:00 UTC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Timelines for pending documents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revision upload: </a:t>
            </a:r>
            <a:r>
              <a:rPr lang="en-US" sz="1200" dirty="0">
                <a:solidFill>
                  <a:srgbClr val="FF0000"/>
                </a:solidFill>
              </a:rPr>
              <a:t>Thu 18 Nov 16:00 UTC</a:t>
            </a:r>
            <a:endParaRPr lang="en-US" altLang="en-US" sz="12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Last comments: </a:t>
            </a:r>
            <a:r>
              <a:rPr lang="en-US" altLang="en-US" sz="1200" dirty="0">
                <a:solidFill>
                  <a:srgbClr val="FF0000"/>
                </a:solidFill>
              </a:rPr>
              <a:t>Fri 19 Nov 16:00 UTC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sz="1200" dirty="0"/>
              <a:t>End of E-meeting </a:t>
            </a:r>
            <a:r>
              <a:rPr lang="en-US" altLang="en-US" sz="1200" dirty="0">
                <a:solidFill>
                  <a:srgbClr val="FF0000"/>
                </a:solidFill>
              </a:rPr>
              <a:t>Fri 19 Nov 21:00 UTC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altLang="en-US" sz="1200" dirty="0"/>
              <a:t>Deadline to submit final t-doc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570" y="6764"/>
            <a:ext cx="10972800" cy="337342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RAN5#93e RF document status</a:t>
            </a:r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7688"/>
            <a:ext cx="10972800" cy="5762624"/>
          </a:xfrm>
        </p:spPr>
        <p:txBody>
          <a:bodyPr/>
          <a:lstStyle/>
          <a:p>
            <a:r>
              <a:rPr lang="en-US" sz="1600" dirty="0"/>
              <a:t>Late incoming LS: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Outgoing LS’s:</a:t>
            </a:r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2000" dirty="0">
              <a:highlight>
                <a:srgbClr val="FFFF00"/>
              </a:highlight>
            </a:endParaRP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RF Action points update :</a:t>
            </a:r>
            <a:br>
              <a:rPr lang="en-US" sz="1600" dirty="0"/>
            </a:br>
            <a:r>
              <a:rPr lang="en-US" sz="1600" dirty="0"/>
              <a:t>https://www.3gpp.org/ftp/tsg_ran/WG5_Test_ex-T1/TSGR5_93_Electronic/Inbox/meeting_handling/R5-21xxxx_Action_Points_RF_Close_RAN5%2393-e.doc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9668" y="48652"/>
            <a:ext cx="10972800" cy="415719"/>
          </a:xfrm>
        </p:spPr>
        <p:txBody>
          <a:bodyPr/>
          <a:lstStyle/>
          <a:p>
            <a:pPr fontAlgn="ctr"/>
            <a:r>
              <a:rPr lang="en-US" sz="2800" dirty="0"/>
              <a:t>LS and RF action point update</a:t>
            </a:r>
            <a:endParaRPr lang="en-US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382B42-15B7-4719-A047-1CAA255D4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66971"/>
              </p:ext>
            </p:extLst>
          </p:nvPr>
        </p:nvGraphicFramePr>
        <p:xfrm>
          <a:off x="1523999" y="3604895"/>
          <a:ext cx="9744893" cy="1786561"/>
        </p:xfrm>
        <a:graphic>
          <a:graphicData uri="http://schemas.openxmlformats.org/drawingml/2006/table">
            <a:tbl>
              <a:tblPr/>
              <a:tblGrid>
                <a:gridCol w="1189610">
                  <a:extLst>
                    <a:ext uri="{9D8B030D-6E8A-4147-A177-3AD203B41FA5}">
                      <a16:colId xmlns:a16="http://schemas.microsoft.com/office/drawing/2014/main" val="4120299912"/>
                    </a:ext>
                  </a:extLst>
                </a:gridCol>
                <a:gridCol w="2607229">
                  <a:extLst>
                    <a:ext uri="{9D8B030D-6E8A-4147-A177-3AD203B41FA5}">
                      <a16:colId xmlns:a16="http://schemas.microsoft.com/office/drawing/2014/main" val="1305438295"/>
                    </a:ext>
                  </a:extLst>
                </a:gridCol>
                <a:gridCol w="644533">
                  <a:extLst>
                    <a:ext uri="{9D8B030D-6E8A-4147-A177-3AD203B41FA5}">
                      <a16:colId xmlns:a16="http://schemas.microsoft.com/office/drawing/2014/main" val="1636621061"/>
                    </a:ext>
                  </a:extLst>
                </a:gridCol>
                <a:gridCol w="748938">
                  <a:extLst>
                    <a:ext uri="{9D8B030D-6E8A-4147-A177-3AD203B41FA5}">
                      <a16:colId xmlns:a16="http://schemas.microsoft.com/office/drawing/2014/main" val="2458267412"/>
                    </a:ext>
                  </a:extLst>
                </a:gridCol>
                <a:gridCol w="940525">
                  <a:extLst>
                    <a:ext uri="{9D8B030D-6E8A-4147-A177-3AD203B41FA5}">
                      <a16:colId xmlns:a16="http://schemas.microsoft.com/office/drawing/2014/main" val="744111030"/>
                    </a:ext>
                  </a:extLst>
                </a:gridCol>
                <a:gridCol w="3614058">
                  <a:extLst>
                    <a:ext uri="{9D8B030D-6E8A-4147-A177-3AD203B41FA5}">
                      <a16:colId xmlns:a16="http://schemas.microsoft.com/office/drawing/2014/main" val="3205768421"/>
                    </a:ext>
                  </a:extLst>
                </a:gridCol>
              </a:tblGrid>
              <a:tr h="132533">
                <a:tc>
                  <a:txBody>
                    <a:bodyPr/>
                    <a:lstStyle/>
                    <a:p>
                      <a:pPr marL="0" marR="0" algn="ctr" defTabSz="121917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WG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121917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00271"/>
                  </a:ext>
                </a:extLst>
              </a:tr>
              <a:tr h="75905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R5-218231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Reply to LS (in R4-2120025) on FR2 UE relative power control tolerance requirements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To: RAN4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R&amp;S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Edwin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Update description to include RAN4 response clarification snippet &amp;&amp; e// comment on the wording.</a:t>
                      </a:r>
                    </a:p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Content to be finalized by 18</a:t>
                      </a:r>
                      <a:r>
                        <a:rPr lang="en-US" sz="800" b="0" i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Nov  16:00 UTC </a:t>
                      </a:r>
                    </a:p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LS is approved to be sent to RAN4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784952"/>
                  </a:ext>
                </a:extLst>
              </a:tr>
              <a:tr h="8674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R5-21xyzs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on configuration of P-LTE and P-NR</a:t>
                      </a:r>
                      <a:endParaRPr lang="en-US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To: RAN1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Cc: </a:t>
                      </a:r>
                      <a:r>
                        <a:rPr lang="en-GB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RAN WG2, RAN WG4</a:t>
                      </a:r>
                      <a:endParaRPr lang="en-US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Chunying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TMO: LS may not be needed and can be concluded in RAN5, need more time to discuss</a:t>
                      </a:r>
                    </a:p>
                    <a:p>
                      <a:pPr algn="l" fontAlgn="t"/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Proponents to discuss on e-meet reflector and request for LS at Closing joint if it is needed.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19180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15FA6F-18A5-4998-BDAD-FE44297B0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260915"/>
              </p:ext>
            </p:extLst>
          </p:nvPr>
        </p:nvGraphicFramePr>
        <p:xfrm>
          <a:off x="1284288" y="823291"/>
          <a:ext cx="9984604" cy="2429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638">
                  <a:extLst>
                    <a:ext uri="{9D8B030D-6E8A-4147-A177-3AD203B41FA5}">
                      <a16:colId xmlns:a16="http://schemas.microsoft.com/office/drawing/2014/main" val="3982739665"/>
                    </a:ext>
                  </a:extLst>
                </a:gridCol>
                <a:gridCol w="4510937">
                  <a:extLst>
                    <a:ext uri="{9D8B030D-6E8A-4147-A177-3AD203B41FA5}">
                      <a16:colId xmlns:a16="http://schemas.microsoft.com/office/drawing/2014/main" val="4162588410"/>
                    </a:ext>
                  </a:extLst>
                </a:gridCol>
                <a:gridCol w="1262233">
                  <a:extLst>
                    <a:ext uri="{9D8B030D-6E8A-4147-A177-3AD203B41FA5}">
                      <a16:colId xmlns:a16="http://schemas.microsoft.com/office/drawing/2014/main" val="4234533224"/>
                    </a:ext>
                  </a:extLst>
                </a:gridCol>
                <a:gridCol w="2705796">
                  <a:extLst>
                    <a:ext uri="{9D8B030D-6E8A-4147-A177-3AD203B41FA5}">
                      <a16:colId xmlns:a16="http://schemas.microsoft.com/office/drawing/2014/main" val="325191063"/>
                    </a:ext>
                  </a:extLst>
                </a:gridCol>
              </a:tblGrid>
              <a:tr h="1466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Tdoc</a:t>
                      </a:r>
                      <a:r>
                        <a:rPr lang="en-US" sz="1000" dirty="0">
                          <a:effectLst/>
                        </a:rPr>
                        <a:t> 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Incoming Liaison Statements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Author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Comments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035052442"/>
                  </a:ext>
                </a:extLst>
              </a:tr>
              <a:tr h="5629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R5-217785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Reply to LS (in R5-214106) on FR2 UE relative power control tolerance requirements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reply to R5-214106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associated discussion paper R5-217557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MTK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Response LS in 218231 clarifying RAn4 question.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Noted.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54992918"/>
                  </a:ext>
                </a:extLst>
              </a:tr>
              <a:tr h="424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R5-217786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Reply</a:t>
                      </a:r>
                      <a:r>
                        <a:rPr lang="en-US" sz="1000" dirty="0">
                          <a:effectLst/>
                        </a:rPr>
                        <a:t> LS on exception requirements for Intermodulation due to Dual uplink (IMD)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reply to R5-211609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Xiaomi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RAN4 still discussing the open questions from RAN5 in this LS.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11174720"/>
                  </a:ext>
                </a:extLst>
              </a:tr>
              <a:tr h="424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R5-217787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Reply LS on AMPR edge RB allocation for 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RAN4 still working to update the specs on the clarifications requested by RAN5.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Noted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29252068"/>
                  </a:ext>
                </a:extLst>
              </a:tr>
              <a:tr h="701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R5-217788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Reply LS on frequency bands for testing of A-GNSS sensitivity requirements in LTE and NR SA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reply to R5-206900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Apple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 CR’s at this meeting to handle RAn4 response, however RAN5 needs to consider how many NR bands to test GNSS Sensitivity tests , either via inputs from certification bodies or from operators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243143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50" y="672894"/>
            <a:ext cx="10972800" cy="5762624"/>
          </a:xfrm>
        </p:spPr>
        <p:txBody>
          <a:bodyPr/>
          <a:lstStyle/>
          <a:p>
            <a:pPr marL="152397" indent="0" fontAlgn="ctr">
              <a:buNone/>
            </a:pPr>
            <a:endParaRPr lang="pt-BR" sz="2466" dirty="0"/>
          </a:p>
          <a:p>
            <a:pPr lvl="2" fontAlgn="ctr">
              <a:buFont typeface="Wingdings" panose="05000000000000000000" pitchFamily="2" charset="2"/>
              <a:buChar char="ü"/>
            </a:pPr>
            <a:endParaRPr lang="pt-BR" sz="1467" dirty="0"/>
          </a:p>
          <a:p>
            <a:pPr marL="0" indent="0" fontAlgn="ctr">
              <a:buNone/>
            </a:pPr>
            <a:endParaRPr lang="en-US" sz="2400" dirty="0"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pPr fontAlgn="ctr"/>
            <a:r>
              <a:rPr lang="en-US" sz="3600" dirty="0"/>
              <a:t>DEFERRED discussion papers</a:t>
            </a:r>
            <a:endParaRPr lang="en-US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AF3FF8-C5D5-4B52-AD0F-5D341F07DD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712220"/>
              </p:ext>
            </p:extLst>
          </p:nvPr>
        </p:nvGraphicFramePr>
        <p:xfrm>
          <a:off x="95795" y="853440"/>
          <a:ext cx="6662156" cy="2502189"/>
        </p:xfrm>
        <a:graphic>
          <a:graphicData uri="http://schemas.openxmlformats.org/drawingml/2006/table">
            <a:tbl>
              <a:tblPr/>
              <a:tblGrid>
                <a:gridCol w="651405">
                  <a:extLst>
                    <a:ext uri="{9D8B030D-6E8A-4147-A177-3AD203B41FA5}">
                      <a16:colId xmlns:a16="http://schemas.microsoft.com/office/drawing/2014/main" val="92416608"/>
                    </a:ext>
                  </a:extLst>
                </a:gridCol>
                <a:gridCol w="2585724">
                  <a:extLst>
                    <a:ext uri="{9D8B030D-6E8A-4147-A177-3AD203B41FA5}">
                      <a16:colId xmlns:a16="http://schemas.microsoft.com/office/drawing/2014/main" val="1640191046"/>
                    </a:ext>
                  </a:extLst>
                </a:gridCol>
                <a:gridCol w="3425027">
                  <a:extLst>
                    <a:ext uri="{9D8B030D-6E8A-4147-A177-3AD203B41FA5}">
                      <a16:colId xmlns:a16="http://schemas.microsoft.com/office/drawing/2014/main" val="4213254841"/>
                    </a:ext>
                  </a:extLst>
                </a:gridCol>
              </a:tblGrid>
              <a:tr h="185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>
                          <a:effectLst/>
                          <a:latin typeface="Arial" panose="020B0604020202020204" pitchFamily="34" charset="0"/>
                        </a:rPr>
                        <a:t>WG </a:t>
                      </a:r>
                      <a:r>
                        <a:rPr lang="en-US" sz="800" b="1" i="0" u="none" strike="noStrike" dirty="0" err="1">
                          <a:effectLst/>
                          <a:latin typeface="Arial" panose="020B0604020202020204" pitchFamily="34" charset="0"/>
                        </a:rPr>
                        <a:t>Tdoc</a:t>
                      </a:r>
                      <a:endParaRPr lang="en-US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>
                          <a:effectLst/>
                          <a:latin typeface="Arial" panose="020B0604020202020204" pitchFamily="34" charset="0"/>
                        </a:rPr>
                        <a:t>Comments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78194"/>
                  </a:ext>
                </a:extLst>
              </a:tr>
              <a:tr h="2863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R5-217716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Arial" panose="020B0604020202020204" pitchFamily="34" charset="0"/>
                        <a:buNone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Avoiding </a:t>
                      </a:r>
                      <a:r>
                        <a:rPr lang="en-US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Scell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Drop in FR2 RF UL-CA tests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Revision2 presented 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Option2 further analysis needs to be considered for test procedure and RAN4 requirements impact as well as backward compatibility with testing rel15 ONLY supporting UE’s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Option1 is limited in the test coverage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Document 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315215"/>
                  </a:ext>
                </a:extLst>
              </a:tr>
              <a:tr h="19086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R5-217703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 correspondence Measurement Uncertainties derivation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Revision4 presented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Prop3 Option3.3 is endorsed , with correction to formula and </a:t>
                      </a:r>
                      <a:r>
                        <a:rPr lang="en-US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freq</a:t>
                      </a: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 range split  consideration.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Prop1/2/4 is endorsed.</a:t>
                      </a:r>
                    </a:p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Produce revision5 with the above changes and conclude with final </a:t>
                      </a:r>
                      <a:r>
                        <a:rPr lang="en-US" sz="800" b="0" i="0" u="none" strike="noStrike" dirty="0" err="1">
                          <a:effectLst/>
                          <a:latin typeface="Arial" panose="020B0604020202020204" pitchFamily="34" charset="0"/>
                        </a:rPr>
                        <a:t>tdoc</a:t>
                      </a:r>
                      <a:r>
                        <a:rPr lang="en-US" sz="800" b="0" i="0" u="none" strike="noStrike" dirty="0">
                          <a:effectLst/>
                          <a:latin typeface="Arial" panose="020B0604020202020204" pitchFamily="34" charset="0"/>
                        </a:rPr>
                        <a:t> by Nov18 RF MH.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374783"/>
                  </a:ext>
                </a:extLst>
              </a:tr>
              <a:tr h="381735">
                <a:tc>
                  <a:txBody>
                    <a:bodyPr/>
                    <a:lstStyle/>
                    <a:p>
                      <a:pPr marL="0" algn="l" defTabSz="1219170" rtl="0" eaLnBrk="1" fontAlgn="b" latinLnBrk="0" hangingPunct="1"/>
                      <a:r>
                        <a:rPr lang="en-US" sz="800" b="0" i="0" u="sng" strike="noStrike" kern="1200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R5-218202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fontAlgn="t" latinLnBrk="0" hangingPunct="1"/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Incorporating TR 38.884 outcome in RAN5 Test Specifications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Proposal 3: Create an umbrella RAN5 Work Plan (following the above-outlined initial scope) to track adoption of TR 38.884 outcomes into RAN5 test specifications. 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Apple to provide input to RAN5#94e for AI  to consider the contribution prior to 3GU opening.</a:t>
                      </a:r>
                    </a:p>
                    <a:p>
                      <a:pPr marL="0" marR="0" lvl="0" indent="0" algn="l" defTabSz="121917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Note and endorse proposal3 </a:t>
                      </a:r>
                    </a:p>
                    <a:p>
                      <a:pPr algn="l" fontAlgn="t"/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6998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78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32823</TotalTime>
  <Words>719</Words>
  <Application>Microsoft Office PowerPoint</Application>
  <PresentationFormat>Widescreen</PresentationFormat>
  <Paragraphs>117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Courier New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RAN5#93e RF Closing Session </vt:lpstr>
      <vt:lpstr>Agenda</vt:lpstr>
      <vt:lpstr>RAN5#93e RF document status</vt:lpstr>
      <vt:lpstr>LS and RF action point update</vt:lpstr>
      <vt:lpstr>DEFERRED discussion papers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Pradeep Gowda</cp:lastModifiedBy>
  <cp:revision>632</cp:revision>
  <dcterms:created xsi:type="dcterms:W3CDTF">2018-05-24T11:49:12Z</dcterms:created>
  <dcterms:modified xsi:type="dcterms:W3CDTF">2021-11-17T15:33:32Z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