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8"/>
  </p:notesMasterIdLst>
  <p:sldIdLst>
    <p:sldId id="275" r:id="rId3"/>
    <p:sldId id="422" r:id="rId4"/>
    <p:sldId id="423" r:id="rId5"/>
    <p:sldId id="427" r:id="rId6"/>
    <p:sldId id="276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19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83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26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37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7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3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4" y="717054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87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RAN5#93e RF Closing Session</a:t>
            </a:r>
            <a:br>
              <a:rPr lang="en-US" sz="5333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3152" y="3520017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b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Pradeep Gowda</a:t>
            </a:r>
            <a:b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RAN5 Vice Chair </a:t>
            </a:r>
            <a:b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RF/RRM Subgroup convenor</a:t>
            </a:r>
            <a:endParaRPr lang="en-GB" altLang="en-US" sz="2400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1221264"/>
            <a:ext cx="10972800" cy="4526392"/>
          </a:xfrm>
        </p:spPr>
        <p:txBody>
          <a:bodyPr/>
          <a:lstStyle/>
          <a:p>
            <a:r>
              <a:rPr lang="en-US" sz="2400" dirty="0">
                <a:cs typeface="ヒラギノ角ゴ Pro W3"/>
              </a:rPr>
              <a:t>RAN5#93e RF document status</a:t>
            </a:r>
          </a:p>
          <a:p>
            <a:pPr fontAlgn="ctr"/>
            <a:r>
              <a:rPr lang="en-US" sz="2400" dirty="0"/>
              <a:t>LS’s and RF Action point update</a:t>
            </a:r>
          </a:p>
          <a:p>
            <a:pPr lvl="0"/>
            <a:r>
              <a:rPr lang="en-US" sz="2400" dirty="0"/>
              <a:t>Review ‘DEFERRED’ t-docs needing groups input</a:t>
            </a:r>
            <a:endParaRPr lang="en-US" sz="2400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1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124" y="592183"/>
            <a:ext cx="10511246" cy="5549380"/>
          </a:xfrm>
        </p:spPr>
        <p:txBody>
          <a:bodyPr/>
          <a:lstStyle/>
          <a:p>
            <a:pPr lvl="0"/>
            <a:r>
              <a:rPr lang="en-US" sz="1600" dirty="0"/>
              <a:t>Summary</a:t>
            </a:r>
            <a:endParaRPr lang="en-US" sz="1200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200" dirty="0"/>
              <a:t>FR2 MU documents verdicts were based on FR2 MU web CC calls handled by Ron.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200" dirty="0"/>
              <a:t>FR1/2 RRM TT documents verdicts were based on review feedback by Jakub and TT analysis companies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200" dirty="0"/>
              <a:t>Status as of 16 Nov RF MH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00" dirty="0"/>
              <a:t>234 CR’s ‘P.AGREED’, 12 documents ‘NOTED’ and proposals endorsed as applicable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00" dirty="0"/>
              <a:t>313 t-docs ‘DEFERRED’. </a:t>
            </a:r>
          </a:p>
          <a:p>
            <a:pPr lvl="3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200" dirty="0"/>
              <a:t>7 CR’s have 3GU issues. These need to be revised to address 3GU issues to be considered for agreement.</a:t>
            </a:r>
          </a:p>
          <a:p>
            <a:pPr lvl="3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200" dirty="0"/>
              <a:t>24 CR’s have overlaps! These need to be revised to address  the overlaps, to be considered for agreement.</a:t>
            </a:r>
          </a:p>
          <a:p>
            <a:pPr lvl="3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200" dirty="0"/>
              <a:t>R5-217350 (ZTE) Pending RAN4#101e CR R4-2119081 verdict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00" dirty="0"/>
              <a:t>Post conclusion of discussions, revised t-docs will be assigned final t-docs in 2 batches</a:t>
            </a:r>
          </a:p>
          <a:p>
            <a:pPr lvl="3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200" dirty="0"/>
              <a:t>First batch by </a:t>
            </a:r>
            <a:r>
              <a:rPr lang="en-US" sz="1200" dirty="0">
                <a:solidFill>
                  <a:srgbClr val="FF0000"/>
                </a:solidFill>
              </a:rPr>
              <a:t>17 Nov 12:00 UTC</a:t>
            </a:r>
          </a:p>
          <a:p>
            <a:pPr lvl="3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200" dirty="0"/>
              <a:t>Second batch by </a:t>
            </a:r>
            <a:r>
              <a:rPr lang="en-US" sz="1200" dirty="0">
                <a:solidFill>
                  <a:srgbClr val="FF0000"/>
                </a:solidFill>
              </a:rPr>
              <a:t>18 Nov 17:00 UTC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Timelines for pending documents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en-US" sz="1200" dirty="0"/>
              <a:t>Last revision upload: </a:t>
            </a:r>
            <a:r>
              <a:rPr lang="en-US" sz="1200" dirty="0">
                <a:solidFill>
                  <a:srgbClr val="FF0000"/>
                </a:solidFill>
              </a:rPr>
              <a:t>Thu 18 Nov 16:00 UTC</a:t>
            </a:r>
            <a:endParaRPr lang="en-US" altLang="en-US" sz="1200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en-US" sz="1200" dirty="0"/>
              <a:t>Last comments: </a:t>
            </a:r>
            <a:r>
              <a:rPr lang="en-US" altLang="en-US" sz="1200" dirty="0">
                <a:solidFill>
                  <a:srgbClr val="FF0000"/>
                </a:solidFill>
              </a:rPr>
              <a:t>Fri 19 Nov 16:00 UTC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en-US" sz="1200" dirty="0"/>
              <a:t>End of E-meeting </a:t>
            </a:r>
            <a:r>
              <a:rPr lang="en-US" altLang="en-US" sz="1200" dirty="0">
                <a:solidFill>
                  <a:srgbClr val="FF0000"/>
                </a:solidFill>
              </a:rPr>
              <a:t>Fri 19 Nov 21:00 UTC 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1200" dirty="0"/>
              <a:t>Deadline to submit final t-doc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570" y="6764"/>
            <a:ext cx="10972800" cy="337342"/>
          </a:xfrm>
        </p:spPr>
        <p:txBody>
          <a:bodyPr/>
          <a:lstStyle/>
          <a:p>
            <a:r>
              <a:rPr lang="en-US" sz="2400" dirty="0">
                <a:cs typeface="ヒラギノ角ゴ Pro W3"/>
              </a:rPr>
              <a:t>RAN5#93e RF document status</a:t>
            </a:r>
          </a:p>
        </p:txBody>
      </p:sp>
    </p:spTree>
    <p:extLst>
      <p:ext uri="{BB962C8B-B14F-4D97-AF65-F5344CB8AC3E}">
        <p14:creationId xmlns:p14="http://schemas.microsoft.com/office/powerpoint/2010/main" val="53561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47688"/>
            <a:ext cx="10972800" cy="5762624"/>
          </a:xfrm>
        </p:spPr>
        <p:txBody>
          <a:bodyPr/>
          <a:lstStyle/>
          <a:p>
            <a:r>
              <a:rPr lang="en-US" sz="1600" dirty="0"/>
              <a:t>Late incoming LS: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Outgoing LS’s:</a:t>
            </a:r>
            <a:endParaRPr lang="en-US" sz="2000" dirty="0">
              <a:highlight>
                <a:srgbClr val="FFFF00"/>
              </a:highlight>
            </a:endParaRPr>
          </a:p>
          <a:p>
            <a:endParaRPr lang="en-US" sz="20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sz="2000" dirty="0">
              <a:highlight>
                <a:srgbClr val="FFFF00"/>
              </a:highlight>
            </a:endParaRPr>
          </a:p>
          <a:p>
            <a:r>
              <a:rPr lang="en-US" sz="1600" dirty="0"/>
              <a:t>RF Action points update :</a:t>
            </a:r>
          </a:p>
          <a:p>
            <a:pPr marL="533386" lvl="1" indent="0" fontAlgn="ctr">
              <a:buNone/>
            </a:pPr>
            <a:r>
              <a:rPr lang="en-US" sz="1200" dirty="0">
                <a:ea typeface="+mn-ea"/>
              </a:rPr>
              <a:t>https://www.3gpp.org/ftp/tsg_ran/WG5_Test_ex-T1/TSGR5_93_Electronic/Inbox/meeting_handling/R5-21xxxx_Action_Points_RF_Start_v1_RAN5%2393-e.doc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9668" y="48652"/>
            <a:ext cx="10972800" cy="415719"/>
          </a:xfrm>
        </p:spPr>
        <p:txBody>
          <a:bodyPr/>
          <a:lstStyle/>
          <a:p>
            <a:pPr fontAlgn="ctr"/>
            <a:r>
              <a:rPr lang="en-US" sz="2800" dirty="0"/>
              <a:t>LS and RF action point update</a:t>
            </a:r>
            <a:endParaRPr lang="en-US" sz="2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2382B42-15B7-4719-A047-1CAA255D49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790400"/>
              </p:ext>
            </p:extLst>
          </p:nvPr>
        </p:nvGraphicFramePr>
        <p:xfrm>
          <a:off x="1410789" y="3701201"/>
          <a:ext cx="7315200" cy="687621"/>
        </p:xfrm>
        <a:graphic>
          <a:graphicData uri="http://schemas.openxmlformats.org/drawingml/2006/table">
            <a:tbl>
              <a:tblPr/>
              <a:tblGrid>
                <a:gridCol w="1045029">
                  <a:extLst>
                    <a:ext uri="{9D8B030D-6E8A-4147-A177-3AD203B41FA5}">
                      <a16:colId xmlns:a16="http://schemas.microsoft.com/office/drawing/2014/main" val="4120299912"/>
                    </a:ext>
                  </a:extLst>
                </a:gridCol>
                <a:gridCol w="2290354">
                  <a:extLst>
                    <a:ext uri="{9D8B030D-6E8A-4147-A177-3AD203B41FA5}">
                      <a16:colId xmlns:a16="http://schemas.microsoft.com/office/drawing/2014/main" val="1305438295"/>
                    </a:ext>
                  </a:extLst>
                </a:gridCol>
                <a:gridCol w="1445623">
                  <a:extLst>
                    <a:ext uri="{9D8B030D-6E8A-4147-A177-3AD203B41FA5}">
                      <a16:colId xmlns:a16="http://schemas.microsoft.com/office/drawing/2014/main" val="1636621061"/>
                    </a:ext>
                  </a:extLst>
                </a:gridCol>
                <a:gridCol w="1288868">
                  <a:extLst>
                    <a:ext uri="{9D8B030D-6E8A-4147-A177-3AD203B41FA5}">
                      <a16:colId xmlns:a16="http://schemas.microsoft.com/office/drawing/2014/main" val="2458267412"/>
                    </a:ext>
                  </a:extLst>
                </a:gridCol>
                <a:gridCol w="1245326">
                  <a:extLst>
                    <a:ext uri="{9D8B030D-6E8A-4147-A177-3AD203B41FA5}">
                      <a16:colId xmlns:a16="http://schemas.microsoft.com/office/drawing/2014/main" val="744111030"/>
                    </a:ext>
                  </a:extLst>
                </a:gridCol>
              </a:tblGrid>
              <a:tr h="141813">
                <a:tc>
                  <a:txBody>
                    <a:bodyPr/>
                    <a:lstStyle/>
                    <a:p>
                      <a:pPr marL="0" marR="0" algn="ctr" defTabSz="121917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121917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121917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WG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121917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121917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500271"/>
                  </a:ext>
                </a:extLst>
              </a:tr>
              <a:tr h="51998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R5-21abcd</a:t>
                      </a:r>
                      <a:endParaRPr lang="en-US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to LS (in R4-2120025) on FR2 UE relative power control tolerance requirements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To: RAN4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R&amp;S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Edwin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678495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915FA6F-18A5-4998-BDAD-FE44297B0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629666"/>
              </p:ext>
            </p:extLst>
          </p:nvPr>
        </p:nvGraphicFramePr>
        <p:xfrm>
          <a:off x="1284288" y="823290"/>
          <a:ext cx="8404225" cy="20593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7323">
                  <a:extLst>
                    <a:ext uri="{9D8B030D-6E8A-4147-A177-3AD203B41FA5}">
                      <a16:colId xmlns:a16="http://schemas.microsoft.com/office/drawing/2014/main" val="3982739665"/>
                    </a:ext>
                  </a:extLst>
                </a:gridCol>
                <a:gridCol w="3796938">
                  <a:extLst>
                    <a:ext uri="{9D8B030D-6E8A-4147-A177-3AD203B41FA5}">
                      <a16:colId xmlns:a16="http://schemas.microsoft.com/office/drawing/2014/main" val="4162588410"/>
                    </a:ext>
                  </a:extLst>
                </a:gridCol>
                <a:gridCol w="1062445">
                  <a:extLst>
                    <a:ext uri="{9D8B030D-6E8A-4147-A177-3AD203B41FA5}">
                      <a16:colId xmlns:a16="http://schemas.microsoft.com/office/drawing/2014/main" val="4234533224"/>
                    </a:ext>
                  </a:extLst>
                </a:gridCol>
                <a:gridCol w="2277519">
                  <a:extLst>
                    <a:ext uri="{9D8B030D-6E8A-4147-A177-3AD203B41FA5}">
                      <a16:colId xmlns:a16="http://schemas.microsoft.com/office/drawing/2014/main" val="325191063"/>
                    </a:ext>
                  </a:extLst>
                </a:gridCol>
              </a:tblGrid>
              <a:tr h="615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Tdoc</a:t>
                      </a:r>
                      <a:r>
                        <a:rPr lang="en-US" sz="1100" dirty="0">
                          <a:effectLst/>
                        </a:rPr>
                        <a:t> 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Incoming Liaison Statements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Author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Comments</a:t>
                      </a: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035052442"/>
                  </a:ext>
                </a:extLst>
              </a:tr>
              <a:tr h="1403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R5-217785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Reply to LS (in R5-214106) on FR2 UE relative power control tolerance requirements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reply to R5-214106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associated discussion paper R5-217557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MTK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154992918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R5-217786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Reply LS on exception requirements for Intermodulation due to Dual uplink (IMD)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reply to R5-211609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Xiaomi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41117472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R5-217787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Reply LS on AMPR edge RB allocation for 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Apple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429252068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R5-217788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Reply LS on frequency bands for testing of A-GNSS sensitivity requirements in LTE and NR SA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reply to R5-206900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Apple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243143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90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 !</a:t>
            </a: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869943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32681</TotalTime>
  <Words>403</Words>
  <Application>Microsoft Office PowerPoint</Application>
  <PresentationFormat>Widescreen</PresentationFormat>
  <Paragraphs>74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Calibri</vt:lpstr>
      <vt:lpstr>Courier New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RAN5#93e RF Closing Session </vt:lpstr>
      <vt:lpstr>Agenda</vt:lpstr>
      <vt:lpstr>RAN5#93e RF document status</vt:lpstr>
      <vt:lpstr>LS and RF action point update</vt:lpstr>
      <vt:lpstr>   Thank You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Pradeep Gowda</cp:lastModifiedBy>
  <cp:revision>628</cp:revision>
  <dcterms:created xsi:type="dcterms:W3CDTF">2018-05-24T11:49:12Z</dcterms:created>
  <dcterms:modified xsi:type="dcterms:W3CDTF">2021-11-16T19:22:59Z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