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4"/>
  </p:notesMasterIdLst>
  <p:sldIdLst>
    <p:sldId id="275" r:id="rId3"/>
    <p:sldId id="422" r:id="rId4"/>
    <p:sldId id="423" r:id="rId5"/>
    <p:sldId id="427" r:id="rId6"/>
    <p:sldId id="424" r:id="rId7"/>
    <p:sldId id="425" r:id="rId8"/>
    <p:sldId id="426" r:id="rId9"/>
    <p:sldId id="428" r:id="rId10"/>
    <p:sldId id="430" r:id="rId11"/>
    <p:sldId id="429" r:id="rId12"/>
    <p:sldId id="276"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94660"/>
  </p:normalViewPr>
  <p:slideViewPr>
    <p:cSldViewPr snapToGrid="0">
      <p:cViewPr varScale="1">
        <p:scale>
          <a:sx n="110" d="100"/>
          <a:sy n="110"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10</a:t>
            </a:fld>
            <a:endParaRPr lang="en-US"/>
          </a:p>
        </p:txBody>
      </p:sp>
    </p:spTree>
    <p:extLst>
      <p:ext uri="{BB962C8B-B14F-4D97-AF65-F5344CB8AC3E}">
        <p14:creationId xmlns:p14="http://schemas.microsoft.com/office/powerpoint/2010/main" val="414151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3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s://www.3gpp.org/ftp/tsg_ran/WG5_Test_ex-T1/TSGR5_93_Electronic/Inbox/meeting_handling/R5-21xxxx_Action_Points_RF_Start_RAN5%2393-e.doc"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RAN5#93-e 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p:txBody>
      </p:sp>
      <p:sp>
        <p:nvSpPr>
          <p:cNvPr id="2" name="Titel 1"/>
          <p:cNvSpPr>
            <a:spLocks noGrp="1"/>
          </p:cNvSpPr>
          <p:nvPr>
            <p:ph type="title"/>
          </p:nvPr>
        </p:nvSpPr>
        <p:spPr>
          <a:xfrm>
            <a:off x="490009" y="125515"/>
            <a:ext cx="10972800" cy="415719"/>
          </a:xfrm>
        </p:spPr>
        <p:txBody>
          <a:bodyPr/>
          <a:lstStyle/>
          <a:p>
            <a:r>
              <a:rPr lang="en-US" sz="3600" dirty="0"/>
              <a:t>Incoming RF/RRM LS’s</a:t>
            </a:r>
            <a:endParaRPr lang="en-US" sz="3600" dirty="0">
              <a:cs typeface="ヒラギノ角ゴ Pro W3"/>
            </a:endParaRPr>
          </a:p>
        </p:txBody>
      </p:sp>
      <p:graphicFrame>
        <p:nvGraphicFramePr>
          <p:cNvPr id="4" name="Table 3">
            <a:extLst>
              <a:ext uri="{FF2B5EF4-FFF2-40B4-BE49-F238E27FC236}">
                <a16:creationId xmlns:a16="http://schemas.microsoft.com/office/drawing/2014/main" id="{8C3D5237-6113-4A80-A6DE-D0067B2198F4}"/>
              </a:ext>
            </a:extLst>
          </p:cNvPr>
          <p:cNvGraphicFramePr>
            <a:graphicFrameLocks noGrp="1"/>
          </p:cNvGraphicFramePr>
          <p:nvPr>
            <p:extLst>
              <p:ext uri="{D42A27DB-BD31-4B8C-83A1-F6EECF244321}">
                <p14:modId xmlns:p14="http://schemas.microsoft.com/office/powerpoint/2010/main" val="630848091"/>
              </p:ext>
            </p:extLst>
          </p:nvPr>
        </p:nvGraphicFramePr>
        <p:xfrm>
          <a:off x="1417109" y="1100033"/>
          <a:ext cx="6647027" cy="2897893"/>
        </p:xfrm>
        <a:graphic>
          <a:graphicData uri="http://schemas.openxmlformats.org/drawingml/2006/table">
            <a:tbl>
              <a:tblPr firstRow="1" firstCol="1" bandRow="1">
                <a:tableStyleId>{5C22544A-7EE6-4342-B048-85BDC9FD1C3A}</a:tableStyleId>
              </a:tblPr>
              <a:tblGrid>
                <a:gridCol w="1117085">
                  <a:extLst>
                    <a:ext uri="{9D8B030D-6E8A-4147-A177-3AD203B41FA5}">
                      <a16:colId xmlns:a16="http://schemas.microsoft.com/office/drawing/2014/main" val="1519126326"/>
                    </a:ext>
                  </a:extLst>
                </a:gridCol>
                <a:gridCol w="1909846">
                  <a:extLst>
                    <a:ext uri="{9D8B030D-6E8A-4147-A177-3AD203B41FA5}">
                      <a16:colId xmlns:a16="http://schemas.microsoft.com/office/drawing/2014/main" val="3102951224"/>
                    </a:ext>
                  </a:extLst>
                </a:gridCol>
                <a:gridCol w="659183">
                  <a:extLst>
                    <a:ext uri="{9D8B030D-6E8A-4147-A177-3AD203B41FA5}">
                      <a16:colId xmlns:a16="http://schemas.microsoft.com/office/drawing/2014/main" val="2238128619"/>
                    </a:ext>
                  </a:extLst>
                </a:gridCol>
                <a:gridCol w="2960913">
                  <a:extLst>
                    <a:ext uri="{9D8B030D-6E8A-4147-A177-3AD203B41FA5}">
                      <a16:colId xmlns:a16="http://schemas.microsoft.com/office/drawing/2014/main" val="172844669"/>
                    </a:ext>
                  </a:extLst>
                </a:gridCol>
              </a:tblGrid>
              <a:tr h="314278">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b="1" kern="1200" dirty="0">
                          <a:solidFill>
                            <a:schemeClr val="lt1"/>
                          </a:solidFill>
                          <a:effectLst/>
                          <a:latin typeface="+mn-lt"/>
                          <a:ea typeface="+mn-ea"/>
                          <a:cs typeface="+mn-cs"/>
                        </a:rPr>
                        <a:t>Author</a:t>
                      </a:r>
                    </a:p>
                  </a:txBody>
                  <a:tcPr marL="68580" marR="68580" marT="0" marB="0" anchor="ctr"/>
                </a:tc>
                <a:tc>
                  <a:txBody>
                    <a:bodyPr/>
                    <a:lstStyle/>
                    <a:p>
                      <a:pPr marL="0" marR="0" algn="ctr">
                        <a:spcBef>
                          <a:spcPts val="0"/>
                        </a:spcBef>
                        <a:spcAft>
                          <a:spcPts val="0"/>
                        </a:spcAft>
                      </a:pPr>
                      <a:r>
                        <a:rPr lang="en-US" sz="1050" b="1" kern="1200" dirty="0">
                          <a:solidFill>
                            <a:schemeClr val="lt1"/>
                          </a:solidFill>
                          <a:effectLst/>
                          <a:latin typeface="+mn-lt"/>
                          <a:ea typeface="+mn-ea"/>
                          <a:cs typeface="+mn-cs"/>
                        </a:rPr>
                        <a:t>Comments</a:t>
                      </a:r>
                    </a:p>
                  </a:txBody>
                  <a:tcPr marL="68580" marR="68580" marT="0" marB="0" anchor="ctr"/>
                </a:tc>
                <a:extLst>
                  <a:ext uri="{0D108BD9-81ED-4DB2-BD59-A6C34878D82A}">
                    <a16:rowId xmlns:a16="http://schemas.microsoft.com/office/drawing/2014/main" val="2927613231"/>
                  </a:ext>
                </a:extLst>
              </a:tr>
              <a:tr h="712721">
                <a:tc>
                  <a:txBody>
                    <a:bodyPr/>
                    <a:lstStyle/>
                    <a:p>
                      <a:pPr marL="0" marR="0">
                        <a:spcBef>
                          <a:spcPts val="0"/>
                        </a:spcBef>
                        <a:spcAft>
                          <a:spcPts val="0"/>
                        </a:spcAft>
                      </a:pPr>
                      <a:r>
                        <a:rPr lang="en-US" sz="1050" b="0" kern="1200" dirty="0">
                          <a:solidFill>
                            <a:schemeClr val="dk1"/>
                          </a:solidFill>
                          <a:effectLst/>
                          <a:latin typeface="+mn-lt"/>
                          <a:ea typeface="+mn-ea"/>
                          <a:cs typeface="+mn-cs"/>
                        </a:rPr>
                        <a:t>R5-216415</a:t>
                      </a:r>
                    </a:p>
                  </a:txBody>
                  <a:tcPr marL="68580" marR="68580" marT="0" marB="0" anchor="b"/>
                </a:tc>
                <a:tc>
                  <a:txBody>
                    <a:bodyPr/>
                    <a:lstStyle/>
                    <a:p>
                      <a:pPr marL="0" marR="0" algn="l" defTabSz="1219170" rtl="0" eaLnBrk="1" latinLnBrk="0" hangingPunct="1">
                        <a:spcBef>
                          <a:spcPts val="0"/>
                        </a:spcBef>
                        <a:spcAft>
                          <a:spcPts val="0"/>
                        </a:spcAft>
                      </a:pPr>
                      <a:r>
                        <a:rPr lang="en-US" sz="1200" kern="1200" dirty="0">
                          <a:solidFill>
                            <a:schemeClr val="dk1"/>
                          </a:solidFill>
                          <a:effectLst/>
                          <a:latin typeface="+mn-lt"/>
                          <a:ea typeface="+mn-ea"/>
                          <a:cs typeface="+mn-cs"/>
                        </a:rPr>
                        <a:t>LS on </a:t>
                      </a:r>
                      <a:r>
                        <a:rPr lang="en-US" sz="1200" kern="1200" dirty="0" err="1">
                          <a:solidFill>
                            <a:schemeClr val="dk1"/>
                          </a:solidFill>
                          <a:effectLst/>
                          <a:latin typeface="+mn-lt"/>
                          <a:ea typeface="+mn-ea"/>
                          <a:cs typeface="+mn-cs"/>
                        </a:rPr>
                        <a:t>Scell</a:t>
                      </a:r>
                      <a:r>
                        <a:rPr lang="en-US" sz="1200" kern="1200" dirty="0">
                          <a:solidFill>
                            <a:schemeClr val="dk1"/>
                          </a:solidFill>
                          <a:effectLst/>
                          <a:latin typeface="+mn-lt"/>
                          <a:ea typeface="+mn-ea"/>
                          <a:cs typeface="+mn-cs"/>
                        </a:rPr>
                        <a:t> dropping issue of CA</a:t>
                      </a:r>
                    </a:p>
                  </a:txBody>
                  <a:tcPr marL="68580" marR="68580" marT="0" marB="0"/>
                </a:tc>
                <a:tc>
                  <a:txBody>
                    <a:bodyPr/>
                    <a:lstStyle/>
                    <a:p>
                      <a:pPr marL="0" marR="0" algn="l" defTabSz="1219170" rtl="0" eaLnBrk="1" latinLnBrk="0" hangingPunct="1">
                        <a:spcBef>
                          <a:spcPts val="0"/>
                        </a:spcBef>
                        <a:spcAft>
                          <a:spcPts val="0"/>
                        </a:spcAft>
                      </a:pPr>
                      <a:r>
                        <a:rPr lang="en-US" sz="1200" b="0" kern="1200" dirty="0">
                          <a:solidFill>
                            <a:schemeClr val="dk1"/>
                          </a:solidFill>
                          <a:effectLst/>
                          <a:latin typeface="+mn-lt"/>
                          <a:ea typeface="+mn-ea"/>
                          <a:cs typeface="+mn-cs"/>
                        </a:rPr>
                        <a:t>Huawei</a:t>
                      </a:r>
                    </a:p>
                  </a:txBody>
                  <a:tcPr marL="68580" marR="68580" marT="0" marB="0"/>
                </a:tc>
                <a:tc>
                  <a:txBody>
                    <a:bodyPr/>
                    <a:lstStyle/>
                    <a:p>
                      <a:pPr marL="0" marR="0">
                        <a:spcBef>
                          <a:spcPts val="0"/>
                        </a:spcBef>
                        <a:spcAft>
                          <a:spcPts val="0"/>
                        </a:spcAft>
                      </a:pPr>
                      <a:endParaRPr lang="en-US" sz="1050" dirty="0">
                        <a:solidFill>
                          <a:srgbClr val="FF0000"/>
                        </a:solidFill>
                        <a:effectLst/>
                        <a:highlight>
                          <a:srgbClr val="FFFF00"/>
                        </a:highligh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82862244"/>
                  </a:ext>
                </a:extLst>
              </a:tr>
              <a:tr h="979992">
                <a:tc>
                  <a:txBody>
                    <a:bodyPr/>
                    <a:lstStyle/>
                    <a:p>
                      <a:pPr marL="0" marR="0">
                        <a:spcBef>
                          <a:spcPts val="0"/>
                        </a:spcBef>
                        <a:spcAft>
                          <a:spcPts val="0"/>
                        </a:spcAft>
                      </a:pPr>
                      <a:r>
                        <a:rPr lang="en-US" sz="1050" b="0" kern="1200" dirty="0">
                          <a:solidFill>
                            <a:schemeClr val="dk1"/>
                          </a:solidFill>
                          <a:effectLst/>
                          <a:latin typeface="+mn-lt"/>
                          <a:ea typeface="+mn-ea"/>
                          <a:cs typeface="+mn-cs"/>
                        </a:rPr>
                        <a:t>R5-216420</a:t>
                      </a:r>
                      <a:endParaRPr lang="en-US" sz="1050" b="0" kern="1200" dirty="0">
                        <a:solidFill>
                          <a:schemeClr val="dk1"/>
                        </a:solidFill>
                        <a:effectLst/>
                        <a:highlight>
                          <a:srgbClr val="FFFF00"/>
                        </a:highlight>
                        <a:latin typeface="+mn-lt"/>
                        <a:ea typeface="+mn-ea"/>
                        <a:cs typeface="+mn-cs"/>
                      </a:endParaRPr>
                    </a:p>
                  </a:txBody>
                  <a:tcPr marL="68580" marR="68580" marT="0" marB="0" anchor="b"/>
                </a:tc>
                <a:tc>
                  <a:txBody>
                    <a:bodyPr/>
                    <a:lstStyle/>
                    <a:p>
                      <a:pPr marL="0" marR="0">
                        <a:spcBef>
                          <a:spcPts val="0"/>
                        </a:spcBef>
                        <a:spcAft>
                          <a:spcPts val="0"/>
                        </a:spcAft>
                      </a:pPr>
                      <a:r>
                        <a:rPr lang="en-US" sz="1200" kern="1200" dirty="0">
                          <a:solidFill>
                            <a:schemeClr val="dk1"/>
                          </a:solidFill>
                          <a:effectLst/>
                          <a:latin typeface="+mn-lt"/>
                          <a:ea typeface="+mn-ea"/>
                          <a:cs typeface="+mn-cs"/>
                        </a:rPr>
                        <a:t>Reply LS on </a:t>
                      </a:r>
                      <a:r>
                        <a:rPr lang="en-US" sz="1200" kern="1200" dirty="0" err="1">
                          <a:solidFill>
                            <a:schemeClr val="dk1"/>
                          </a:solidFill>
                          <a:effectLst/>
                          <a:latin typeface="+mn-lt"/>
                          <a:ea typeface="+mn-ea"/>
                          <a:cs typeface="+mn-cs"/>
                        </a:rPr>
                        <a:t>SCell</a:t>
                      </a:r>
                      <a:r>
                        <a:rPr lang="en-US" sz="1200" kern="1200" dirty="0">
                          <a:solidFill>
                            <a:schemeClr val="dk1"/>
                          </a:solidFill>
                          <a:effectLst/>
                          <a:latin typeface="+mn-lt"/>
                          <a:ea typeface="+mn-ea"/>
                          <a:cs typeface="+mn-cs"/>
                        </a:rPr>
                        <a:t> dropping issue of CA</a:t>
                      </a:r>
                      <a:endParaRPr lang="en-US" sz="1200" kern="1200" dirty="0">
                        <a:solidFill>
                          <a:schemeClr val="dk1"/>
                        </a:solidFill>
                        <a:effectLst/>
                        <a:highlight>
                          <a:srgbClr val="FFFF00"/>
                        </a:highlight>
                        <a:latin typeface="+mn-lt"/>
                        <a:ea typeface="+mn-ea"/>
                        <a:cs typeface="+mn-cs"/>
                      </a:endParaRPr>
                    </a:p>
                  </a:txBody>
                  <a:tcPr marL="68580" marR="68580" marT="0" marB="0"/>
                </a:tc>
                <a:tc>
                  <a:txBody>
                    <a:bodyPr/>
                    <a:lstStyle/>
                    <a:p>
                      <a:pPr marL="0" marR="0">
                        <a:spcBef>
                          <a:spcPts val="0"/>
                        </a:spcBef>
                        <a:spcAft>
                          <a:spcPts val="0"/>
                        </a:spcAft>
                      </a:pPr>
                      <a:r>
                        <a:rPr lang="en-US" sz="1200" b="0" kern="1200" dirty="0">
                          <a:solidFill>
                            <a:schemeClr val="dk1"/>
                          </a:solidFill>
                          <a:effectLst/>
                          <a:latin typeface="+mn-lt"/>
                          <a:ea typeface="+mn-ea"/>
                          <a:cs typeface="+mn-cs"/>
                        </a:rPr>
                        <a:t>Huawei</a:t>
                      </a:r>
                    </a:p>
                  </a:txBody>
                  <a:tcPr marL="68580" marR="68580" marT="0" marB="0"/>
                </a:tc>
                <a:tc>
                  <a:txBody>
                    <a:bodyPr/>
                    <a:lstStyle/>
                    <a:p>
                      <a:pPr marL="0" marR="0">
                        <a:spcBef>
                          <a:spcPts val="0"/>
                        </a:spcBef>
                        <a:spcAft>
                          <a:spcPts val="0"/>
                        </a:spcAft>
                      </a:pPr>
                      <a:endParaRPr lang="en-US" sz="1100" dirty="0">
                        <a:effectLst/>
                        <a:highlight>
                          <a:srgbClr val="FFFF00"/>
                        </a:highligh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13610"/>
                  </a:ext>
                </a:extLst>
              </a:tr>
              <a:tr h="890902">
                <a:tc>
                  <a:txBody>
                    <a:bodyPr/>
                    <a:lstStyle/>
                    <a:p>
                      <a:pPr marL="0" marR="0">
                        <a:spcBef>
                          <a:spcPts val="0"/>
                        </a:spcBef>
                        <a:spcAft>
                          <a:spcPts val="0"/>
                        </a:spcAft>
                      </a:pPr>
                      <a:r>
                        <a:rPr lang="en-US" sz="1050" b="0" kern="1200" dirty="0">
                          <a:solidFill>
                            <a:schemeClr val="dk1"/>
                          </a:solidFill>
                          <a:effectLst/>
                          <a:latin typeface="+mn-lt"/>
                          <a:ea typeface="+mn-ea"/>
                          <a:cs typeface="+mn-cs"/>
                        </a:rPr>
                        <a:t>R5-216417</a:t>
                      </a:r>
                      <a:endParaRPr lang="en-US" sz="1050" b="0" kern="1200" dirty="0">
                        <a:solidFill>
                          <a:schemeClr val="dk1"/>
                        </a:solidFill>
                        <a:effectLst/>
                        <a:highlight>
                          <a:srgbClr val="FFFF00"/>
                        </a:highlight>
                        <a:latin typeface="+mn-lt"/>
                        <a:ea typeface="+mn-ea"/>
                        <a:cs typeface="+mn-cs"/>
                      </a:endParaRPr>
                    </a:p>
                  </a:txBody>
                  <a:tcPr marL="68580" marR="68580" marT="0" marB="0" anchor="b"/>
                </a:tc>
                <a:tc>
                  <a:txBody>
                    <a:bodyPr/>
                    <a:lstStyle/>
                    <a:p>
                      <a:pPr marL="0" marR="0">
                        <a:spcBef>
                          <a:spcPts val="0"/>
                        </a:spcBef>
                        <a:spcAft>
                          <a:spcPts val="0"/>
                        </a:spcAft>
                      </a:pPr>
                      <a:r>
                        <a:rPr lang="en-US" sz="1200" kern="1200" dirty="0">
                          <a:solidFill>
                            <a:schemeClr val="dk1"/>
                          </a:solidFill>
                          <a:effectLst/>
                          <a:latin typeface="+mn-lt"/>
                          <a:ea typeface="+mn-ea"/>
                          <a:cs typeface="+mn-cs"/>
                        </a:rPr>
                        <a:t>LS to RAN5 on FR1 TRP TRS WI progress (RAN4#100e)</a:t>
                      </a:r>
                    </a:p>
                  </a:txBody>
                  <a:tcPr marL="68580" marR="68580" marT="0" marB="0"/>
                </a:tc>
                <a:tc>
                  <a:txBody>
                    <a:bodyPr/>
                    <a:lstStyle/>
                    <a:p>
                      <a:pPr marL="0" marR="0">
                        <a:spcBef>
                          <a:spcPts val="0"/>
                        </a:spcBef>
                        <a:spcAft>
                          <a:spcPts val="0"/>
                        </a:spcAft>
                      </a:pPr>
                      <a:r>
                        <a:rPr lang="en-US" sz="1200" b="0" kern="1200" dirty="0">
                          <a:solidFill>
                            <a:schemeClr val="dk1"/>
                          </a:solidFill>
                          <a:effectLst/>
                          <a:latin typeface="+mn-lt"/>
                          <a:ea typeface="+mn-ea"/>
                          <a:cs typeface="+mn-cs"/>
                        </a:rPr>
                        <a:t>VIVO</a:t>
                      </a:r>
                    </a:p>
                  </a:txBody>
                  <a:tcPr marL="68580" marR="68580" marT="0" marB="0"/>
                </a:tc>
                <a:tc>
                  <a:txBody>
                    <a:bodyPr/>
                    <a:lstStyle/>
                    <a:p>
                      <a:pPr marL="0" marR="0">
                        <a:spcBef>
                          <a:spcPts val="0"/>
                        </a:spcBef>
                        <a:spcAft>
                          <a:spcPts val="0"/>
                        </a:spcAft>
                      </a:pPr>
                      <a:endParaRPr lang="en-US" sz="1000" dirty="0">
                        <a:solidFill>
                          <a:srgbClr val="FF0000"/>
                        </a:solidFill>
                        <a:effectLst/>
                        <a:highlight>
                          <a:srgbClr val="FFFF00"/>
                        </a:highligh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81816051"/>
                  </a:ext>
                </a:extLst>
              </a:tr>
            </a:tbl>
          </a:graphicData>
        </a:graphic>
      </p:graphicFrame>
    </p:spTree>
    <p:extLst>
      <p:ext uri="{BB962C8B-B14F-4D97-AF65-F5344CB8AC3E}">
        <p14:creationId xmlns:p14="http://schemas.microsoft.com/office/powerpoint/2010/main" val="35422973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RAN5#93-e RF Documents landscape</a:t>
            </a:r>
          </a:p>
          <a:p>
            <a:r>
              <a:rPr lang="en-US" sz="2400" dirty="0">
                <a:cs typeface="ヒラギノ角ゴ Pro W3"/>
              </a:rPr>
              <a:t>RAN5#93-e RF Document handling plan</a:t>
            </a:r>
          </a:p>
          <a:p>
            <a:r>
              <a:rPr lang="en-US" sz="2400" dirty="0"/>
              <a:t>Prior meeting(s) RF Action point update</a:t>
            </a:r>
          </a:p>
          <a:p>
            <a:r>
              <a:rPr lang="en-US" sz="2400" dirty="0"/>
              <a:t>Moderators for different topics</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9 Nov 13h – 15h UTC (5 – 7 PST)(Pradeep) (</a:t>
            </a:r>
            <a:r>
              <a:rPr lang="en-US" sz="1200" dirty="0" err="1"/>
              <a:t>Tohru</a:t>
            </a:r>
            <a:r>
              <a:rPr lang="en-US" sz="1200" dirty="0"/>
              <a:t> meeting id: RAN5#93e RF 2)</a:t>
            </a:r>
          </a:p>
          <a:p>
            <a:pPr marL="1066785" lvl="1" indent="-457200">
              <a:buFont typeface="+mj-lt"/>
              <a:buAutoNum type="arabicPeriod"/>
            </a:pPr>
            <a:r>
              <a:rPr lang="en-US" sz="1200" dirty="0"/>
              <a:t>FR2 MU session discussions 10 Nov 13h – 15h UTC (5 – 7 PST ) (Ron) (</a:t>
            </a:r>
            <a:r>
              <a:rPr lang="en-US" sz="1200" dirty="0" err="1"/>
              <a:t>Tohru</a:t>
            </a:r>
            <a:r>
              <a:rPr lang="en-US" sz="1200" dirty="0"/>
              <a:t> meeting id: RAN5#93e FR2 MU)</a:t>
            </a:r>
          </a:p>
          <a:p>
            <a:pPr marL="1066785" lvl="1" indent="-457200">
              <a:buFont typeface="+mj-lt"/>
              <a:buAutoNum type="arabicPeriod"/>
            </a:pPr>
            <a:r>
              <a:rPr lang="en-US" sz="1200" dirty="0"/>
              <a:t>FR2 MU session discussions 15 Nov 13h – 15h UTC (5 – 7 PST) (Ron) (</a:t>
            </a:r>
            <a:r>
              <a:rPr lang="en-US" sz="1200" dirty="0" err="1"/>
              <a:t>Tohru</a:t>
            </a:r>
            <a:r>
              <a:rPr lang="en-US" sz="1200" dirty="0"/>
              <a:t> meeting id: RAN5#93e FR2 MU)</a:t>
            </a:r>
          </a:p>
          <a:p>
            <a:pPr marL="1066785" lvl="1" indent="-457200">
              <a:buFont typeface="+mj-lt"/>
              <a:buAutoNum type="arabicPeriod"/>
            </a:pPr>
            <a:r>
              <a:rPr lang="en-US" sz="1200" dirty="0"/>
              <a:t>Concluding RF Discussion  17 Nov 13h – 15h UTC (5 – 7 PST) (Pradeep) (</a:t>
            </a:r>
            <a:r>
              <a:rPr lang="en-US" sz="1200" dirty="0" err="1"/>
              <a:t>Tohru</a:t>
            </a:r>
            <a:r>
              <a:rPr lang="en-US" sz="1200" dirty="0"/>
              <a:t> meeting id: RAN5#93e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(5-7am PST)</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~603 AI5.x t-docs across different WIC</a:t>
            </a:r>
          </a:p>
          <a:p>
            <a:pPr lvl="1" fontAlgn="ctr"/>
            <a:r>
              <a:rPr lang="en-US" sz="1600" dirty="0"/>
              <a:t>~256 CR’s with 3GU Issues/Overlap</a:t>
            </a:r>
          </a:p>
          <a:p>
            <a:pPr fontAlgn="ctr"/>
            <a:r>
              <a:rPr lang="en-US" sz="2000" dirty="0"/>
              <a:t>Authors to upload LATE t-docs by 9 Nov 09:00 UTC for the meeting to consider them for verdict.</a:t>
            </a:r>
          </a:p>
          <a:p>
            <a:pPr fontAlgn="ctr"/>
            <a:r>
              <a:rPr lang="en-US" sz="2000" dirty="0"/>
              <a:t>Delegates to provide the following via email to convener/secretary by 9 Nov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RAN5#93-e RF Documents landscape</a:t>
            </a:r>
            <a:endParaRPr lang="en-US" sz="3600" dirty="0"/>
          </a:p>
        </p:txBody>
      </p:sp>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documents</a:t>
            </a:r>
            <a:endParaRPr lang="en-US" altLang="en-US" sz="1600" dirty="0"/>
          </a:p>
          <a:p>
            <a:pPr lvl="1"/>
            <a:r>
              <a:rPr lang="en-US" altLang="en-US" sz="1600" dirty="0"/>
              <a:t>Email discussion to be suspended over the weekend– refer Slide #5 </a:t>
            </a:r>
            <a:r>
              <a:rPr lang="en-US" sz="1600" dirty="0"/>
              <a:t>of R5-216401</a:t>
            </a:r>
            <a:endParaRPr lang="en-US" altLang="en-US" sz="1600" dirty="0"/>
          </a:p>
          <a:p>
            <a:pPr lvl="1"/>
            <a:r>
              <a:rPr lang="en-US" sz="1600" dirty="0">
                <a:cs typeface="ヒラギノ角ゴ Pro W3"/>
              </a:rPr>
              <a:t>Don’t use RAN5 exploders for RAN5#93-e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RAN5#93-e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fontAlgn="ctr"/>
            <a:r>
              <a:rPr lang="en-US" sz="1800" dirty="0"/>
              <a:t>RAN4#101-e dependent RAN5 CR's plan for RAN5#93e</a:t>
            </a:r>
          </a:p>
          <a:p>
            <a:pPr lvl="1"/>
            <a:r>
              <a:rPr lang="en-US" sz="1400" dirty="0"/>
              <a:t>RAN4#101-e meeting will end by 12 Nov giving us enough time to handle the RAN5 CR’s dependent on RAN4 CR conclusion before 19 Nov.</a:t>
            </a:r>
          </a:p>
          <a:p>
            <a:pPr marR="0" lvl="1">
              <a:tabLst>
                <a:tab pos="914400" algn="l"/>
              </a:tabLst>
            </a:pPr>
            <a:r>
              <a:rPr lang="en-US" sz="1400" dirty="0"/>
              <a:t>Discussions on RAN5 CR and revisions shall be handled via email on </a:t>
            </a:r>
            <a:r>
              <a:rPr lang="en-GB" sz="1400" dirty="0"/>
              <a:t>RAN5#EMEET RF </a:t>
            </a:r>
            <a:r>
              <a:rPr lang="en-US" sz="1400" dirty="0"/>
              <a:t>reflector.</a:t>
            </a:r>
          </a:p>
          <a:p>
            <a:pPr marR="0" lvl="1">
              <a:tabLst>
                <a:tab pos="914400" algn="l"/>
              </a:tabLst>
            </a:pPr>
            <a:r>
              <a:rPr lang="en-US" sz="1400" dirty="0"/>
              <a:t>Author to provide convener /secretary the RAN4 CR/</a:t>
            </a:r>
            <a:r>
              <a:rPr lang="en-US" sz="1400" dirty="0" err="1"/>
              <a:t>draftCR</a:t>
            </a:r>
            <a:r>
              <a:rPr lang="en-US" sz="1400" dirty="0"/>
              <a:t>/BIG CR verdict as soon as it is available</a:t>
            </a:r>
          </a:p>
          <a:p>
            <a:pPr marR="0" lvl="1">
              <a:tabLst>
                <a:tab pos="914400" algn="l"/>
              </a:tabLst>
            </a:pPr>
            <a:r>
              <a:rPr lang="en-US" sz="1400" dirty="0"/>
              <a:t>Revisions of RAN5 CR , which has dependent RAN4 CR/</a:t>
            </a:r>
            <a:r>
              <a:rPr lang="en-US" sz="1400" dirty="0" err="1"/>
              <a:t>draftCR</a:t>
            </a:r>
            <a:r>
              <a:rPr lang="en-US" sz="1400" dirty="0"/>
              <a:t>/BIG CR verdict, shall be uploaded by t-doc revision deadline Thu 18 Nov 15:00 UTC, to be considered for RAN5 CR verdict.</a:t>
            </a:r>
            <a:endParaRPr lang="en-US" sz="1400" i="1" dirty="0">
              <a:highlight>
                <a:srgbClr val="FFFF00"/>
              </a:highlight>
            </a:endParaRPr>
          </a:p>
          <a:p>
            <a:pPr fontAlgn="ctr"/>
            <a:r>
              <a:rPr lang="en-US" sz="1800" dirty="0"/>
              <a:t>Guidelines to handle of TEI16_Test NR RF/RRM spec CR’s aligned to RP guidance(in RP-200931).</a:t>
            </a:r>
          </a:p>
          <a:p>
            <a:pPr lvl="1"/>
            <a:r>
              <a:rPr lang="en-US" sz="1400" dirty="0"/>
              <a:t>All CR contributions to TS38.521-3/TS38.508-2/TS38.521-1/TS38.522  under AI5.4.x (WIC </a:t>
            </a:r>
            <a:r>
              <a:rPr lang="en-US" sz="1400" dirty="0" err="1"/>
              <a:t>TEIx_Test</a:t>
            </a:r>
            <a:r>
              <a:rPr lang="en-US" sz="1400" dirty="0"/>
              <a:t>) shall be towards the list of tests in the WP endorsed in R5-206840, R5-217217</a:t>
            </a:r>
          </a:p>
          <a:p>
            <a:pPr marL="1219170" lvl="2" indent="0">
              <a:buNone/>
            </a:pPr>
            <a:r>
              <a:rPr lang="en-US" sz="1200" dirty="0"/>
              <a:t>- Maintenance WIC (</a:t>
            </a:r>
            <a:r>
              <a:rPr lang="en-US" sz="1200" dirty="0" err="1"/>
              <a:t>TEIx_Test</a:t>
            </a:r>
            <a:r>
              <a:rPr lang="en-US" sz="1200" dirty="0"/>
              <a:t>) shall not be used for any other NR RF/RRM/DEMOD Spec (TS/TR 38 series) CR’s . </a:t>
            </a:r>
          </a:p>
          <a:p>
            <a:pPr lvl="1"/>
            <a:r>
              <a:rPr lang="en-US" sz="14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p>
          <a:p>
            <a:pPr lvl="1"/>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RAN5#93-e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R5-216401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RAN5#93-e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12 Nov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in 2 batches</a:t>
            </a:r>
          </a:p>
          <a:p>
            <a:pPr lvl="1"/>
            <a:r>
              <a:rPr lang="en-US" sz="1800" dirty="0"/>
              <a:t>First batch by 17 Nov 12:00 UTC</a:t>
            </a:r>
          </a:p>
          <a:p>
            <a:pPr lvl="1"/>
            <a:r>
              <a:rPr lang="en-US" sz="1800" dirty="0"/>
              <a:t>Second batch by 18 Nov 16:00 UTC</a:t>
            </a:r>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http://www.3gpp.org/ftp/tsg_ran/WG5_Test_ex-T1/TSGR5_93_Electronic/Inbox/meeting_handling/</a:t>
            </a:r>
            <a:r>
              <a:rPr lang="en-GB" sz="2000" dirty="0"/>
              <a:t> </a:t>
            </a:r>
            <a:r>
              <a:rPr lang="en-US" sz="2000" dirty="0"/>
              <a:t>with the updated status on each day in PST time zone (except Saturday/Sunday)</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RAN5#93-e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1400" dirty="0">
                <a:hlinkClick r:id="rId3"/>
              </a:rPr>
              <a:t>https://www.3gpp.org/ftp/tsg_ran/WG5_Test_ex-T1/TSGR5_93_Electronic/Inbox/meeting_handling/R5-21xxxx_Action_Points_RF_Start_RAN5%2393-e.doc</a:t>
            </a:r>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
        <p:nvSpPr>
          <p:cNvPr id="4" name="Titel 1">
            <a:extLst>
              <a:ext uri="{FF2B5EF4-FFF2-40B4-BE49-F238E27FC236}">
                <a16:creationId xmlns:a16="http://schemas.microsoft.com/office/drawing/2014/main" id="{FB073205-D025-4206-8589-64691A024278}"/>
              </a:ext>
            </a:extLst>
          </p:cNvPr>
          <p:cNvSpPr txBox="1">
            <a:spLocks/>
          </p:cNvSpPr>
          <p:nvPr/>
        </p:nvSpPr>
        <p:spPr bwMode="auto">
          <a:xfrm>
            <a:off x="0" y="2823053"/>
            <a:ext cx="10972800" cy="41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GB" sz="3200" kern="0" dirty="0"/>
              <a:t>Moderators for different topics</a:t>
            </a:r>
            <a:endParaRPr lang="en-US" sz="3200" kern="0" dirty="0"/>
          </a:p>
        </p:txBody>
      </p:sp>
      <p:graphicFrame>
        <p:nvGraphicFramePr>
          <p:cNvPr id="5" name="Table 4">
            <a:extLst>
              <a:ext uri="{FF2B5EF4-FFF2-40B4-BE49-F238E27FC236}">
                <a16:creationId xmlns:a16="http://schemas.microsoft.com/office/drawing/2014/main" id="{1789DAD9-CBC4-4D7C-80E3-F915BA9510B9}"/>
              </a:ext>
            </a:extLst>
          </p:cNvPr>
          <p:cNvGraphicFramePr>
            <a:graphicFrameLocks noGrp="1"/>
          </p:cNvGraphicFramePr>
          <p:nvPr>
            <p:extLst>
              <p:ext uri="{D42A27DB-BD31-4B8C-83A1-F6EECF244321}">
                <p14:modId xmlns:p14="http://schemas.microsoft.com/office/powerpoint/2010/main" val="1408274379"/>
              </p:ext>
            </p:extLst>
          </p:nvPr>
        </p:nvGraphicFramePr>
        <p:xfrm>
          <a:off x="1191502" y="3375071"/>
          <a:ext cx="6515583" cy="1397226"/>
        </p:xfrm>
        <a:graphic>
          <a:graphicData uri="http://schemas.openxmlformats.org/drawingml/2006/table">
            <a:tbl>
              <a:tblPr firstRow="1" firstCol="1" bandRow="1">
                <a:tableStyleId>{5C22544A-7EE6-4342-B048-85BDC9FD1C3A}</a:tableStyleId>
              </a:tblPr>
              <a:tblGrid>
                <a:gridCol w="886960">
                  <a:extLst>
                    <a:ext uri="{9D8B030D-6E8A-4147-A177-3AD203B41FA5}">
                      <a16:colId xmlns:a16="http://schemas.microsoft.com/office/drawing/2014/main" val="1519126326"/>
                    </a:ext>
                  </a:extLst>
                </a:gridCol>
                <a:gridCol w="1500761">
                  <a:extLst>
                    <a:ext uri="{9D8B030D-6E8A-4147-A177-3AD203B41FA5}">
                      <a16:colId xmlns:a16="http://schemas.microsoft.com/office/drawing/2014/main" val="4032540261"/>
                    </a:ext>
                  </a:extLst>
                </a:gridCol>
                <a:gridCol w="2003878">
                  <a:extLst>
                    <a:ext uri="{9D8B030D-6E8A-4147-A177-3AD203B41FA5}">
                      <a16:colId xmlns:a16="http://schemas.microsoft.com/office/drawing/2014/main" val="3102951224"/>
                    </a:ext>
                  </a:extLst>
                </a:gridCol>
                <a:gridCol w="2123984">
                  <a:extLst>
                    <a:ext uri="{9D8B030D-6E8A-4147-A177-3AD203B41FA5}">
                      <a16:colId xmlns:a16="http://schemas.microsoft.com/office/drawing/2014/main" val="1116441153"/>
                    </a:ext>
                  </a:extLst>
                </a:gridCol>
              </a:tblGrid>
              <a:tr h="238758">
                <a:tc>
                  <a:txBody>
                    <a:bodyPr/>
                    <a:lstStyle/>
                    <a:p>
                      <a:pPr marL="0" marR="0" algn="ctr">
                        <a:spcBef>
                          <a:spcPts val="0"/>
                        </a:spcBef>
                        <a:spcAft>
                          <a:spcPts val="0"/>
                        </a:spcAft>
                      </a:pPr>
                      <a:r>
                        <a:rPr lang="en-US" sz="1050" dirty="0">
                          <a:effectLst/>
                        </a:rPr>
                        <a:t># of T-doc(s)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rPr>
                        <a:t>Doc tag</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Moderator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b="1" kern="1200" dirty="0">
                          <a:solidFill>
                            <a:schemeClr val="lt1"/>
                          </a:solidFill>
                          <a:effectLst/>
                          <a:latin typeface="+mn-lt"/>
                          <a:ea typeface="+mn-ea"/>
                          <a:cs typeface="+mn-cs"/>
                        </a:rPr>
                        <a:t>Comments</a:t>
                      </a:r>
                    </a:p>
                  </a:txBody>
                  <a:tcPr marL="68580" marR="68580" marT="0" marB="0" anchor="ctr"/>
                </a:tc>
                <a:extLst>
                  <a:ext uri="{0D108BD9-81ED-4DB2-BD59-A6C34878D82A}">
                    <a16:rowId xmlns:a16="http://schemas.microsoft.com/office/drawing/2014/main" val="2927613231"/>
                  </a:ext>
                </a:extLst>
              </a:tr>
              <a:tr h="408087">
                <a:tc>
                  <a:txBody>
                    <a:bodyPr/>
                    <a:lstStyle/>
                    <a:p>
                      <a:pPr marL="0" marR="0">
                        <a:spcBef>
                          <a:spcPts val="0"/>
                        </a:spcBef>
                        <a:spcAft>
                          <a:spcPts val="0"/>
                        </a:spcAft>
                      </a:pPr>
                      <a:endParaRPr lang="en-US" sz="1100" b="0" kern="1200" dirty="0">
                        <a:solidFill>
                          <a:schemeClr val="dk1"/>
                        </a:solidFill>
                        <a:effectLst/>
                        <a:highlight>
                          <a:srgbClr val="FFFF00"/>
                        </a:highlight>
                        <a:latin typeface="+mn-lt"/>
                        <a:ea typeface="+mn-ea"/>
                        <a:cs typeface="+mn-cs"/>
                      </a:endParaRPr>
                    </a:p>
                  </a:txBody>
                  <a:tcPr marL="68580" marR="68580" marT="0" marB="0" anchor="b"/>
                </a:tc>
                <a:tc>
                  <a:txBody>
                    <a:bodyPr/>
                    <a:lstStyle/>
                    <a:p>
                      <a:pPr marL="0" marR="0">
                        <a:spcBef>
                          <a:spcPts val="0"/>
                        </a:spcBef>
                        <a:spcAft>
                          <a:spcPts val="0"/>
                        </a:spcAft>
                      </a:pPr>
                      <a:endParaRPr lang="en-US" sz="300" dirty="0">
                        <a:effectLst/>
                        <a:highlight>
                          <a:srgbClr val="FFFF00"/>
                        </a:highlight>
                        <a:latin typeface="Calibri" panose="020F0502020204030204" pitchFamily="34" charset="0"/>
                        <a:ea typeface="Calibri" panose="020F0502020204030204" pitchFamily="34" charset="0"/>
                      </a:endParaRPr>
                    </a:p>
                  </a:txBody>
                  <a:tcPr marL="68580" marR="68580" marT="0" marB="0"/>
                </a:tc>
                <a:tc>
                  <a:txBody>
                    <a:bodyPr/>
                    <a:lstStyle/>
                    <a:p>
                      <a:pPr marL="0" marR="0">
                        <a:spcBef>
                          <a:spcPts val="0"/>
                        </a:spcBef>
                        <a:spcAft>
                          <a:spcPts val="0"/>
                        </a:spcAft>
                      </a:pPr>
                      <a:endParaRPr lang="en-US" sz="900" b="0" kern="1200" dirty="0">
                        <a:solidFill>
                          <a:schemeClr val="dk1"/>
                        </a:solidFill>
                        <a:effectLst/>
                        <a:highlight>
                          <a:srgbClr val="FFFF00"/>
                        </a:highlight>
                        <a:latin typeface="+mn-lt"/>
                        <a:ea typeface="+mn-ea"/>
                        <a:cs typeface="+mn-cs"/>
                      </a:endParaRPr>
                    </a:p>
                  </a:txBody>
                  <a:tcPr marL="68580" marR="68580" marT="0" marB="0"/>
                </a:tc>
                <a:tc>
                  <a:txBody>
                    <a:bodyPr/>
                    <a:lstStyle/>
                    <a:p>
                      <a:pPr marL="0" marR="0">
                        <a:spcBef>
                          <a:spcPts val="0"/>
                        </a:spcBef>
                        <a:spcAft>
                          <a:spcPts val="0"/>
                        </a:spcAft>
                      </a:pPr>
                      <a:endParaRPr lang="en-US" sz="1100" dirty="0">
                        <a:effectLst/>
                        <a:highlight>
                          <a:srgbClr val="FFFF00"/>
                        </a:highligh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1109814909"/>
                  </a:ext>
                </a:extLst>
              </a:tr>
              <a:tr h="750381">
                <a:tc>
                  <a:txBody>
                    <a:bodyPr/>
                    <a:lstStyle/>
                    <a:p>
                      <a:pPr marL="0" marR="0">
                        <a:spcBef>
                          <a:spcPts val="0"/>
                        </a:spcBef>
                        <a:spcAft>
                          <a:spcPts val="0"/>
                        </a:spcAft>
                      </a:pPr>
                      <a:endParaRPr lang="en-US" sz="1100" b="0" kern="1200" dirty="0">
                        <a:solidFill>
                          <a:schemeClr val="dk1"/>
                        </a:solidFill>
                        <a:effectLst/>
                        <a:highlight>
                          <a:srgbClr val="FFFF00"/>
                        </a:highlight>
                        <a:latin typeface="+mn-lt"/>
                        <a:ea typeface="+mn-ea"/>
                        <a:cs typeface="+mn-cs"/>
                      </a:endParaRPr>
                    </a:p>
                  </a:txBody>
                  <a:tcPr marL="68580" marR="68580" marT="0" marB="0" anchor="b"/>
                </a:tc>
                <a:tc>
                  <a:txBody>
                    <a:bodyPr/>
                    <a:lstStyle/>
                    <a:p>
                      <a:pPr marL="0" marR="0">
                        <a:spcBef>
                          <a:spcPts val="0"/>
                        </a:spcBef>
                        <a:spcAft>
                          <a:spcPts val="0"/>
                        </a:spcAft>
                      </a:pPr>
                      <a:endParaRPr lang="en-US" sz="1200" kern="1200" dirty="0">
                        <a:solidFill>
                          <a:schemeClr val="dk1"/>
                        </a:solidFill>
                        <a:effectLst/>
                        <a:highlight>
                          <a:srgbClr val="FFFF00"/>
                        </a:highlight>
                        <a:latin typeface="+mn-lt"/>
                        <a:ea typeface="+mn-ea"/>
                        <a:cs typeface="+mn-cs"/>
                      </a:endParaRPr>
                    </a:p>
                  </a:txBody>
                  <a:tcPr marL="68580" marR="68580" marT="0" marB="0"/>
                </a:tc>
                <a:tc>
                  <a:txBody>
                    <a:bodyPr/>
                    <a:lstStyle/>
                    <a:p>
                      <a:pPr marL="0" marR="0" algn="l" defTabSz="1219170" rtl="0" eaLnBrk="1" latinLnBrk="0" hangingPunct="1">
                        <a:spcBef>
                          <a:spcPts val="0"/>
                        </a:spcBef>
                        <a:spcAft>
                          <a:spcPts val="0"/>
                        </a:spcAft>
                      </a:pPr>
                      <a:endParaRPr lang="en-US" sz="900" b="0" kern="1200" dirty="0">
                        <a:solidFill>
                          <a:schemeClr val="dk1"/>
                        </a:solidFill>
                        <a:effectLst/>
                        <a:highlight>
                          <a:srgbClr val="FFFF00"/>
                        </a:highlight>
                        <a:latin typeface="+mn-lt"/>
                        <a:ea typeface="+mn-ea"/>
                        <a:cs typeface="+mn-cs"/>
                      </a:endParaRPr>
                    </a:p>
                  </a:txBody>
                  <a:tcPr marL="68580" marR="68580" marT="0" marB="0"/>
                </a:tc>
                <a:tc>
                  <a:txBody>
                    <a:bodyPr/>
                    <a:lstStyle/>
                    <a:p>
                      <a:pPr marL="0" marR="0">
                        <a:spcBef>
                          <a:spcPts val="0"/>
                        </a:spcBef>
                        <a:spcAft>
                          <a:spcPts val="0"/>
                        </a:spcAft>
                      </a:pPr>
                      <a:endParaRPr lang="en-US" sz="1100" dirty="0">
                        <a:effectLst/>
                        <a:highlight>
                          <a:srgbClr val="FFFF00"/>
                        </a:highlight>
                        <a:latin typeface="Calibri" panose="020F0502020204030204" pitchFamily="34" charset="0"/>
                        <a:ea typeface="Calibri" panose="020F0502020204030204" pitchFamily="34" charset="0"/>
                      </a:endParaRPr>
                    </a:p>
                  </a:txBody>
                  <a:tcPr marL="0" marR="0" marT="0" marB="0"/>
                </a:tc>
                <a:extLst>
                  <a:ext uri="{0D108BD9-81ED-4DB2-BD59-A6C34878D82A}">
                    <a16:rowId xmlns:a16="http://schemas.microsoft.com/office/drawing/2014/main" val="4051528066"/>
                  </a:ext>
                </a:extLst>
              </a:tr>
            </a:tbl>
          </a:graphicData>
        </a:graphic>
      </p:graphicFrame>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31872</TotalTime>
  <Words>1317</Words>
  <Application>Microsoft Office PowerPoint</Application>
  <PresentationFormat>Widescreen</PresentationFormat>
  <Paragraphs>108</Paragraphs>
  <Slides>11</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RAN5#93-e RF Opening Session  </vt:lpstr>
      <vt:lpstr>Agenda</vt:lpstr>
      <vt:lpstr>Conference calls</vt:lpstr>
      <vt:lpstr>RAN5#93-e RF Documents landscape</vt:lpstr>
      <vt:lpstr>RAN5#93-e RF document handling plan</vt:lpstr>
      <vt:lpstr>RAN5#93-e RF document handling plan Cntd…</vt:lpstr>
      <vt:lpstr>RAN5#93-e RF document handling plan Cntd…</vt:lpstr>
      <vt:lpstr>RAN5#93-e RF document handling plan Cntd…</vt:lpstr>
      <vt:lpstr>Prior meeting(s) RF Action point update</vt:lpstr>
      <vt:lpstr>Incoming RF/RRM LS’s</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676</cp:revision>
  <dcterms:created xsi:type="dcterms:W3CDTF">2018-05-24T11:49:12Z</dcterms:created>
  <dcterms:modified xsi:type="dcterms:W3CDTF">2021-11-05T17:41:40Z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