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9" r:id="rId5"/>
    <p:sldId id="330" r:id="rId6"/>
    <p:sldId id="335" r:id="rId7"/>
    <p:sldId id="308" r:id="rId8"/>
    <p:sldId id="313" r:id="rId9"/>
    <p:sldId id="312" r:id="rId10"/>
    <p:sldId id="293" r:id="rId11"/>
  </p:sldIdLst>
  <p:sldSz cx="12190095" cy="6859270"/>
  <p:notesSz cx="6858000" cy="9144000"/>
  <p:custDataLst>
    <p:tags r:id="rId1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2" autoAdjust="0"/>
    <p:restoredTop sz="96345" autoAdjust="0"/>
  </p:normalViewPr>
  <p:slideViewPr>
    <p:cSldViewPr snapToGrid="0">
      <p:cViewPr>
        <p:scale>
          <a:sx n="75" d="100"/>
          <a:sy n="75" d="100"/>
        </p:scale>
        <p:origin x="-264" y="-58"/>
      </p:cViewPr>
      <p:guideLst>
        <p:guide orient="horz" pos="2197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4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510814"/>
            <a:ext cx="10626725" cy="2010932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3200" dirty="0">
                <a:latin typeface="+mn-lt"/>
              </a:rPr>
              <a:t>Discussion on how to handle test coverage across 5G NR connectivity options</a:t>
            </a:r>
            <a:endParaRPr lang="en-US" altLang="zh-CN" sz="32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583378" y="4138246"/>
            <a:ext cx="10876541" cy="153318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</a:t>
            </a:r>
            <a:r>
              <a:rPr lang="en-US" altLang="zh-CN" sz="2800" dirty="0" smtClean="0"/>
              <a:t>Deutsche Telekom, MCC TF160, Orange</a:t>
            </a:r>
            <a:r>
              <a:rPr lang="en-US" altLang="zh-CN" sz="2800" dirty="0" smtClean="0"/>
              <a:t> </a:t>
            </a:r>
            <a:endParaRPr lang="en-US" altLang="zh-CN" sz="2800" dirty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93</a:t>
            </a:r>
            <a:r>
              <a:rPr lang="en-GB" altLang="zh-CN" sz="2400" b="1" dirty="0"/>
              <a:t>-e</a:t>
            </a:r>
            <a:r>
              <a:rPr lang="en-US" sz="2400" kern="0" dirty="0"/>
              <a:t> 						</a:t>
            </a:r>
            <a:r>
              <a:rPr lang="en-US" sz="2400" kern="0" dirty="0" smtClean="0"/>
              <a:t>          </a:t>
            </a:r>
            <a:r>
              <a:rPr lang="en-US" altLang="zh-CN" sz="2400" b="1" dirty="0" smtClean="0"/>
              <a:t>R5-21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7503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Electronic Meeting, </a:t>
            </a:r>
            <a:r>
              <a:rPr lang="en-US" altLang="en-GB" sz="2400" b="1" dirty="0"/>
              <a:t>8</a:t>
            </a:r>
            <a:r>
              <a:rPr lang="en-GB" altLang="zh-CN" sz="2400" b="1" dirty="0"/>
              <a:t> – </a:t>
            </a:r>
            <a:r>
              <a:rPr lang="en-US" altLang="en-GB" sz="2400" b="1" dirty="0"/>
              <a:t>19</a:t>
            </a:r>
            <a:r>
              <a:rPr lang="en-GB" altLang="zh-CN" sz="2400" b="1" dirty="0"/>
              <a:t> </a:t>
            </a:r>
            <a:r>
              <a:rPr lang="en-US" altLang="zh-CN" sz="2400" b="1" dirty="0"/>
              <a:t>November</a:t>
            </a:r>
            <a:r>
              <a:rPr lang="en-GB" altLang="zh-CN" sz="2400" b="1" dirty="0"/>
              <a:t> 2021</a:t>
            </a:r>
            <a:endParaRPr lang="en-GB" altLang="zh-CN" sz="2400" b="1" dirty="0"/>
          </a:p>
        </p:txBody>
      </p:sp>
      <p:sp>
        <p:nvSpPr>
          <p:cNvPr id="2" name="Rechteck 1"/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  <a:endParaRPr lang="en-US" sz="100"/>
          </a:p>
        </p:txBody>
      </p:sp>
      <p:sp>
        <p:nvSpPr>
          <p:cNvPr id="4" name="Rechteck 3"/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  <a:endParaRPr lang="en-US" sz="1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 (1/4)</a:t>
            </a:r>
            <a:endParaRPr lang="en-US" altLang="zh-CN" sz="3200" b="1" dirty="0"/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14998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68350"/>
            <a:ext cx="11635105" cy="529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In Section </a:t>
            </a:r>
            <a:r>
              <a:rPr lang="en-US" altLang="zh-CN" sz="2400" dirty="0">
                <a:latin typeface="+mn-lt"/>
                <a:sym typeface="+mn-ea"/>
              </a:rPr>
              <a:t>“3.1 Definitions” of TS 23.501 [1], there is clear definitons of “</a:t>
            </a:r>
            <a:r>
              <a:rPr lang="en-US" altLang="zh-CN" sz="2400" b="1" dirty="0">
                <a:latin typeface="+mn-lt"/>
                <a:sym typeface="+mn-ea"/>
              </a:rPr>
              <a:t>NG-RAN</a:t>
            </a:r>
            <a:r>
              <a:rPr lang="en-US" altLang="zh-CN" sz="2400" dirty="0">
                <a:latin typeface="+mn-lt"/>
                <a:sym typeface="+mn-ea"/>
              </a:rPr>
              <a:t>”:</a:t>
            </a:r>
            <a:endParaRPr lang="en-US" altLang="zh-CN" sz="2400" dirty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999741"/>
            <a:ext cx="121904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There are definitions of “NG-RAN” </a:t>
            </a: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dirty="0">
                <a:latin typeface="+mn-lt"/>
                <a:sym typeface="+mn-ea"/>
              </a:rPr>
              <a:t>which connects to 5GC </a:t>
            </a:r>
            <a:r>
              <a:rPr lang="en-US" altLang="zh-CN" sz="2400" dirty="0">
                <a:latin typeface="+mn-lt"/>
              </a:rPr>
              <a:t>in 3GPP core specifications</a:t>
            </a:r>
            <a:r>
              <a:rPr lang="en-US" altLang="zh-CN" sz="2400" dirty="0">
                <a:latin typeface="+mn-lt"/>
                <a:sym typeface="+mn-ea"/>
              </a:rPr>
              <a:t> </a:t>
            </a:r>
            <a:r>
              <a:rPr lang="en-US" altLang="zh-CN" sz="2400" dirty="0">
                <a:latin typeface="+mn-lt"/>
              </a:rPr>
              <a:t>, and it includes so-called “Option 2”, “Option 4”, “Option 5” and “Option 7”. </a:t>
            </a:r>
            <a:endParaRPr lang="zh-CN" altLang="en-US" sz="2400" dirty="0">
              <a:latin typeface="+mn-lt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342900" y="3878580"/>
            <a:ext cx="11635105" cy="1927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</a:rPr>
              <a:t>It can be interprepted as below:</a:t>
            </a:r>
            <a:endParaRPr lang="en-US" altLang="zh-CN" sz="2400" dirty="0">
              <a:latin typeface="+mn-lt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</a:rPr>
              <a:t>1) Standalone New Radio &gt;&gt;&gt; Option 2</a:t>
            </a:r>
            <a:endParaRPr lang="en-US" altLang="zh-CN" sz="2400" dirty="0">
              <a:latin typeface="+mn-lt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</a:rPr>
              <a:t>2) New Radio is the anchor with E-UTRA extensions </a:t>
            </a:r>
            <a:r>
              <a:rPr lang="en-US" altLang="zh-CN" sz="2400" dirty="0">
                <a:latin typeface="+mn-lt"/>
                <a:sym typeface="+mn-ea"/>
              </a:rPr>
              <a:t>&gt;&gt;&gt; Option 4</a:t>
            </a:r>
            <a:endParaRPr lang="en-US" altLang="zh-CN" sz="2400" dirty="0">
              <a:latin typeface="+mn-lt"/>
              <a:sym typeface="+mn-ea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  <a:sym typeface="+mn-ea"/>
              </a:rPr>
              <a:t>3) Standalone E-UTRA </a:t>
            </a:r>
            <a:r>
              <a:rPr lang="en-US" altLang="zh-CN" sz="2400" dirty="0">
                <a:latin typeface="+mn-lt"/>
                <a:sym typeface="+mn-ea"/>
              </a:rPr>
              <a:t>&gt;&gt;&gt; Option 5</a:t>
            </a:r>
            <a:endParaRPr lang="en-US" altLang="zh-CN" sz="2400" dirty="0">
              <a:latin typeface="+mn-lt"/>
              <a:sym typeface="+mn-ea"/>
            </a:endParaRPr>
          </a:p>
          <a:p>
            <a:pPr indent="0" eaLnBrk="1" latinLnBrk="0" hangingPunct="1">
              <a:buFont typeface="Arial" panose="020B0604020202020204" pitchFamily="34" charset="0"/>
              <a:buNone/>
            </a:pPr>
            <a:r>
              <a:rPr lang="en-US" altLang="zh-CN" sz="2400" dirty="0">
                <a:latin typeface="+mn-lt"/>
                <a:sym typeface="+mn-ea"/>
              </a:rPr>
              <a:t>4) E-UTRA is the anchor with New Radio extensions &gt;&gt;&gt; Option 7</a:t>
            </a:r>
            <a:endParaRPr lang="en-US" altLang="zh-CN" sz="2400" dirty="0">
              <a:latin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75410"/>
            <a:ext cx="9389110" cy="213360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490" y="1483995"/>
            <a:ext cx="7116445" cy="32061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 </a:t>
            </a:r>
            <a:r>
              <a:rPr lang="en-US" altLang="zh-CN" sz="3200" b="1" dirty="0">
                <a:sym typeface="+mn-ea"/>
              </a:rPr>
              <a:t>(2/4)</a:t>
            </a:r>
            <a:endParaRPr lang="en-US" altLang="zh-CN" sz="3200" b="1" dirty="0"/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0" y="682625"/>
            <a:ext cx="12177395" cy="1055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In Section “4.1.2 MR-DC with the EPC” and </a:t>
            </a:r>
            <a:r>
              <a:rPr lang="en-US" altLang="zh-CN" sz="2400" dirty="0">
                <a:latin typeface="+mn-lt"/>
                <a:sym typeface="+mn-ea"/>
              </a:rPr>
              <a:t>“4.1.3 MR-DC with the 5GC” of TS 37.340 [2], there are clear descriptions of “</a:t>
            </a:r>
            <a:r>
              <a:rPr lang="en-US" altLang="zh-CN" sz="2400" b="1" dirty="0">
                <a:latin typeface="+mn-lt"/>
                <a:sym typeface="+mn-ea"/>
              </a:rPr>
              <a:t>MR-DC</a:t>
            </a:r>
            <a:r>
              <a:rPr lang="en-US" altLang="zh-CN" sz="2400" dirty="0">
                <a:latin typeface="+mn-lt"/>
                <a:sym typeface="+mn-ea"/>
              </a:rPr>
              <a:t>” as well as “</a:t>
            </a:r>
            <a:r>
              <a:rPr lang="en-US" altLang="zh-CN" sz="2400" b="1" dirty="0">
                <a:latin typeface="+mn-lt"/>
                <a:sym typeface="+mn-ea"/>
              </a:rPr>
              <a:t>EN-DC</a:t>
            </a:r>
            <a:r>
              <a:rPr lang="en-US" altLang="zh-CN" sz="2400" dirty="0">
                <a:latin typeface="+mn-lt"/>
                <a:sym typeface="+mn-ea"/>
              </a:rPr>
              <a:t>”, “</a:t>
            </a:r>
            <a:r>
              <a:rPr lang="en-US" altLang="zh-CN" sz="2400" b="1" dirty="0">
                <a:latin typeface="+mn-lt"/>
                <a:sym typeface="+mn-ea"/>
              </a:rPr>
              <a:t>NGEN-DC</a:t>
            </a:r>
            <a:r>
              <a:rPr lang="en-US" altLang="zh-CN" sz="2400" dirty="0">
                <a:latin typeface="+mn-lt"/>
                <a:sym typeface="+mn-ea"/>
              </a:rPr>
              <a:t>”, “</a:t>
            </a:r>
            <a:r>
              <a:rPr lang="en-US" altLang="zh-CN" sz="2400" b="1" dirty="0">
                <a:latin typeface="+mn-lt"/>
                <a:sym typeface="+mn-ea"/>
              </a:rPr>
              <a:t>NE-DC</a:t>
            </a:r>
            <a:r>
              <a:rPr lang="en-US" altLang="zh-CN" sz="2400" dirty="0">
                <a:latin typeface="+mn-lt"/>
                <a:sym typeface="+mn-ea"/>
              </a:rPr>
              <a:t>” and “</a:t>
            </a:r>
            <a:r>
              <a:rPr lang="en-US" altLang="zh-CN" sz="2400" b="1" dirty="0">
                <a:latin typeface="+mn-lt"/>
                <a:sym typeface="+mn-ea"/>
              </a:rPr>
              <a:t>NR-DC</a:t>
            </a:r>
            <a:r>
              <a:rPr lang="en-US" altLang="zh-CN" sz="2400" dirty="0">
                <a:latin typeface="+mn-lt"/>
                <a:sym typeface="+mn-ea"/>
              </a:rPr>
              <a:t>”:</a:t>
            </a:r>
            <a:endParaRPr lang="en-US" altLang="zh-CN" sz="2400" dirty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513331"/>
            <a:ext cx="1219041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There are definitions of “MR-DC” as well as “EN-DC”, “NGEN-DC”, “NE-DC” and “NR-DC” in 3GPP core specifications. Although it can be inferred that “EN-DC = Option 3”, </a:t>
            </a:r>
            <a:r>
              <a:rPr lang="en-US" altLang="zh-CN" sz="2400" dirty="0">
                <a:latin typeface="+mn-lt"/>
                <a:sym typeface="+mn-ea"/>
              </a:rPr>
              <a:t>“NE-DC = Option 4” and </a:t>
            </a:r>
            <a:r>
              <a:rPr lang="en-US" altLang="zh-CN" sz="2400" dirty="0">
                <a:latin typeface="+mn-lt"/>
              </a:rPr>
              <a:t>“</a:t>
            </a:r>
            <a:r>
              <a:rPr lang="en-US" altLang="zh-CN" sz="2400" dirty="0">
                <a:latin typeface="+mn-lt"/>
                <a:sym typeface="+mn-ea"/>
              </a:rPr>
              <a:t>NGEN-DC</a:t>
            </a:r>
            <a:r>
              <a:rPr lang="en-US" altLang="zh-CN" sz="2400" dirty="0">
                <a:latin typeface="+mn-lt"/>
              </a:rPr>
              <a:t> =</a:t>
            </a:r>
            <a:r>
              <a:rPr lang="en-US" altLang="zh-CN" sz="2400" dirty="0">
                <a:latin typeface="+mn-lt"/>
              </a:rPr>
              <a:t> Option 7”, but there are no formal definitions of “Option X” in 3GPP specifications. </a:t>
            </a:r>
            <a:endParaRPr lang="zh-CN" altLang="en-US" sz="2400" dirty="0">
              <a:latin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" y="1360170"/>
            <a:ext cx="5708650" cy="3975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385" y="2191385"/>
            <a:ext cx="6941185" cy="300418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Background </a:t>
            </a: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(3/4)</a:t>
            </a:r>
            <a:endParaRPr lang="en-US" altLang="zh-CN" sz="32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54305" y="650240"/>
            <a:ext cx="12177395" cy="11125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 In Section “3.2 Abbreviations”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of TS 38.331 [3], there are clear definitions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”(Option3),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”(Option5), “E-UTRA/EPC”(Option1),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”(Option4),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”(Option2) and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”(Option7). 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364106"/>
            <a:ext cx="12190413" cy="1527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tx1"/>
                </a:solidFill>
                <a:latin typeface="+mn-lt"/>
              </a:rPr>
              <a:t> Observation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</a:rPr>
              <a:t>3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The definitions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”(Option3),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”(Option5),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”(Option4),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”(Option2) and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”(Option7) in TS 38.331 go well with the definitions in Section “3.1 Definitions” of TS 23.501 [1] as well as in Section “4.1.3 MR-DC with the 5GC” of TS 37.340 [2].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 </a:t>
            </a:r>
            <a:endParaRPr lang="en-US" altLang="zh-CN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3560" y="1762760"/>
            <a:ext cx="8700135" cy="1247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43" t="11281"/>
          <a:stretch>
            <a:fillRect/>
          </a:stretch>
        </p:blipFill>
        <p:spPr>
          <a:xfrm>
            <a:off x="1813560" y="3409950"/>
            <a:ext cx="4959985" cy="294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560" y="4633595"/>
            <a:ext cx="4578985" cy="280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3560" y="5024120"/>
            <a:ext cx="8766175" cy="2686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t="12565"/>
          <a:stretch>
            <a:fillRect/>
          </a:stretch>
        </p:blipFill>
        <p:spPr>
          <a:xfrm>
            <a:off x="1813560" y="4204970"/>
            <a:ext cx="5358130" cy="3181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3560" y="3013075"/>
            <a:ext cx="9374505" cy="2863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9610" y="296926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Option3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9610" y="3369945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Option5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9610" y="4171315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Option4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9610" y="457200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Option2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9610" y="4972685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Option7</a:t>
            </a:r>
            <a:endParaRPr lang="en-US" altLang="zh-CN" b="1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3560" y="3815080"/>
            <a:ext cx="5040630" cy="2794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89610" y="377063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Option1</a:t>
            </a:r>
            <a:endParaRPr lang="en-US" altLang="zh-CN" b="1">
              <a:solidFill>
                <a:schemeClr val="tx1"/>
              </a:solidFill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Background </a:t>
            </a: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(4/4)</a:t>
            </a:r>
            <a:endParaRPr lang="en-US" altLang="zh-CN" sz="32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0" y="5945131"/>
            <a:ext cx="121904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tx1"/>
                </a:solidFill>
                <a:latin typeface="+mn-lt"/>
              </a:rPr>
              <a:t> Observation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</a:rPr>
              <a:t>4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“NR” in TS 38.508-1[4] needs to be revised into “NR/5GC” to align with the A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bbreviation “NR/5GC”(Option2) in TS 38.331[3]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. </a:t>
            </a:r>
            <a:endParaRPr lang="en-US" altLang="zh-CN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342900" y="766445"/>
            <a:ext cx="11635105" cy="157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”(Option5),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”(Option3),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”(Option7),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”(Option4) and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E-UTRA/EPC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”(Option1) have been used in Section “4.5 Generic procedures” of TS 38.508-1 [4], well aligning with the Abbreviations of TS 38.331 [3]. </a:t>
            </a:r>
            <a:endParaRPr lang="en-US" altLang="zh-CN" sz="2400" dirty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 Only “NR” is NOT aligned with the Abbreviation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”(Option2) in TS 38.331 [3]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.</a:t>
            </a:r>
            <a:endParaRPr lang="en-US" altLang="zh-CN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4730" y="2458085"/>
            <a:ext cx="7620000" cy="33147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Proposals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771525"/>
            <a:ext cx="11635105" cy="5944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en-GB" altLang="zh-CN" sz="2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zh-CN" sz="2400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To clarify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</a:rPr>
              <a:t>Option 2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” into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”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eaLnBrk="1" latinLnBrk="0" hangingPunct="1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2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Option 3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eaLnBrk="1" latinLnBrk="0" hangingPunct="1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3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Option 4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eaLnBrk="1" latinLnBrk="0" hangingPunct="1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4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Option 5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5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Option 7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6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To clarify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Option 1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into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E-UTRA/EPC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7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To remove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SA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from RAN5 specifications.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NR/5GC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or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E-UTRA/5GC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shall be used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700"/>
              </a:lnSpc>
              <a:buFont typeface="Arial" panose="020B0604020202020204" pitchFamily="34" charset="0"/>
              <a:buChar char="•"/>
            </a:pP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GB" altLang="zh-CN" sz="2400" b="1" dirty="0">
                <a:solidFill>
                  <a:schemeClr val="tx1"/>
                </a:solidFill>
                <a:latin typeface="+mn-lt"/>
                <a:sym typeface="+mn-ea"/>
              </a:rPr>
              <a:t>Proposal </a:t>
            </a:r>
            <a:r>
              <a:rPr lang="en-US" altLang="en-GB" sz="2400" b="1" dirty="0">
                <a:solidFill>
                  <a:schemeClr val="tx1"/>
                </a:solidFill>
                <a:latin typeface="+mn-lt"/>
                <a:sym typeface="+mn-ea"/>
              </a:rPr>
              <a:t>8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To remove the wording of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NSA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from RAN5 specifications.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MR-DC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or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or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NE-DC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or “</a:t>
            </a:r>
            <a:r>
              <a:rPr lang="en-US" altLang="zh-CN" sz="2400" b="1" dirty="0">
                <a:solidFill>
                  <a:schemeClr val="tx1"/>
                </a:solidFill>
                <a:latin typeface="+mn-lt"/>
                <a:sym typeface="+mn-ea"/>
              </a:rPr>
              <a:t>NGEN-DC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sym typeface="+mn-ea"/>
              </a:rPr>
              <a:t>” shall be used in RAN5 documents to align with 3GPP core specifications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</a:rPr>
              <a:t>Reference</a:t>
            </a:r>
            <a:endParaRPr lang="en-US" altLang="zh-CN" sz="3200" b="1" dirty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1485899"/>
            <a:ext cx="11634788" cy="4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r>
              <a:rPr lang="en-US" altLang="zh-CN" sz="2400" dirty="0">
                <a:solidFill>
                  <a:schemeClr val="tx1"/>
                </a:solidFill>
                <a:latin typeface="+mn-lt"/>
              </a:rPr>
              <a:t>[1] 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TS 23.501 V16.10.0 (2021-09) </a:t>
            </a:r>
            <a:r>
              <a:rPr lang="en-GB" altLang="zh-CN" sz="2400" dirty="0">
                <a:solidFill>
                  <a:schemeClr val="tx1"/>
                </a:solidFill>
                <a:latin typeface="+mn-lt"/>
              </a:rPr>
              <a:t>	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; Technical Specification Group Services and System Aspects; System architecture for the 5G System (5GS); Stage 2(Release 16)</a:t>
            </a:r>
            <a:endParaRPr lang="en-US" altLang="en-GB" sz="2400" dirty="0">
              <a:solidFill>
                <a:schemeClr val="tx1"/>
              </a:solidFill>
              <a:latin typeface="+mn-lt"/>
            </a:endParaRPr>
          </a:p>
          <a:p>
            <a:r>
              <a:rPr lang="en-US" altLang="en-GB" sz="2400" dirty="0">
                <a:solidFill>
                  <a:schemeClr val="tx1"/>
                </a:solidFill>
                <a:latin typeface="+mn-lt"/>
              </a:rPr>
              <a:t>[2] TS 37.340 V16.7.0 (2021-09)         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; Technical Specification Group Radio Access Network; Evolved Universal Terrestrial Radio Access (E-UTRA) and NR; Multi-connectivity; Stage 2(Release 16)</a:t>
            </a:r>
            <a:endParaRPr lang="en-US" altLang="en-GB" sz="2400" dirty="0">
              <a:solidFill>
                <a:schemeClr val="tx1"/>
              </a:solidFill>
              <a:latin typeface="+mn-lt"/>
              <a:sym typeface="+mn-ea"/>
            </a:endParaRPr>
          </a:p>
          <a:p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[3] TS 38.331 V16.6.0 (2021-09)         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; Technical Specification Group Radio Access Network; NR; Radio Resource Control (RRC) protocol specification (Release 16)</a:t>
            </a:r>
            <a:endParaRPr lang="en-US" altLang="en-GB" sz="2400" dirty="0">
              <a:solidFill>
                <a:schemeClr val="tx1"/>
              </a:solidFill>
              <a:latin typeface="+mn-lt"/>
              <a:sym typeface="+mn-ea"/>
            </a:endParaRPr>
          </a:p>
          <a:p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[4] TS 38.508-1 V17.2.0 (2021-09)      </a:t>
            </a:r>
            <a:r>
              <a:rPr lang="en-GB" altLang="zh-CN" sz="2400" dirty="0">
                <a:solidFill>
                  <a:schemeClr val="tx1"/>
                </a:solidFill>
                <a:latin typeface="+mn-lt"/>
                <a:sym typeface="+mn-ea"/>
              </a:rPr>
              <a:t>3rd Generation Partnership Project</a:t>
            </a:r>
            <a:r>
              <a:rPr lang="en-US" altLang="en-GB" sz="2400" dirty="0">
                <a:solidFill>
                  <a:schemeClr val="tx1"/>
                </a:solidFill>
                <a:latin typeface="+mn-lt"/>
                <a:sym typeface="+mn-ea"/>
              </a:rPr>
              <a:t>; Technical Specification Group Radio Access Network; 5GS; User Equipment (UE) conformance specification; Part 1: Common test environment (Release 17)</a:t>
            </a:r>
            <a:endParaRPr lang="en-US" altLang="en-GB" sz="2400" dirty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  <a:endParaRPr lang="en-US" altLang="zh-CN" sz="600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4186</Words>
  <Application>WPS 演示</Application>
  <PresentationFormat>自定义</PresentationFormat>
  <Paragraphs>74</Paragraphs>
  <Slides>8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微软雅黑</vt:lpstr>
      <vt:lpstr>Arial Unicode MS</vt:lpstr>
      <vt:lpstr>Office 主题</vt:lpstr>
      <vt:lpstr>Discussion on how to handle test coverage across 5G NR connectivity options</vt:lpstr>
      <vt:lpstr>Background (1/4)</vt:lpstr>
      <vt:lpstr>Background (2/4)</vt:lpstr>
      <vt:lpstr>Background (3/4)</vt:lpstr>
      <vt:lpstr>Background (4/4)</vt:lpstr>
      <vt:lpstr>Proposals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1181</cp:revision>
  <dcterms:created xsi:type="dcterms:W3CDTF">2018-09-20T03:53:00Z</dcterms:created>
  <dcterms:modified xsi:type="dcterms:W3CDTF">2021-10-29T14:33:13Z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2052-11.8.2.10229</vt:lpwstr>
  </property>
  <property fmtid="{D5CDD505-2E9C-101B-9397-08002B2CF9AE}" pid="10" name="ICV">
    <vt:lpwstr>06475E1BD0F54B2FAD5D6ECC63AF02E6</vt:lpwstr>
  </property>
</Properties>
</file>