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10"/>
  </p:notesMasterIdLst>
  <p:sldIdLst>
    <p:sldId id="275" r:id="rId3"/>
    <p:sldId id="423" r:id="rId4"/>
    <p:sldId id="427" r:id="rId5"/>
    <p:sldId id="430" r:id="rId6"/>
    <p:sldId id="428" r:id="rId7"/>
    <p:sldId id="429" r:id="rId8"/>
    <p:sldId id="276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9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04-Nov-21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C2616F-011D-47B3-A2C1-4E16F11993E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0261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C2616F-011D-47B3-A2C1-4E16F11993E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5373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C2616F-011D-47B3-A2C1-4E16F11993E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5974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C2616F-011D-47B3-A2C1-4E16F11993E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5279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C2616F-011D-47B3-A2C1-4E16F11993E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7219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576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3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4" y="717054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15878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.jpe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tohru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1468967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RAN5#93-e Meeting Web Conference Calls</a:t>
            </a:r>
            <a:br>
              <a:rPr lang="en-US" sz="5333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13152" y="3520017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400" dirty="0"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684" y="762001"/>
            <a:ext cx="10972800" cy="5762624"/>
          </a:xfrm>
        </p:spPr>
        <p:txBody>
          <a:bodyPr/>
          <a:lstStyle/>
          <a:p>
            <a:r>
              <a:rPr lang="en-US" sz="2400" dirty="0">
                <a:cs typeface="ヒラギノ角ゴ Pro W3"/>
              </a:rPr>
              <a:t>Invitation</a:t>
            </a:r>
          </a:p>
          <a:p>
            <a:pPr lvl="1"/>
            <a:r>
              <a:rPr lang="en-US" sz="1867" dirty="0">
                <a:cs typeface="ヒラギノ角ゴ Pro W3"/>
              </a:rPr>
              <a:t>For planned sessions - To be send out by the Secretary/</a:t>
            </a:r>
            <a:r>
              <a:rPr lang="en-US" sz="1867" dirty="0" err="1">
                <a:cs typeface="ヒラギノ角ゴ Pro W3"/>
              </a:rPr>
              <a:t>Convenor</a:t>
            </a:r>
            <a:r>
              <a:rPr lang="en-US" sz="1867" dirty="0">
                <a:cs typeface="ヒラギノ角ゴ Pro W3"/>
              </a:rPr>
              <a:t>/Assigned Person during the week before the start of the meeting on the relevant RAN5 EMEET exploder</a:t>
            </a:r>
          </a:p>
          <a:p>
            <a:pPr lvl="2"/>
            <a:r>
              <a:rPr lang="en-US" sz="1334" dirty="0">
                <a:cs typeface="ヒラギノ角ゴ Pro W3"/>
              </a:rPr>
              <a:t>Any additional sessions - minimum 24 hours notice period</a:t>
            </a:r>
          </a:p>
          <a:p>
            <a:pPr lvl="2"/>
            <a:r>
              <a:rPr lang="en-US" sz="1334" dirty="0">
                <a:cs typeface="ヒラギノ角ゴ Pro W3"/>
              </a:rPr>
              <a:t>GTM Naming Convention – First name = COMPANY – FIRST; Last name = LAST (to be set up / updated in GTM ‘Settings’)</a:t>
            </a:r>
          </a:p>
          <a:p>
            <a:r>
              <a:rPr lang="en-US" sz="2400" dirty="0">
                <a:cs typeface="ヒラギノ角ゴ Pro W3"/>
              </a:rPr>
              <a:t>‘Hand Raising’</a:t>
            </a:r>
          </a:p>
          <a:p>
            <a:pPr lvl="1"/>
            <a:r>
              <a:rPr lang="en-US" sz="1867" dirty="0">
                <a:cs typeface="ヒラギノ角ゴ Pro W3"/>
              </a:rPr>
              <a:t>Left to the discretion of the </a:t>
            </a:r>
            <a:r>
              <a:rPr lang="en-US" sz="1867" dirty="0" err="1">
                <a:cs typeface="ヒラギノ角ゴ Pro W3"/>
              </a:rPr>
              <a:t>Convenor</a:t>
            </a:r>
            <a:r>
              <a:rPr lang="en-US" sz="1867" dirty="0">
                <a:cs typeface="ヒラギノ角ゴ Pro W3"/>
              </a:rPr>
              <a:t> whether to use ‘</a:t>
            </a:r>
            <a:r>
              <a:rPr lang="en-US" sz="1867" dirty="0" err="1">
                <a:cs typeface="ヒラギノ角ゴ Pro W3"/>
              </a:rPr>
              <a:t>Tohru</a:t>
            </a:r>
            <a:r>
              <a:rPr lang="en-US" sz="1867" dirty="0">
                <a:cs typeface="ヒラギノ角ゴ Pro W3"/>
              </a:rPr>
              <a:t>’ or ‘GTM Chat Box’</a:t>
            </a:r>
          </a:p>
          <a:p>
            <a:r>
              <a:rPr lang="en-US" sz="2400" dirty="0">
                <a:cs typeface="ヒラギノ角ゴ Pro W3"/>
              </a:rPr>
              <a:t>Currently planned sessions</a:t>
            </a:r>
          </a:p>
          <a:p>
            <a:pPr lvl="1"/>
            <a:r>
              <a:rPr lang="en-US" sz="1867" dirty="0">
                <a:cs typeface="ヒラギノ角ゴ Pro W3"/>
              </a:rPr>
              <a:t>Joint sessions </a:t>
            </a:r>
          </a:p>
          <a:p>
            <a:pPr lvl="2"/>
            <a:r>
              <a:rPr lang="en-US" sz="1600" dirty="0">
                <a:cs typeface="ヒラギノ角ゴ Pro W3"/>
              </a:rPr>
              <a:t>Opening 8 Nov 13h – 14h UTC (5 – 6 PST; 14 – 15 CET; 21 – 22 China; 22 – 23 Japan) (Jacob) 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RAN5#93e open)</a:t>
            </a:r>
          </a:p>
          <a:p>
            <a:pPr lvl="2"/>
            <a:r>
              <a:rPr lang="en-US" sz="1600" dirty="0">
                <a:cs typeface="ヒラギノ角ゴ Pro W3"/>
              </a:rPr>
              <a:t>Midweek 12 Nov 13h – 15h UTC (5 – 7 PST; 14 – 16 CET; 21 – 23 China; 22 – 24 Japan) (Jacob)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RAN5#93e mid)</a:t>
            </a:r>
          </a:p>
          <a:p>
            <a:pPr lvl="2"/>
            <a:r>
              <a:rPr lang="en-US" sz="1600" dirty="0">
                <a:cs typeface="ヒラギノ角ゴ Pro W3"/>
              </a:rPr>
              <a:t>Concluding Joint Discussion 18 Nov 13h – 15h UTC (5 – 7 PST; 14 – 16 CET; 21 – 23 China; 22 – 24 Japan) (Jacob)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RAN5#93e con)</a:t>
            </a:r>
            <a:endParaRPr lang="en-US" sz="1600" dirty="0">
              <a:highlight>
                <a:srgbClr val="FFFF00"/>
              </a:highlight>
              <a:cs typeface="ヒラギノ角ゴ Pro W3"/>
            </a:endParaRPr>
          </a:p>
          <a:p>
            <a:pPr lvl="2"/>
            <a:endParaRPr lang="en-US" sz="1334" dirty="0">
              <a:cs typeface="ヒラギノ角ゴ Pro W3"/>
            </a:endParaRPr>
          </a:p>
          <a:p>
            <a:pPr lvl="1"/>
            <a:endParaRPr lang="en-US" sz="1867" dirty="0">
              <a:cs typeface="ヒラギノ角ゴ Pro W3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0959" y="257175"/>
            <a:ext cx="10972800" cy="415719"/>
          </a:xfrm>
        </p:spPr>
        <p:txBody>
          <a:bodyPr/>
          <a:lstStyle/>
          <a:p>
            <a:r>
              <a:rPr lang="en-GB" dirty="0"/>
              <a:t>Web Conference Calls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5615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684" y="762001"/>
            <a:ext cx="10972800" cy="5838824"/>
          </a:xfrm>
        </p:spPr>
        <p:txBody>
          <a:bodyPr/>
          <a:lstStyle/>
          <a:p>
            <a:pPr lvl="1"/>
            <a:r>
              <a:rPr lang="en-US" sz="1867" dirty="0">
                <a:cs typeface="ヒラギノ角ゴ Pro W3"/>
              </a:rPr>
              <a:t>RF Sessions</a:t>
            </a:r>
          </a:p>
          <a:p>
            <a:pPr lvl="2"/>
            <a:r>
              <a:rPr lang="en-US" sz="1600" dirty="0">
                <a:cs typeface="ヒラギノ角ゴ Pro W3"/>
              </a:rPr>
              <a:t>Kick off  8 Nov 14:15h – 15:15h UTC (6:15 – 7:15 PST; 15:15 – 16:15 CET; 22:15 – 23:15 China; 23:15 – 00:15 Japan) (Pradeep)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RAN5#93e RF 1)</a:t>
            </a:r>
          </a:p>
          <a:p>
            <a:pPr lvl="2"/>
            <a:r>
              <a:rPr lang="en-US" sz="1600" dirty="0">
                <a:cs typeface="ヒラギノ角ゴ Pro W3"/>
              </a:rPr>
              <a:t>Non-FR2 MU discussion papers and related CRs 9 Nov 13h – 15h UTC (5 – 7 PST; 14 – 16 CET; 21 – 23 China; 22 – 24 Japan) (Pradeep)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RAN5#93e RF 2)</a:t>
            </a:r>
          </a:p>
          <a:p>
            <a:pPr lvl="2"/>
            <a:r>
              <a:rPr lang="en-US" sz="1600" dirty="0">
                <a:cs typeface="ヒラギノ角ゴ Pro W3"/>
              </a:rPr>
              <a:t>FR2 MU session discussions 10 Nov 13h – 15h UTC (5 – 7 PST; 14 – 16 CET; 21 – 23 China; 22 – 24 Japan) (Ron)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RAN5#93e FR2 MU)</a:t>
            </a:r>
          </a:p>
          <a:p>
            <a:pPr lvl="2"/>
            <a:r>
              <a:rPr lang="en-US" sz="1600" dirty="0">
                <a:cs typeface="ヒラギノ角ゴ Pro W3"/>
              </a:rPr>
              <a:t>FR2 MU session discussions 15 Nov 13h – 15h UTC (5 – 7 PST; 14 – 16 CET; 21 – 23 China; 22 – 24 Japan) (Ron)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RAN5#93e FR2 MU)</a:t>
            </a:r>
          </a:p>
          <a:p>
            <a:pPr lvl="2"/>
            <a:r>
              <a:rPr lang="en-US" sz="1600" dirty="0">
                <a:cs typeface="ヒラギノ角ゴ Pro W3"/>
              </a:rPr>
              <a:t>Concluding RF Discussion  17 Nov 13h – 15h UTC (5 – 7 PST; 14 – 16 CET; 21 – 23 China; 22 – 24 Japan) (Pradeep)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RAN5#93e RF Close)</a:t>
            </a:r>
          </a:p>
          <a:p>
            <a:pPr lvl="2"/>
            <a:endParaRPr lang="en-US" sz="1600" dirty="0">
              <a:cs typeface="ヒラギノ角ゴ Pro W3"/>
            </a:endParaRPr>
          </a:p>
          <a:p>
            <a:pPr lvl="2"/>
            <a:endParaRPr lang="en-US" sz="1334" dirty="0">
              <a:cs typeface="ヒラギノ角ゴ Pro W3"/>
            </a:endParaRPr>
          </a:p>
          <a:p>
            <a:pPr lvl="1"/>
            <a:endParaRPr lang="en-US" sz="1867" dirty="0">
              <a:cs typeface="ヒラギノ角ゴ Pro W3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0959" y="257175"/>
            <a:ext cx="10972800" cy="415719"/>
          </a:xfrm>
        </p:spPr>
        <p:txBody>
          <a:bodyPr/>
          <a:lstStyle/>
          <a:p>
            <a:r>
              <a:rPr lang="en-GB" dirty="0"/>
              <a:t>Web Conference Calls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5905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684" y="762001"/>
            <a:ext cx="10972800" cy="5838824"/>
          </a:xfrm>
        </p:spPr>
        <p:txBody>
          <a:bodyPr/>
          <a:lstStyle/>
          <a:p>
            <a:pPr lvl="1"/>
            <a:r>
              <a:rPr lang="en-US" sz="1867" dirty="0">
                <a:cs typeface="ヒラギノ角ゴ Pro W3"/>
              </a:rPr>
              <a:t>SIG Sessions</a:t>
            </a:r>
          </a:p>
          <a:p>
            <a:pPr lvl="2"/>
            <a:r>
              <a:rPr lang="en-US" sz="1600" dirty="0">
                <a:cs typeface="ヒラギノ角ゴ Pro W3"/>
              </a:rPr>
              <a:t>Session 1 - Discussion papers &amp; priority topics 9 Nov 13h – 15h UTC (5 – 7 PST; 14 – 16 CET; 21 – 23 China; 22 – 24 Japan) </a:t>
            </a:r>
            <a:r>
              <a:rPr lang="en-US" sz="1600" dirty="0">
                <a:solidFill>
                  <a:srgbClr val="00B0F0"/>
                </a:solidFill>
                <a:cs typeface="ヒラギノ角ゴ Pro W3"/>
              </a:rPr>
              <a:t> </a:t>
            </a:r>
            <a:r>
              <a:rPr lang="en-US" sz="1600" dirty="0">
                <a:cs typeface="ヒラギノ角ゴ Pro W3"/>
              </a:rPr>
              <a:t>(Jacob) 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RAN5#93e SIG 1)</a:t>
            </a:r>
          </a:p>
          <a:p>
            <a:pPr lvl="2"/>
            <a:r>
              <a:rPr lang="en-US" sz="1600" dirty="0">
                <a:cs typeface="ヒラギノ角ゴ Pro W3"/>
              </a:rPr>
              <a:t>Session 2 -  Status review 15 Nov 13h – 15h UTC (5 – 7 PST; 14 – 16 CET; 21 – 23 China; 22 – 24 Japan) </a:t>
            </a:r>
            <a:r>
              <a:rPr lang="en-US" sz="1600" dirty="0">
                <a:solidFill>
                  <a:srgbClr val="00B0F0"/>
                </a:solidFill>
                <a:cs typeface="ヒラギノ角ゴ Pro W3"/>
              </a:rPr>
              <a:t> </a:t>
            </a:r>
            <a:r>
              <a:rPr lang="en-US" sz="1600" dirty="0">
                <a:cs typeface="ヒラギノ角ゴ Pro W3"/>
              </a:rPr>
              <a:t>(Jacob)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RAN5#93e SIG 2)</a:t>
            </a:r>
          </a:p>
          <a:p>
            <a:pPr lvl="2"/>
            <a:r>
              <a:rPr lang="en-US" sz="1600" dirty="0">
                <a:cs typeface="ヒラギノ角ゴ Pro W3"/>
              </a:rPr>
              <a:t>Session 3 – Concluding SIG discussion 17 Nov 13h – 15h UTC (5 – 7 PST; 14 – 16 CET; 21 – 23 China; 22 – 24 Japan) </a:t>
            </a:r>
            <a:r>
              <a:rPr lang="en-US" sz="1600" dirty="0">
                <a:solidFill>
                  <a:srgbClr val="00B0F0"/>
                </a:solidFill>
                <a:cs typeface="ヒラギノ角ゴ Pro W3"/>
              </a:rPr>
              <a:t> </a:t>
            </a:r>
            <a:r>
              <a:rPr lang="en-US" sz="1600" dirty="0">
                <a:cs typeface="ヒラギノ角ゴ Pro W3"/>
              </a:rPr>
              <a:t>(Jacob)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RAN5#93e SIG 3)</a:t>
            </a:r>
          </a:p>
          <a:p>
            <a:pPr lvl="2"/>
            <a:endParaRPr lang="en-US" sz="1600" dirty="0">
              <a:cs typeface="ヒラギノ角ゴ Pro W3"/>
            </a:endParaRPr>
          </a:p>
          <a:p>
            <a:pPr lvl="2"/>
            <a:endParaRPr lang="en-US" sz="1334" dirty="0">
              <a:cs typeface="ヒラギノ角ゴ Pro W3"/>
            </a:endParaRPr>
          </a:p>
          <a:p>
            <a:pPr lvl="1"/>
            <a:endParaRPr lang="en-US" sz="1867" dirty="0">
              <a:cs typeface="ヒラギノ角ゴ Pro W3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0959" y="257175"/>
            <a:ext cx="10972800" cy="415719"/>
          </a:xfrm>
        </p:spPr>
        <p:txBody>
          <a:bodyPr/>
          <a:lstStyle/>
          <a:p>
            <a:r>
              <a:rPr lang="en-GB" dirty="0"/>
              <a:t>Web Conference Calls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8292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684" y="762001"/>
            <a:ext cx="10972800" cy="5762624"/>
          </a:xfrm>
        </p:spPr>
        <p:txBody>
          <a:bodyPr/>
          <a:lstStyle/>
          <a:p>
            <a:r>
              <a:rPr lang="en-US" sz="3200" dirty="0">
                <a:cs typeface="ヒラギノ角ゴ Pro W3"/>
              </a:rPr>
              <a:t>Ethics</a:t>
            </a:r>
          </a:p>
          <a:p>
            <a:pPr lvl="1"/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Participants are requested to be in listening only mode by self-mute when not required/intend to speak</a:t>
            </a:r>
          </a:p>
          <a:p>
            <a:pPr lvl="2"/>
            <a:r>
              <a:rPr lang="en-US" sz="1467" dirty="0">
                <a:cs typeface="ヒラギノ角ゴ Pro W3"/>
              </a:rPr>
              <a:t>in order to provide a clear and noise-free conference bridge</a:t>
            </a:r>
          </a:p>
          <a:p>
            <a:pPr lvl="1"/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All participants are entitled to contribute to any discussion in turns</a:t>
            </a:r>
          </a:p>
          <a:p>
            <a:pPr lvl="1"/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Participant requiring to say something will have to first convey their intent to speak by using the mechanism set up by the Convenor</a:t>
            </a:r>
          </a:p>
          <a:p>
            <a:pPr lvl="2"/>
            <a:r>
              <a:rPr lang="en-US" sz="1467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start talking only after being given the floor by the </a:t>
            </a:r>
            <a:r>
              <a:rPr lang="en-US" sz="1467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Convenor</a:t>
            </a:r>
            <a:endParaRPr lang="en-GB" sz="1467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Participants are expected to be concise and direct to the point when speaking</a:t>
            </a:r>
          </a:p>
          <a:p>
            <a:pPr lvl="1"/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When a document is required to be presented, it is expected the presenter presents a concise summary and </a:t>
            </a:r>
            <a:r>
              <a:rPr lang="en-GB" sz="20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strictly avoid</a:t>
            </a:r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reading the complete document</a:t>
            </a:r>
            <a:endParaRPr lang="en-US" sz="1867" dirty="0">
              <a:cs typeface="ヒラギノ角ゴ Pro W3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0959" y="257175"/>
            <a:ext cx="10972800" cy="415719"/>
          </a:xfrm>
        </p:spPr>
        <p:txBody>
          <a:bodyPr/>
          <a:lstStyle/>
          <a:p>
            <a:r>
              <a:rPr lang="en-GB" dirty="0"/>
              <a:t>Web Conference Calls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1357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684" y="762001"/>
            <a:ext cx="10972800" cy="5762624"/>
          </a:xfrm>
        </p:spPr>
        <p:txBody>
          <a:bodyPr/>
          <a:lstStyle/>
          <a:p>
            <a:r>
              <a:rPr lang="en-US" sz="3200" dirty="0">
                <a:cs typeface="ヒラギノ角ゴ Pro W3"/>
              </a:rPr>
              <a:t>‘Hand Raising’ Options</a:t>
            </a:r>
          </a:p>
          <a:p>
            <a:pPr lvl="1"/>
            <a:r>
              <a:rPr lang="en-US" sz="2667" dirty="0" err="1">
                <a:cs typeface="ヒラギノ角ゴ Pro W3"/>
              </a:rPr>
              <a:t>Tohru</a:t>
            </a:r>
            <a:r>
              <a:rPr lang="en-US" sz="2667" dirty="0">
                <a:cs typeface="ヒラギノ角ゴ Pro W3"/>
              </a:rPr>
              <a:t> Tool (Web based – nothing to be downloaded)</a:t>
            </a:r>
          </a:p>
          <a:p>
            <a:pPr lvl="2"/>
            <a:r>
              <a:rPr lang="en-GB" u="sng" dirty="0">
                <a:hlinkClick r:id="rId3"/>
              </a:rPr>
              <a:t>https://www.3gpp.org/tohru/</a:t>
            </a:r>
            <a:r>
              <a:rPr lang="en-GB" dirty="0"/>
              <a:t> </a:t>
            </a:r>
            <a:endParaRPr lang="en-GB" u="sng" dirty="0"/>
          </a:p>
          <a:p>
            <a:pPr lvl="2"/>
            <a:r>
              <a:rPr lang="en-US" sz="2134" dirty="0">
                <a:cs typeface="ヒラギノ角ゴ Pro W3"/>
              </a:rPr>
              <a:t>Meeting name to be set and announced by the </a:t>
            </a:r>
            <a:r>
              <a:rPr lang="en-US" sz="2134" dirty="0" err="1">
                <a:cs typeface="ヒラギノ角ゴ Pro W3"/>
              </a:rPr>
              <a:t>Convenor</a:t>
            </a:r>
            <a:endParaRPr lang="en-US" sz="2134" dirty="0">
              <a:cs typeface="ヒラギノ角ゴ Pro W3"/>
            </a:endParaRPr>
          </a:p>
          <a:p>
            <a:pPr lvl="2"/>
            <a:r>
              <a:rPr lang="en-US" sz="2134" dirty="0">
                <a:cs typeface="ヒラギノ角ゴ Pro W3"/>
              </a:rPr>
              <a:t>Enter your name (affiliation) - COMPANY – FIRST LAST</a:t>
            </a:r>
          </a:p>
          <a:p>
            <a:pPr lvl="2"/>
            <a:r>
              <a:rPr lang="en-US" sz="2134" dirty="0">
                <a:cs typeface="ヒラギノ角ゴ Pro W3"/>
              </a:rPr>
              <a:t>More tool details to be send on the exploder</a:t>
            </a:r>
          </a:p>
          <a:p>
            <a:pPr lvl="1"/>
            <a:r>
              <a:rPr lang="en-US" sz="2667" dirty="0">
                <a:cs typeface="ヒラギノ角ゴ Pro W3"/>
              </a:rPr>
              <a:t>GTM Chat Window</a:t>
            </a:r>
          </a:p>
          <a:p>
            <a:pPr lvl="2"/>
            <a:r>
              <a:rPr lang="en-US" sz="2134" dirty="0">
                <a:cs typeface="ヒラギノ角ゴ Pro W3"/>
              </a:rPr>
              <a:t>Type ‘RH’ to raise hand</a:t>
            </a:r>
          </a:p>
          <a:p>
            <a:pPr lvl="2"/>
            <a:r>
              <a:rPr lang="en-US" sz="2134" dirty="0">
                <a:cs typeface="ヒラギノ角ゴ Pro W3"/>
              </a:rPr>
              <a:t>Type ‘LH’ to lower hand</a:t>
            </a:r>
          </a:p>
          <a:p>
            <a:pPr marL="1219170" lvl="2" indent="0">
              <a:buNone/>
            </a:pPr>
            <a:endParaRPr lang="en-US" sz="2134" dirty="0">
              <a:cs typeface="ヒラギノ角ゴ Pro W3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0959" y="257175"/>
            <a:ext cx="10972800" cy="415719"/>
          </a:xfrm>
        </p:spPr>
        <p:txBody>
          <a:bodyPr/>
          <a:lstStyle/>
          <a:p>
            <a:r>
              <a:rPr lang="en-GB" dirty="0"/>
              <a:t>Web Conference Calls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7594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1468967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Thank You !</a:t>
            </a: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58699436"/>
      </p:ext>
    </p:extLst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25826</TotalTime>
  <Words>793</Words>
  <Application>Microsoft Office PowerPoint</Application>
  <PresentationFormat>Widescreen</PresentationFormat>
  <Paragraphs>54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6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RAN5#93-e Meeting Web Conference Calls  </vt:lpstr>
      <vt:lpstr>Web Conference Calls</vt:lpstr>
      <vt:lpstr>Web Conference Calls</vt:lpstr>
      <vt:lpstr>Web Conference Calls</vt:lpstr>
      <vt:lpstr>Web Conference Calls</vt:lpstr>
      <vt:lpstr>Web Conference Calls</vt:lpstr>
      <vt:lpstr>   Thank You 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514</cp:revision>
  <dcterms:created xsi:type="dcterms:W3CDTF">2018-05-24T11:49:12Z</dcterms:created>
  <dcterms:modified xsi:type="dcterms:W3CDTF">2021-11-04T08:13:58Z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