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7"/>
  </p:notesMasterIdLst>
  <p:sldIdLst>
    <p:sldId id="275" r:id="rId3"/>
    <p:sldId id="279" r:id="rId4"/>
    <p:sldId id="280" r:id="rId5"/>
    <p:sldId id="276"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9B"/>
    <a:srgbClr val="1E9657"/>
    <a:srgbClr val="FF5D5D"/>
    <a:srgbClr val="124191"/>
    <a:srgbClr val="C800BE"/>
    <a:srgbClr val="92D050"/>
    <a:srgbClr val="164F0D"/>
    <a:srgbClr val="FF5B5B"/>
    <a:srgbClr val="23195D"/>
    <a:srgbClr val="FF7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695" autoAdjust="0"/>
    <p:restoredTop sz="94660"/>
  </p:normalViewPr>
  <p:slideViewPr>
    <p:cSldViewPr snapToGrid="0">
      <p:cViewPr varScale="1">
        <p:scale>
          <a:sx n="67" d="100"/>
          <a:sy n="67" d="100"/>
        </p:scale>
        <p:origin x="11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48FFD-DDE0-4E13-8CF4-6D833C916B90}" type="datetimeFigureOut">
              <a:rPr lang="en-US" smtClean="0"/>
              <a:t>17-Aug-21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06839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0" y="374400"/>
            <a:ext cx="11078400" cy="846355"/>
          </a:xfrm>
          <a:prstGeom prst="rect">
            <a:avLst/>
          </a:prstGeom>
        </p:spPr>
        <p:txBody>
          <a:bodyPr lIns="0" tIns="0" rIns="0" bIns="0"/>
          <a:lstStyle>
            <a:lvl1pPr marL="0" indent="0">
              <a:buNone/>
              <a:defRPr sz="5867"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0" y="1440000"/>
            <a:ext cx="11078400" cy="4747200"/>
          </a:xfrm>
          <a:prstGeom prst="rect">
            <a:avLst/>
          </a:prstGeom>
        </p:spPr>
        <p:txBody>
          <a:bodyPr lIns="0" tIns="0" rIns="0" bIns="0">
            <a:normAutofit/>
          </a:bodyPr>
          <a:lstStyle>
            <a:lvl1pPr marL="306910" indent="-306910">
              <a:spcBef>
                <a:spcPts val="0"/>
              </a:spcBef>
              <a:spcAft>
                <a:spcPts val="800"/>
              </a:spcAft>
              <a:buFont typeface="Nokia Pure Text Light" panose="020B0304040602060303" pitchFamily="34" charset="0"/>
              <a:buChar char="‑"/>
              <a:defRPr sz="2133" b="0">
                <a:solidFill>
                  <a:schemeClr val="bg1"/>
                </a:solidFill>
                <a:latin typeface="Nokia Pure Text Light" panose="020B0403020202020204" pitchFamily="34" charset="0"/>
                <a:ea typeface="Nokia Pure Text Light" panose="020B0403020202020204" pitchFamily="34" charset="0"/>
              </a:defRPr>
            </a:lvl1pPr>
            <a:lvl2pPr marL="609585" indent="-302676">
              <a:spcBef>
                <a:spcPts val="0"/>
              </a:spcBef>
              <a:spcAft>
                <a:spcPts val="800"/>
              </a:spcAft>
              <a:buFont typeface="Nokia Pure Text Light" panose="020B0304040602060303" pitchFamily="34" charset="0"/>
              <a:buChar char="‑"/>
              <a:defRPr sz="1867">
                <a:solidFill>
                  <a:schemeClr val="bg1"/>
                </a:solidFill>
                <a:latin typeface="Nokia Pure Text Light" panose="020B0403020202020204" pitchFamily="34" charset="0"/>
                <a:ea typeface="Nokia Pure Text Light" panose="020B0403020202020204" pitchFamily="34" charset="0"/>
              </a:defRPr>
            </a:lvl2pPr>
            <a:lvl3pPr marL="845379" indent="-228594">
              <a:spcBef>
                <a:spcPts val="0"/>
              </a:spcBef>
              <a:spcAft>
                <a:spcPts val="800"/>
              </a:spcAft>
              <a:buSzPct val="66000"/>
              <a:buFont typeface="Wingdings" panose="05000000000000000000" pitchFamily="2" charset="2"/>
              <a:buChar char="§"/>
              <a:defRPr sz="1600">
                <a:solidFill>
                  <a:schemeClr val="bg1"/>
                </a:solidFill>
                <a:latin typeface="Nokia Pure Text Light" panose="020B0403020202020204" pitchFamily="34" charset="0"/>
                <a:ea typeface="Nokia Pure Text Light" panose="020B0403020202020204" pitchFamily="34" charset="0"/>
              </a:defRPr>
            </a:lvl3pPr>
            <a:lvl4pPr marL="1068891" indent="0">
              <a:spcBef>
                <a:spcPts val="0"/>
              </a:spcBef>
              <a:spcAft>
                <a:spcPts val="800"/>
              </a:spcAft>
              <a:buNone/>
              <a:defRPr sz="1333">
                <a:solidFill>
                  <a:schemeClr val="bg1"/>
                </a:solidFill>
                <a:latin typeface="Nokia Pure Text Light" panose="020B0403020202020204" pitchFamily="34" charset="0"/>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bg1"/>
                </a:solidFill>
                <a:latin typeface="Nokia Pure Text Light" panose="020B0403020202020204" pitchFamily="34" charset="0"/>
                <a:ea typeface="Nokia Pure Text Light" panose="020B0403020202020204" pitchFamily="34" charset="0"/>
              </a:defRPr>
            </a:lvl5pPr>
            <a:lvl6pPr marL="1538362" indent="0">
              <a:spcBef>
                <a:spcPts val="0"/>
              </a:spcBef>
              <a:spcAft>
                <a:spcPts val="800"/>
              </a:spcAft>
              <a:buFont typeface="Nokia Pure Text" panose="020B0503020202020204" pitchFamily="34" charset="0"/>
              <a:buNone/>
              <a:defRPr sz="1067" baseline="0">
                <a:solidFill>
                  <a:schemeClr val="bg1"/>
                </a:solidFill>
                <a:latin typeface="Nokia Pure Text Light" panose="020B0403020202020204" pitchFamily="34" charset="0"/>
                <a:ea typeface="Nokia Pure Text Light" panose="020B0403020202020204" pitchFamily="34" charset="0"/>
              </a:defRPr>
            </a:lvl6pPr>
            <a:lvl7pPr marL="1845554" indent="0">
              <a:spcBef>
                <a:spcPts val="0"/>
              </a:spcBef>
              <a:spcAft>
                <a:spcPts val="800"/>
              </a:spcAft>
              <a:buNone/>
              <a:defRPr sz="933">
                <a:solidFill>
                  <a:schemeClr val="bg1"/>
                </a:solidFill>
                <a:latin typeface="Nokia Pure Text Light" panose="020B0403020202020204" pitchFamily="34" charset="0"/>
                <a:ea typeface="Nokia Pure Text Light" panose="020B0403020202020204" pitchFamily="34" charset="0"/>
              </a:defRPr>
            </a:lvl7pPr>
            <a:lvl8pPr marL="2152746" indent="0">
              <a:spcBef>
                <a:spcPts val="0"/>
              </a:spcBef>
              <a:spcAft>
                <a:spcPts val="800"/>
              </a:spcAft>
              <a:buNone/>
              <a:defRPr sz="80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6" cy="566400"/>
          </a:xfrm>
          <a:prstGeom prst="rect">
            <a:avLst/>
          </a:prstGeom>
        </p:spPr>
      </p:pic>
      <p:sp>
        <p:nvSpPr>
          <p:cNvPr id="10"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r>
              <a:rPr lang="en-GB"/>
              <a:t>Nokia – Customer Confidential</a:t>
            </a:r>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3" y="372335"/>
            <a:ext cx="10972800"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497" y="717056"/>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77" y="6319707"/>
            <a:ext cx="2046915"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00" tIns="96000" rIns="96000" bIns="96000" numCol="1" spcCol="0" rtlCol="0" fromWordArt="0" anchor="t" anchorCtr="0" forceAA="0" compatLnSpc="1">
            <a:prstTxWarp prst="textNoShape">
              <a:avLst/>
            </a:prstTxWarp>
            <a:noAutofit/>
          </a:bodyPr>
          <a:lstStyle/>
          <a:p>
            <a:pPr algn="l"/>
            <a:endParaRPr lang="fi-FI" sz="16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0" y="6422400"/>
            <a:ext cx="6048000" cy="163200"/>
          </a:xfrm>
          <a:prstGeom prst="rect">
            <a:avLst/>
          </a:prstGeom>
        </p:spPr>
        <p:txBody>
          <a:bodyPr/>
          <a:lstStyle/>
          <a:p>
            <a:r>
              <a:rPr lang="en-GB" dirty="0"/>
              <a:t>&lt;Document ID: change ID in footer or remove&gt;</a:t>
            </a:r>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a:extLst>
              <a:ext uri="{FF2B5EF4-FFF2-40B4-BE49-F238E27FC236}">
                <a16:creationId xmlns:a16="http://schemas.microsoft.com/office/drawing/2014/main" id="{D0966A94-46E8-4615-9FF8-22A688218677}"/>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051" y="1"/>
            <a:ext cx="2328333" cy="155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TE-AdvancedPro_largerTM_cropped">
            <a:extLst>
              <a:ext uri="{FF2B5EF4-FFF2-40B4-BE49-F238E27FC236}">
                <a16:creationId xmlns:a16="http://schemas.microsoft.com/office/drawing/2014/main" id="{6966CB38-B2C8-4784-9965-4EE6E5448F45}"/>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40434" y="52918"/>
            <a:ext cx="1581151" cy="126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89" indent="-457189">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n-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0" y="1440000"/>
            <a:ext cx="110784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ea typeface="Nokia Pure Text Light" panose="020B0403020202020204" pitchFamily="34" charset="0"/>
              </a:defRPr>
            </a:lvl1pPr>
            <a:lvl2pPr marL="307192" indent="0">
              <a:spcBef>
                <a:spcPts val="0"/>
              </a:spcBef>
              <a:spcAft>
                <a:spcPts val="800"/>
              </a:spcAft>
              <a:buNone/>
              <a:defRPr sz="1867">
                <a:solidFill>
                  <a:schemeClr val="tx2"/>
                </a:solidFill>
                <a:latin typeface="+mn-lt"/>
                <a:ea typeface="Nokia Pure Text Light" panose="020B0403020202020204" pitchFamily="34" charset="0"/>
              </a:defRPr>
            </a:lvl2pPr>
            <a:lvl3pPr marL="616785" indent="0">
              <a:spcBef>
                <a:spcPts val="0"/>
              </a:spcBef>
              <a:spcAft>
                <a:spcPts val="800"/>
              </a:spcAft>
              <a:buNone/>
              <a:defRPr sz="1600">
                <a:solidFill>
                  <a:schemeClr val="tx2"/>
                </a:solidFill>
                <a:latin typeface="+mn-lt"/>
                <a:ea typeface="Nokia Pure Text Light" panose="020B0403020202020204" pitchFamily="34" charset="0"/>
              </a:defRPr>
            </a:lvl3pPr>
            <a:lvl4pPr marL="923977" indent="0">
              <a:spcBef>
                <a:spcPts val="0"/>
              </a:spcBef>
              <a:spcAft>
                <a:spcPts val="800"/>
              </a:spcAft>
              <a:buNone/>
              <a:defRPr sz="1333">
                <a:solidFill>
                  <a:schemeClr val="tx2"/>
                </a:solidFill>
                <a:latin typeface="+mn-lt"/>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mn-lt"/>
                <a:ea typeface="Nokia Pure Text Light" panose="020B0403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latin typeface="Nokia Pure Text Light" panose="020B0403020202020204" pitchFamily="34" charset="0"/>
                <a:ea typeface="Nokia Pure Text Light" panose="020B0403020202020204" pitchFamily="34" charset="0"/>
              </a:defRPr>
            </a:lvl6pPr>
            <a:lvl7pPr marL="2150346">
              <a:spcBef>
                <a:spcPts val="0"/>
              </a:spcBef>
              <a:spcAft>
                <a:spcPts val="800"/>
              </a:spcAft>
              <a:defRPr sz="933">
                <a:solidFill>
                  <a:schemeClr val="tx2"/>
                </a:solidFill>
                <a:latin typeface="Nokia Pure Text Light" panose="020B0403020202020204" pitchFamily="34" charset="0"/>
                <a:ea typeface="Nokia Pure Text Light" panose="020B0403020202020204" pitchFamily="34" charset="0"/>
              </a:defRPr>
            </a:lvl7pPr>
            <a:lvl8pPr marL="2457539">
              <a:spcBef>
                <a:spcPts val="0"/>
              </a:spcBef>
              <a:spcAft>
                <a:spcPts val="800"/>
              </a:spcAft>
              <a:defRPr sz="80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mn-lt"/>
                <a:ea typeface="Nokia Pure Text Light" panose="020B0304040602060303" pitchFamily="34" charset="0"/>
                <a:cs typeface="Arial" panose="020B0604020202020204" pitchFamily="34" charset="0"/>
              </a:defRPr>
            </a:lvl1pPr>
          </a:lstStyle>
          <a:p>
            <a:r>
              <a:rPr lang="en-GB"/>
              <a:t>Nokia – Customer Confidential</a:t>
            </a:r>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0" y="1435200"/>
            <a:ext cx="11078400" cy="4752000"/>
          </a:xfrm>
          <a:prstGeom prst="rect">
            <a:avLst/>
          </a:prstGeom>
        </p:spPr>
        <p:txBody>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0" y="1435200"/>
            <a:ext cx="11078400" cy="4752000"/>
          </a:xfrm>
          <a:prstGeom prst="rect">
            <a:avLst/>
          </a:prstGeom>
        </p:spPr>
        <p:txBody>
          <a:bodyPr/>
          <a:lstStyle>
            <a:lvl1pPr marL="0" indent="0">
              <a:buNone/>
              <a:defRPr sz="1333">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0" y="1440000"/>
            <a:ext cx="53472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8"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6"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4"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2"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0"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3" y="6421388"/>
            <a:ext cx="336000" cy="164212"/>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1067"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333">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sldNum="0" hdr="0" dt="0"/>
  <p:txStyles>
    <p:titleStyle>
      <a:lvl1pPr algn="l" defTabSz="1219170" rtl="0" eaLnBrk="1" latinLnBrk="0" hangingPunct="1">
        <a:spcBef>
          <a:spcPct val="0"/>
        </a:spcBef>
        <a:buNone/>
        <a:defRPr sz="2667" kern="1200" baseline="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5"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0" y="3304118"/>
            <a:ext cx="1237968" cy="29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sp>
        <p:nvSpPr>
          <p:cNvPr id="12" name="Oval 11">
            <a:extLst>
              <a:ext uri="{FF2B5EF4-FFF2-40B4-BE49-F238E27FC236}">
                <a16:creationId xmlns:a16="http://schemas.microsoft.com/office/drawing/2014/main" id="{1147D7EE-9852-423A-9887-AD89CBDABB1F}"/>
              </a:ext>
            </a:extLst>
          </p:cNvPr>
          <p:cNvSpPr/>
          <p:nvPr userDrawn="1"/>
        </p:nvSpPr>
        <p:spPr bwMode="auto">
          <a:xfrm>
            <a:off x="11078633" y="636481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65BFE5F-28FD-4FF4-BBE3-68D6A3872C47}" type="slidenum">
              <a:rPr lang="en-GB" altLang="en-US" sz="1333" b="1" smtClean="0"/>
              <a:pPr algn="ctr">
                <a:defRPr/>
              </a:pPr>
              <a:t>‹#›</a:t>
            </a:fld>
            <a:endParaRPr lang="en-GB" altLang="en-US" sz="1333" b="1" dirty="0"/>
          </a:p>
          <a:p>
            <a:pPr>
              <a:defRPr/>
            </a:pPr>
            <a:endParaRPr lang="en-GB" altLang="en-US" sz="1333"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5"/>
        </a:buBlip>
        <a:defRPr sz="3733">
          <a:solidFill>
            <a:schemeClr val="tx1"/>
          </a:solidFill>
          <a:latin typeface="+mn-lt"/>
          <a:ea typeface="+mn-ea"/>
          <a:cs typeface="+mn-cs"/>
        </a:defRPr>
      </a:lvl1pPr>
      <a:lvl2pPr marL="990575" indent="-380990"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defRPr>
      </a:lvl2pPr>
      <a:lvl3pPr marL="1523962"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3pPr>
      <a:lvl4pPr marL="2133547"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4pPr>
      <a:lvl5pPr marL="2743131" indent="-304792" algn="l" rtl="0" eaLnBrk="0" fontAlgn="base" hangingPunct="0">
        <a:spcBef>
          <a:spcPct val="20000"/>
        </a:spcBef>
        <a:spcAft>
          <a:spcPct val="0"/>
        </a:spcAft>
        <a:buFont typeface="Arial" panose="020B0604020202020204" pitchFamily="34" charset="0"/>
        <a:buChar char="»"/>
        <a:defRPr sz="2133">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2070099"/>
          </a:xfrm>
        </p:spPr>
        <p:txBody>
          <a:bodyPr>
            <a:normAutofit fontScale="90000"/>
          </a:bodyPr>
          <a:lstStyle/>
          <a:p>
            <a:pPr>
              <a:defRPr/>
            </a:pPr>
            <a:r>
              <a:rPr lang="en-GB" b="1" i="1" dirty="0">
                <a:effectLst>
                  <a:outerShdw blurRad="38100" dist="38100" dir="2700000" algn="tl">
                    <a:srgbClr val="C0C0C0"/>
                  </a:outerShdw>
                </a:effectLst>
              </a:rPr>
              <a:t>  </a:t>
            </a:r>
            <a:br>
              <a:rPr lang="en-GB" dirty="0"/>
            </a:b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RAN5#92-e Meeting SIG Session 1 (Outcomes)</a:t>
            </a:r>
            <a:b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b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0F20AC93-2F97-4B57-8E6C-FC63ABDCAB1E}"/>
              </a:ext>
            </a:extLst>
          </p:cNvPr>
          <p:cNvSpPr>
            <a:spLocks noGrp="1"/>
          </p:cNvSpPr>
          <p:nvPr>
            <p:ph type="subTitle" idx="1"/>
          </p:nvPr>
        </p:nvSpPr>
        <p:spPr>
          <a:xfrm>
            <a:off x="3276229" y="5105400"/>
            <a:ext cx="6405033" cy="1752600"/>
          </a:xfrm>
        </p:spPr>
        <p:txBody>
          <a:bodyPr/>
          <a:lstStyle/>
          <a:p>
            <a:pPr>
              <a:lnSpc>
                <a:spcPct val="80000"/>
              </a:lnSpc>
              <a:defRPr/>
            </a:pPr>
            <a:endParaRPr lang="en-US" altLang="en-US" sz="3200" dirty="0">
              <a:effectLst>
                <a:outerShdw blurRad="38100" dist="38100" dir="2700000" algn="tl">
                  <a:srgbClr val="000000">
                    <a:alpha val="43137"/>
                  </a:srgbClr>
                </a:outerShdw>
              </a:effectLst>
              <a:latin typeface="Arial" panose="020B0604020202020204" pitchFamily="34" charset="0"/>
            </a:endParaRPr>
          </a:p>
          <a:p>
            <a:pPr>
              <a:lnSpc>
                <a:spcPct val="80000"/>
              </a:lnSpc>
              <a:defRPr/>
            </a:pPr>
            <a:r>
              <a:rPr lang="en-GB" altLang="en-US" sz="2400" dirty="0">
                <a:ea typeface="MS PGothic" panose="020B0600070205080204" pitchFamily="34" charset="-128"/>
              </a:rPr>
              <a:t>17 Aug 13 – 15 UTC</a:t>
            </a:r>
          </a:p>
        </p:txBody>
      </p:sp>
    </p:spTree>
    <p:extLst>
      <p:ext uri="{BB962C8B-B14F-4D97-AF65-F5344CB8AC3E}">
        <p14:creationId xmlns:p14="http://schemas.microsoft.com/office/powerpoint/2010/main" val="115687795"/>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8D05B-10AD-40C5-B3A3-8AC23BEB5FFF}"/>
              </a:ext>
            </a:extLst>
          </p:cNvPr>
          <p:cNvSpPr>
            <a:spLocks noGrp="1"/>
          </p:cNvSpPr>
          <p:nvPr>
            <p:ph type="title"/>
          </p:nvPr>
        </p:nvSpPr>
        <p:spPr>
          <a:xfrm>
            <a:off x="1750485" y="0"/>
            <a:ext cx="8005233" cy="523875"/>
          </a:xfrm>
        </p:spPr>
        <p:txBody>
          <a:bodyPr/>
          <a:lstStyle/>
          <a:p>
            <a:r>
              <a:rPr lang="en-US" dirty="0"/>
              <a:t>Agenda</a:t>
            </a:r>
          </a:p>
        </p:txBody>
      </p:sp>
      <p:sp>
        <p:nvSpPr>
          <p:cNvPr id="3" name="Content Placeholder 2">
            <a:extLst>
              <a:ext uri="{FF2B5EF4-FFF2-40B4-BE49-F238E27FC236}">
                <a16:creationId xmlns:a16="http://schemas.microsoft.com/office/drawing/2014/main" id="{BA8B2F36-4BE5-4A17-8AD3-D5ADFAB7716C}"/>
              </a:ext>
            </a:extLst>
          </p:cNvPr>
          <p:cNvSpPr>
            <a:spLocks noGrp="1"/>
          </p:cNvSpPr>
          <p:nvPr>
            <p:ph idx="1"/>
          </p:nvPr>
        </p:nvSpPr>
        <p:spPr>
          <a:xfrm>
            <a:off x="638175" y="723900"/>
            <a:ext cx="11184467" cy="6019800"/>
          </a:xfrm>
        </p:spPr>
        <p:txBody>
          <a:bodyPr/>
          <a:lstStyle/>
          <a:p>
            <a:r>
              <a:rPr lang="en-US" sz="2400" dirty="0"/>
              <a:t>Review of SIG Action Points (Drafts Folder) – AP#91.01 to be kept open</a:t>
            </a:r>
          </a:p>
          <a:p>
            <a:r>
              <a:rPr lang="en-US" sz="2400" dirty="0"/>
              <a:t>Incoming LS</a:t>
            </a:r>
          </a:p>
          <a:p>
            <a:pPr lvl="1"/>
            <a:r>
              <a:rPr lang="en-US" sz="1867" dirty="0"/>
              <a:t>R5-214164: Reply LS on 180 Ringing when preconditions are not used (CT1 – Qualcomm) – </a:t>
            </a:r>
            <a:r>
              <a:rPr lang="en-US" sz="1400" dirty="0">
                <a:solidFill>
                  <a:srgbClr val="FF0000"/>
                </a:solidFill>
              </a:rPr>
              <a:t>No action needed</a:t>
            </a:r>
          </a:p>
          <a:p>
            <a:pPr lvl="1"/>
            <a:r>
              <a:rPr lang="en-US" sz="1867" dirty="0"/>
              <a:t>R5-214167: Reply LS on confirming successful resource reservation (CT1 – Qualcomm) – </a:t>
            </a:r>
            <a:r>
              <a:rPr lang="en-US" sz="1400" dirty="0">
                <a:solidFill>
                  <a:srgbClr val="FF0000"/>
                </a:solidFill>
              </a:rPr>
              <a:t>CT1 response available via the latest version of TS 24.229 and in the LS. RAN5 follow up actions planned for RAN5#93</a:t>
            </a:r>
          </a:p>
          <a:p>
            <a:pPr lvl="1"/>
            <a:r>
              <a:rPr lang="en-US" sz="1867" dirty="0"/>
              <a:t>R5-214165: LS reply on ""ICE support for establishing an MCPTT pre-established session (CT1 – FirstNet) - </a:t>
            </a:r>
            <a:r>
              <a:rPr lang="en-US" sz="1400" dirty="0">
                <a:solidFill>
                  <a:srgbClr val="FF0000"/>
                </a:solidFill>
              </a:rPr>
              <a:t>R5-214633 &amp; R5-214639 take reply into account</a:t>
            </a:r>
            <a:endParaRPr lang="en-US" sz="1400" dirty="0"/>
          </a:p>
          <a:p>
            <a:pPr lvl="1"/>
            <a:r>
              <a:rPr lang="en-US" sz="1867" dirty="0"/>
              <a:t>R5-214166: LS reply on SDP attribute a=</a:t>
            </a:r>
            <a:r>
              <a:rPr lang="en-US" sz="1867" dirty="0" err="1"/>
              <a:t>key-mgmt:mikey</a:t>
            </a:r>
            <a:r>
              <a:rPr lang="en-US" sz="1867" dirty="0"/>
              <a:t> (CT1 – FirstNet) – </a:t>
            </a:r>
            <a:r>
              <a:rPr lang="en-US" sz="1400" dirty="0">
                <a:solidFill>
                  <a:srgbClr val="FF0000"/>
                </a:solidFill>
              </a:rPr>
              <a:t>R5-214639 takes reply into account</a:t>
            </a:r>
            <a:endParaRPr lang="en-US" sz="1400" dirty="0"/>
          </a:p>
          <a:p>
            <a:pPr lvl="1"/>
            <a:r>
              <a:rPr lang="en-US" sz="1867" dirty="0"/>
              <a:t>R5-214168: LS reply on integrity and confidentiality protection of </a:t>
            </a:r>
            <a:r>
              <a:rPr lang="en-US" sz="1867" dirty="0" err="1"/>
              <a:t>xcap</a:t>
            </a:r>
            <a:r>
              <a:rPr lang="en-US" sz="1867" dirty="0"/>
              <a:t>-diff and </a:t>
            </a:r>
            <a:r>
              <a:rPr lang="en-US" sz="1867" dirty="0" err="1"/>
              <a:t>pidf</a:t>
            </a:r>
            <a:r>
              <a:rPr lang="en-US" sz="1867" dirty="0"/>
              <a:t> documents in MCPTT (TS 24.379) (CT1 – FirstNet) – </a:t>
            </a:r>
            <a:r>
              <a:rPr lang="en-US" sz="1400" dirty="0">
                <a:solidFill>
                  <a:srgbClr val="FF0000"/>
                </a:solidFill>
              </a:rPr>
              <a:t>no action needed, reply confirmed RAN5 working assumption</a:t>
            </a:r>
            <a:endParaRPr lang="en-US" sz="1400" dirty="0"/>
          </a:p>
          <a:p>
            <a:r>
              <a:rPr lang="en-US" sz="2400" dirty="0"/>
              <a:t>Late </a:t>
            </a:r>
            <a:r>
              <a:rPr lang="en-US" sz="2400" dirty="0" err="1"/>
              <a:t>tdoc</a:t>
            </a:r>
            <a:r>
              <a:rPr lang="en-US" sz="2400" dirty="0"/>
              <a:t> requests – </a:t>
            </a:r>
            <a:r>
              <a:rPr lang="en-US" sz="1400" dirty="0">
                <a:solidFill>
                  <a:srgbClr val="FF0000"/>
                </a:solidFill>
              </a:rPr>
              <a:t>All late </a:t>
            </a:r>
            <a:r>
              <a:rPr lang="en-US" sz="1400" dirty="0" err="1">
                <a:solidFill>
                  <a:srgbClr val="FF0000"/>
                </a:solidFill>
              </a:rPr>
              <a:t>tdoc</a:t>
            </a:r>
            <a:r>
              <a:rPr lang="en-US" sz="1400" dirty="0">
                <a:solidFill>
                  <a:srgbClr val="FF0000"/>
                </a:solidFill>
              </a:rPr>
              <a:t> requests approved</a:t>
            </a:r>
            <a:endParaRPr lang="en-US" sz="2400" dirty="0"/>
          </a:p>
          <a:p>
            <a:pPr lvl="1"/>
            <a:r>
              <a:rPr lang="en-US" sz="1867" dirty="0"/>
              <a:t>Verification of IMSo5G test cases 7.14 and 7.15</a:t>
            </a:r>
          </a:p>
          <a:p>
            <a:pPr lvl="2"/>
            <a:r>
              <a:rPr lang="en-US" sz="1334" dirty="0"/>
              <a:t>CR to TS 34.229-5 </a:t>
            </a:r>
            <a:r>
              <a:rPr lang="en-US" sz="1267" dirty="0">
                <a:solidFill>
                  <a:srgbClr val="000000"/>
                </a:solidFill>
                <a:effectLst/>
                <a:latin typeface="Tahoma" panose="020B0604030504040204" pitchFamily="34" charset="0"/>
                <a:ea typeface="Calibri" panose="020F0502020204030204" pitchFamily="34" charset="0"/>
              </a:rPr>
              <a:t>Correction to IMS video call test case 7.15</a:t>
            </a:r>
            <a:r>
              <a:rPr lang="en-US" sz="1334" dirty="0"/>
              <a:t>  (Keysight) </a:t>
            </a:r>
          </a:p>
          <a:p>
            <a:pPr lvl="2"/>
            <a:r>
              <a:rPr lang="en-US" sz="1334" dirty="0"/>
              <a:t>CR to TS 38.508-1 </a:t>
            </a:r>
            <a:r>
              <a:rPr lang="en-US" sz="1267" dirty="0">
                <a:solidFill>
                  <a:srgbClr val="000000"/>
                </a:solidFill>
                <a:effectLst/>
                <a:latin typeface="Tahoma" panose="020B0604030504040204" pitchFamily="34" charset="0"/>
                <a:ea typeface="Calibri" panose="020F0502020204030204" pitchFamily="34" charset="0"/>
              </a:rPr>
              <a:t>Corrections for IMS video call signaling (Keysight)</a:t>
            </a:r>
          </a:p>
          <a:p>
            <a:pPr lvl="2"/>
            <a:r>
              <a:rPr lang="en-US" sz="1334" dirty="0"/>
              <a:t>CR to TS 38.508-1 </a:t>
            </a:r>
            <a:r>
              <a:rPr lang="en-US" sz="1267" dirty="0">
                <a:solidFill>
                  <a:srgbClr val="000000"/>
                </a:solidFill>
                <a:effectLst/>
                <a:latin typeface="Tahoma" panose="020B0604030504040204" pitchFamily="34" charset="0"/>
                <a:ea typeface="Calibri" panose="020F0502020204030204" pitchFamily="34" charset="0"/>
              </a:rPr>
              <a:t>Correction to reference configurations for IMS video call signaling (Keysight)</a:t>
            </a:r>
          </a:p>
          <a:p>
            <a:pPr lvl="1"/>
            <a:r>
              <a:rPr lang="en-US" sz="1867" dirty="0"/>
              <a:t>CR to TS 38.523-1 Correction to NR testcase 8.1.5.4.1 (R&amp;S)</a:t>
            </a:r>
          </a:p>
          <a:p>
            <a:pPr lvl="1"/>
            <a:r>
              <a:rPr lang="en-US" sz="1867" dirty="0"/>
              <a:t>Verification of Rel-16 MDT TC 8.1.6.1.4.4</a:t>
            </a:r>
          </a:p>
          <a:p>
            <a:pPr lvl="2"/>
            <a:r>
              <a:rPr lang="en-US" sz="1334" dirty="0"/>
              <a:t>CR to TS 38.523-1 Corrections to Rel-16 MDT TC 8.1.6.1.4.4 (Qualcomm)</a:t>
            </a:r>
          </a:p>
        </p:txBody>
      </p:sp>
    </p:spTree>
    <p:extLst>
      <p:ext uri="{BB962C8B-B14F-4D97-AF65-F5344CB8AC3E}">
        <p14:creationId xmlns:p14="http://schemas.microsoft.com/office/powerpoint/2010/main" val="3668683115"/>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8D05B-10AD-40C5-B3A3-8AC23BEB5FFF}"/>
              </a:ext>
            </a:extLst>
          </p:cNvPr>
          <p:cNvSpPr>
            <a:spLocks noGrp="1"/>
          </p:cNvSpPr>
          <p:nvPr>
            <p:ph type="title"/>
          </p:nvPr>
        </p:nvSpPr>
        <p:spPr>
          <a:xfrm>
            <a:off x="1750485" y="0"/>
            <a:ext cx="8005233" cy="523875"/>
          </a:xfrm>
        </p:spPr>
        <p:txBody>
          <a:bodyPr/>
          <a:lstStyle/>
          <a:p>
            <a:r>
              <a:rPr lang="en-US" dirty="0"/>
              <a:t>Agenda</a:t>
            </a:r>
          </a:p>
        </p:txBody>
      </p:sp>
      <p:sp>
        <p:nvSpPr>
          <p:cNvPr id="3" name="Content Placeholder 2">
            <a:extLst>
              <a:ext uri="{FF2B5EF4-FFF2-40B4-BE49-F238E27FC236}">
                <a16:creationId xmlns:a16="http://schemas.microsoft.com/office/drawing/2014/main" id="{BA8B2F36-4BE5-4A17-8AD3-D5ADFAB7716C}"/>
              </a:ext>
            </a:extLst>
          </p:cNvPr>
          <p:cNvSpPr>
            <a:spLocks noGrp="1"/>
          </p:cNvSpPr>
          <p:nvPr>
            <p:ph idx="1"/>
          </p:nvPr>
        </p:nvSpPr>
        <p:spPr>
          <a:xfrm>
            <a:off x="638175" y="723900"/>
            <a:ext cx="11184467" cy="5667375"/>
          </a:xfrm>
        </p:spPr>
        <p:txBody>
          <a:bodyPr/>
          <a:lstStyle/>
          <a:p>
            <a:r>
              <a:rPr lang="en-US" sz="2400" dirty="0"/>
              <a:t>Late </a:t>
            </a:r>
            <a:r>
              <a:rPr lang="en-US" sz="2400" dirty="0" err="1"/>
              <a:t>tdoc</a:t>
            </a:r>
            <a:r>
              <a:rPr lang="en-US" sz="2400" dirty="0"/>
              <a:t> requests (Contd.)</a:t>
            </a:r>
          </a:p>
          <a:p>
            <a:pPr lvl="1"/>
            <a:r>
              <a:rPr lang="en-US" sz="1867" dirty="0"/>
              <a:t>CR to TS 38.508-1 Correction to Table 4.8.2.2-1 for default Packet filter ID (Huawei)</a:t>
            </a:r>
          </a:p>
          <a:p>
            <a:pPr lvl="1"/>
            <a:r>
              <a:rPr lang="en-US" sz="1867" dirty="0"/>
              <a:t>TTCN CR(R5s210888) to verify test case 7.1.3.5.2 </a:t>
            </a:r>
          </a:p>
          <a:p>
            <a:pPr lvl="2"/>
            <a:r>
              <a:rPr lang="en-US" sz="1334" dirty="0"/>
              <a:t>CR to TS 38.523-1 Update of System information combination for NR-DC PDCP test cases (Anritsu)</a:t>
            </a:r>
          </a:p>
          <a:p>
            <a:pPr lvl="1"/>
            <a:r>
              <a:rPr lang="en-US" sz="1867" dirty="0"/>
              <a:t>TTCN CR(R5s210716) to verify test case 8.2.2.4.2</a:t>
            </a:r>
          </a:p>
          <a:p>
            <a:pPr lvl="2"/>
            <a:r>
              <a:rPr lang="en-US" sz="1334" dirty="0"/>
              <a:t>CR to TS 38.508-1 RRC and NAS message handling in uplink in case of simultaneous RRC and NAS procedures (Anritsu)</a:t>
            </a:r>
          </a:p>
          <a:p>
            <a:pPr lvl="2"/>
            <a:r>
              <a:rPr lang="en-US" sz="1334" dirty="0"/>
              <a:t>CR to TS 38.508-1 Enquiry of Capability and checking of </a:t>
            </a:r>
            <a:r>
              <a:rPr lang="en-US" sz="1334" dirty="0" err="1"/>
              <a:t>UeCapabilityInformation</a:t>
            </a:r>
            <a:r>
              <a:rPr lang="en-US" sz="1334" dirty="0"/>
              <a:t> contents for NR-DC (Anritsu)</a:t>
            </a:r>
          </a:p>
          <a:p>
            <a:pPr lvl="1"/>
            <a:r>
              <a:rPr lang="en-US" sz="1867" dirty="0"/>
              <a:t>CR to TS 38.523-1 Correction to NR TC 7.1.1.3.8.1-PHR report with Intra-band Contiguous CA (Huawei)</a:t>
            </a:r>
          </a:p>
          <a:p>
            <a:pPr lvl="1"/>
            <a:r>
              <a:rPr lang="en-US" sz="1867" dirty="0"/>
              <a:t>CR to TS 38.508-1 Correction to Table 4.6.3-142 and Table 4.6.3-79 for SFTD measurement reporting (Huawei)</a:t>
            </a:r>
          </a:p>
          <a:p>
            <a:pPr lvl="1"/>
            <a:r>
              <a:rPr lang="en-US" sz="1867" dirty="0"/>
              <a:t>TTCN CR(R5s210890) correction for LTE Idle mode 6.1.2.13</a:t>
            </a:r>
          </a:p>
          <a:p>
            <a:pPr lvl="2"/>
            <a:r>
              <a:rPr lang="en-US" sz="1334" dirty="0"/>
              <a:t>CR to TS 36.523-1 Correction to LTE Idle mode TC 6.1.2.13 for CAT-M1 (Anritsu)</a:t>
            </a:r>
          </a:p>
          <a:p>
            <a:pPr lvl="1"/>
            <a:r>
              <a:rPr lang="en-US" sz="1867" dirty="0"/>
              <a:t>CR to TS 51.010-2 Update applicability of GEA1 based on core spec changes (</a:t>
            </a:r>
            <a:r>
              <a:rPr lang="en-US" sz="1867" dirty="0" err="1"/>
              <a:t>DoComo</a:t>
            </a:r>
            <a:r>
              <a:rPr lang="en-US" sz="1867" dirty="0"/>
              <a:t>/Vodafone) – </a:t>
            </a:r>
            <a:r>
              <a:rPr lang="en-US" sz="1400" dirty="0">
                <a:solidFill>
                  <a:srgbClr val="FF0000"/>
                </a:solidFill>
              </a:rPr>
              <a:t>DoCoMo to be assigned late </a:t>
            </a:r>
            <a:r>
              <a:rPr lang="en-US" sz="1400" dirty="0" err="1">
                <a:solidFill>
                  <a:srgbClr val="FF0000"/>
                </a:solidFill>
              </a:rPr>
              <a:t>tdoc</a:t>
            </a:r>
            <a:r>
              <a:rPr lang="en-US" sz="1400" dirty="0">
                <a:solidFill>
                  <a:srgbClr val="FF0000"/>
                </a:solidFill>
              </a:rPr>
              <a:t> once requested</a:t>
            </a:r>
            <a:endParaRPr lang="en-US" sz="1867" dirty="0"/>
          </a:p>
          <a:p>
            <a:pPr lvl="1"/>
            <a:r>
              <a:rPr lang="en-US" sz="1867" dirty="0"/>
              <a:t>CR to TS 38.523-1 Correction to NR test case 7.1.1.10.2 (Motorola Mobility) – </a:t>
            </a:r>
            <a:r>
              <a:rPr lang="en-US" sz="1400" dirty="0" err="1">
                <a:solidFill>
                  <a:srgbClr val="FF0000"/>
                </a:solidFill>
              </a:rPr>
              <a:t>Tdoc</a:t>
            </a:r>
            <a:r>
              <a:rPr lang="en-US" sz="1400" dirty="0">
                <a:solidFill>
                  <a:srgbClr val="FF0000"/>
                </a:solidFill>
              </a:rPr>
              <a:t> number assignment pending</a:t>
            </a:r>
            <a:endParaRPr lang="en-US" sz="1400" dirty="0"/>
          </a:p>
          <a:p>
            <a:pPr lvl="1"/>
            <a:r>
              <a:rPr lang="en-US" sz="1400" dirty="0"/>
              <a:t>CR to TS 38.508-1 Update chapter 4.5.4 RRC_CONNECTED (Ericsson)</a:t>
            </a:r>
          </a:p>
          <a:p>
            <a:pPr lvl="1"/>
            <a:r>
              <a:rPr lang="en-US" sz="1867" dirty="0">
                <a:solidFill>
                  <a:srgbClr val="FF0000"/>
                </a:solidFill>
              </a:rPr>
              <a:t>Late </a:t>
            </a:r>
            <a:r>
              <a:rPr lang="en-US" sz="1867" dirty="0" err="1">
                <a:solidFill>
                  <a:srgbClr val="FF0000"/>
                </a:solidFill>
              </a:rPr>
              <a:t>tdocs</a:t>
            </a:r>
            <a:r>
              <a:rPr lang="en-US" sz="1867" dirty="0">
                <a:solidFill>
                  <a:srgbClr val="FF0000"/>
                </a:solidFill>
              </a:rPr>
              <a:t> for supporting prose CRs for two </a:t>
            </a:r>
            <a:r>
              <a:rPr lang="en-US" sz="1867" dirty="0" err="1">
                <a:solidFill>
                  <a:srgbClr val="FF0000"/>
                </a:solidFill>
              </a:rPr>
              <a:t>Datang</a:t>
            </a:r>
            <a:r>
              <a:rPr lang="en-US" sz="1867" dirty="0">
                <a:solidFill>
                  <a:srgbClr val="FF0000"/>
                </a:solidFill>
              </a:rPr>
              <a:t> verification submissions to be requested – late </a:t>
            </a:r>
            <a:r>
              <a:rPr lang="en-US" sz="1867" dirty="0" err="1">
                <a:solidFill>
                  <a:srgbClr val="FF0000"/>
                </a:solidFill>
              </a:rPr>
              <a:t>tdocs</a:t>
            </a:r>
            <a:r>
              <a:rPr lang="en-US" sz="1867" dirty="0">
                <a:solidFill>
                  <a:srgbClr val="FF0000"/>
                </a:solidFill>
              </a:rPr>
              <a:t> to be assigned by Ingo</a:t>
            </a:r>
          </a:p>
          <a:p>
            <a:pPr lvl="1"/>
            <a:endParaRPr lang="en-US" sz="1867" dirty="0"/>
          </a:p>
        </p:txBody>
      </p:sp>
    </p:spTree>
    <p:extLst>
      <p:ext uri="{BB962C8B-B14F-4D97-AF65-F5344CB8AC3E}">
        <p14:creationId xmlns:p14="http://schemas.microsoft.com/office/powerpoint/2010/main" val="3603349193"/>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8D05B-10AD-40C5-B3A3-8AC23BEB5FFF}"/>
              </a:ext>
            </a:extLst>
          </p:cNvPr>
          <p:cNvSpPr>
            <a:spLocks noGrp="1"/>
          </p:cNvSpPr>
          <p:nvPr>
            <p:ph type="title"/>
          </p:nvPr>
        </p:nvSpPr>
        <p:spPr>
          <a:xfrm>
            <a:off x="1750485" y="0"/>
            <a:ext cx="8005233" cy="523875"/>
          </a:xfrm>
        </p:spPr>
        <p:txBody>
          <a:bodyPr/>
          <a:lstStyle/>
          <a:p>
            <a:r>
              <a:rPr lang="en-US" dirty="0"/>
              <a:t>Agenda</a:t>
            </a:r>
          </a:p>
        </p:txBody>
      </p:sp>
      <p:sp>
        <p:nvSpPr>
          <p:cNvPr id="3" name="Content Placeholder 2">
            <a:extLst>
              <a:ext uri="{FF2B5EF4-FFF2-40B4-BE49-F238E27FC236}">
                <a16:creationId xmlns:a16="http://schemas.microsoft.com/office/drawing/2014/main" id="{BA8B2F36-4BE5-4A17-8AD3-D5ADFAB7716C}"/>
              </a:ext>
            </a:extLst>
          </p:cNvPr>
          <p:cNvSpPr>
            <a:spLocks noGrp="1"/>
          </p:cNvSpPr>
          <p:nvPr>
            <p:ph idx="1"/>
          </p:nvPr>
        </p:nvSpPr>
        <p:spPr>
          <a:xfrm>
            <a:off x="638175" y="723900"/>
            <a:ext cx="11184467" cy="5667375"/>
          </a:xfrm>
        </p:spPr>
        <p:txBody>
          <a:bodyPr/>
          <a:lstStyle/>
          <a:p>
            <a:r>
              <a:rPr lang="en-US" sz="2400" dirty="0"/>
              <a:t>Discussion Papers </a:t>
            </a:r>
          </a:p>
          <a:p>
            <a:pPr lvl="1"/>
            <a:r>
              <a:rPr lang="en-US" sz="2000" dirty="0">
                <a:latin typeface="Calibri" panose="020F0502020204030204" pitchFamily="34" charset="0"/>
                <a:ea typeface="Calibri" panose="020F0502020204030204" pitchFamily="34" charset="0"/>
              </a:rPr>
              <a:t>Rel-15 5G NR</a:t>
            </a:r>
          </a:p>
          <a:p>
            <a:pPr lvl="2"/>
            <a:r>
              <a:rPr lang="en-US" sz="1467" dirty="0">
                <a:latin typeface="Calibri" panose="020F0502020204030204" pitchFamily="34" charset="0"/>
                <a:ea typeface="Calibri" panose="020F0502020204030204" pitchFamily="34" charset="0"/>
              </a:rPr>
              <a:t>R5-214220 -  On the wording of precondition configuration (R&amp;S) – </a:t>
            </a:r>
            <a:r>
              <a:rPr lang="en-US" sz="1467" dirty="0">
                <a:solidFill>
                  <a:srgbClr val="FF0000"/>
                </a:solidFill>
                <a:latin typeface="Calibri" panose="020F0502020204030204" pitchFamily="34" charset="0"/>
                <a:ea typeface="Calibri" panose="020F0502020204030204" pitchFamily="34" charset="0"/>
              </a:rPr>
              <a:t>Proposals a &amp; b endorsed, ‘c’ for further discussion</a:t>
            </a:r>
            <a:endParaRPr lang="en-US" sz="1467" dirty="0">
              <a:latin typeface="Calibri" panose="020F0502020204030204" pitchFamily="34" charset="0"/>
              <a:ea typeface="Calibri" panose="020F0502020204030204" pitchFamily="34" charset="0"/>
            </a:endParaRPr>
          </a:p>
          <a:p>
            <a:pPr lvl="2"/>
            <a:r>
              <a:rPr lang="en-US" sz="1467" dirty="0">
                <a:latin typeface="Calibri" panose="020F0502020204030204" pitchFamily="34" charset="0"/>
                <a:ea typeface="Calibri" panose="020F0502020204030204" pitchFamily="34" charset="0"/>
              </a:rPr>
              <a:t>R5-214597 - Discussion on the removal of IMSo5G test case 6.5 from 34.229-5 (Keysight) – </a:t>
            </a:r>
            <a:r>
              <a:rPr lang="en-US" sz="1467" dirty="0">
                <a:solidFill>
                  <a:srgbClr val="FF0000"/>
                </a:solidFill>
                <a:latin typeface="Calibri" panose="020F0502020204030204" pitchFamily="34" charset="0"/>
                <a:ea typeface="Calibri" panose="020F0502020204030204" pitchFamily="34" charset="0"/>
              </a:rPr>
              <a:t>Proposal endorsed, Keysight to submit late CR proposing removal of TC 6.5. Need final </a:t>
            </a:r>
            <a:r>
              <a:rPr lang="en-US" sz="1467" dirty="0" err="1">
                <a:solidFill>
                  <a:srgbClr val="FF0000"/>
                </a:solidFill>
                <a:latin typeface="Calibri" panose="020F0502020204030204" pitchFamily="34" charset="0"/>
                <a:ea typeface="Calibri" panose="020F0502020204030204" pitchFamily="34" charset="0"/>
              </a:rPr>
              <a:t>tdoc</a:t>
            </a:r>
            <a:r>
              <a:rPr lang="en-US" sz="1467" dirty="0">
                <a:solidFill>
                  <a:srgbClr val="FF0000"/>
                </a:solidFill>
                <a:latin typeface="Calibri" panose="020F0502020204030204" pitchFamily="34" charset="0"/>
                <a:ea typeface="Calibri" panose="020F0502020204030204" pitchFamily="34" charset="0"/>
              </a:rPr>
              <a:t> for R5-214597r1</a:t>
            </a:r>
            <a:endParaRPr lang="en-US" sz="1467" dirty="0">
              <a:latin typeface="Calibri" panose="020F0502020204030204" pitchFamily="34" charset="0"/>
              <a:ea typeface="Calibri" panose="020F0502020204030204" pitchFamily="34" charset="0"/>
            </a:endParaRPr>
          </a:p>
          <a:p>
            <a:pPr lvl="2"/>
            <a:r>
              <a:rPr lang="en-US" sz="1467" dirty="0">
                <a:latin typeface="Calibri" panose="020F0502020204030204" pitchFamily="34" charset="0"/>
                <a:ea typeface="Calibri" panose="020F0502020204030204" pitchFamily="34" charset="0"/>
              </a:rPr>
              <a:t>R5-214555 NG.114 annex C (Ericsson) - </a:t>
            </a:r>
            <a:r>
              <a:rPr lang="en-US" sz="1467" dirty="0">
                <a:solidFill>
                  <a:srgbClr val="FF0000"/>
                </a:solidFill>
                <a:latin typeface="Calibri" panose="020F0502020204030204" pitchFamily="34" charset="0"/>
                <a:ea typeface="Calibri" panose="020F0502020204030204" pitchFamily="34" charset="0"/>
              </a:rPr>
              <a:t>Proposals endorsed in principle, implementation to be reviewed in CRs</a:t>
            </a:r>
          </a:p>
          <a:p>
            <a:pPr lvl="2"/>
            <a:r>
              <a:rPr lang="en-US" sz="1467" dirty="0">
                <a:latin typeface="Calibri" panose="020F0502020204030204" pitchFamily="34" charset="0"/>
                <a:ea typeface="Calibri" panose="020F0502020204030204" pitchFamily="34" charset="0"/>
              </a:rPr>
              <a:t>R5-214696 NG.114 PS data off (Ericsson) - </a:t>
            </a:r>
            <a:r>
              <a:rPr lang="en-US" sz="1467" dirty="0">
                <a:solidFill>
                  <a:srgbClr val="FF0000"/>
                </a:solidFill>
                <a:latin typeface="Calibri" panose="020F0502020204030204" pitchFamily="34" charset="0"/>
                <a:ea typeface="Calibri" panose="020F0502020204030204" pitchFamily="34" charset="0"/>
              </a:rPr>
              <a:t>Meeting agreed to add test coverage for the 3GPP PS data off feature. Details on whether IMS or NAS or both has to be discussed and agreed among sub rapporteurs. NG.114. must be taken into account as well.</a:t>
            </a:r>
          </a:p>
          <a:p>
            <a:pPr lvl="2"/>
            <a:r>
              <a:rPr lang="en-US" sz="1467" dirty="0">
                <a:latin typeface="Calibri" panose="020F0502020204030204" pitchFamily="34" charset="0"/>
                <a:ea typeface="Calibri" panose="020F0502020204030204" pitchFamily="34" charset="0"/>
              </a:rPr>
              <a:t>R5-214730 NG.114 URSP (Ericsson) - </a:t>
            </a:r>
            <a:r>
              <a:rPr lang="en-US" sz="1467" dirty="0">
                <a:solidFill>
                  <a:srgbClr val="FF0000"/>
                </a:solidFill>
                <a:latin typeface="Calibri" panose="020F0502020204030204" pitchFamily="34" charset="0"/>
                <a:ea typeface="Calibri" panose="020F0502020204030204" pitchFamily="34" charset="0"/>
              </a:rPr>
              <a:t>Meeting  agreed to add test coverage for URSP, details to be worked out</a:t>
            </a:r>
          </a:p>
          <a:p>
            <a:pPr lvl="2"/>
            <a:r>
              <a:rPr lang="en-US" sz="1467" dirty="0">
                <a:latin typeface="Calibri" panose="020F0502020204030204" pitchFamily="34" charset="0"/>
                <a:ea typeface="Calibri" panose="020F0502020204030204" pitchFamily="34" charset="0"/>
              </a:rPr>
              <a:t>R5-215405 URSP and SST (Ericsson) - </a:t>
            </a:r>
            <a:r>
              <a:rPr lang="en-US" sz="1467" dirty="0">
                <a:solidFill>
                  <a:srgbClr val="FF0000"/>
                </a:solidFill>
                <a:latin typeface="Calibri" panose="020F0502020204030204" pitchFamily="34" charset="0"/>
                <a:ea typeface="Calibri" panose="020F0502020204030204" pitchFamily="34" charset="0"/>
              </a:rPr>
              <a:t>Meeting agreed to add SST value 3 (</a:t>
            </a:r>
            <a:r>
              <a:rPr lang="en-US" sz="1467" dirty="0" err="1">
                <a:solidFill>
                  <a:srgbClr val="FF0000"/>
                </a:solidFill>
                <a:latin typeface="Calibri" panose="020F0502020204030204" pitchFamily="34" charset="0"/>
                <a:ea typeface="Calibri" panose="020F0502020204030204" pitchFamily="34" charset="0"/>
              </a:rPr>
              <a:t>MIoT</a:t>
            </a:r>
            <a:r>
              <a:rPr lang="en-US" sz="1467" dirty="0">
                <a:solidFill>
                  <a:srgbClr val="FF0000"/>
                </a:solidFill>
                <a:latin typeface="Calibri" panose="020F0502020204030204" pitchFamily="34" charset="0"/>
                <a:ea typeface="Calibri" panose="020F0502020204030204" pitchFamily="34" charset="0"/>
              </a:rPr>
              <a:t>) in TS 38.508-1 , usage part is unclear</a:t>
            </a:r>
          </a:p>
          <a:p>
            <a:pPr lvl="2"/>
            <a:r>
              <a:rPr lang="en-US" sz="1467" dirty="0">
                <a:latin typeface="Calibri" panose="020F0502020204030204" pitchFamily="34" charset="0"/>
                <a:ea typeface="Calibri" panose="020F0502020204030204" pitchFamily="34" charset="0"/>
              </a:rPr>
              <a:t>R5-215613 Discussion paper on RRC DL segmentation test method (MediaTek) – </a:t>
            </a:r>
            <a:r>
              <a:rPr lang="en-US" sz="1467" dirty="0">
                <a:solidFill>
                  <a:srgbClr val="FF0000"/>
                </a:solidFill>
                <a:latin typeface="Calibri" panose="020F0502020204030204" pitchFamily="34" charset="0"/>
                <a:ea typeface="Calibri" panose="020F0502020204030204" pitchFamily="34" charset="0"/>
              </a:rPr>
              <a:t>TEI16 agenda, discussions ongoing</a:t>
            </a:r>
            <a:endParaRPr lang="en-US" sz="1467" dirty="0">
              <a:latin typeface="Calibri" panose="020F0502020204030204" pitchFamily="34" charset="0"/>
              <a:ea typeface="Calibri" panose="020F0502020204030204" pitchFamily="34" charset="0"/>
            </a:endParaRPr>
          </a:p>
          <a:p>
            <a:pPr lvl="1"/>
            <a:r>
              <a:rPr lang="en-US" sz="2000" dirty="0">
                <a:latin typeface="Calibri" panose="020F0502020204030204" pitchFamily="34" charset="0"/>
                <a:ea typeface="Calibri" panose="020F0502020204030204" pitchFamily="34" charset="0"/>
              </a:rPr>
              <a:t>Rel-16 Private Network Support for NG-RAN</a:t>
            </a:r>
          </a:p>
          <a:p>
            <a:pPr lvl="2"/>
            <a:r>
              <a:rPr lang="en-US" sz="1467" dirty="0">
                <a:latin typeface="Calibri" panose="020F0502020204030204" pitchFamily="34" charset="0"/>
                <a:ea typeface="Calibri" panose="020F0502020204030204" pitchFamily="34" charset="0"/>
              </a:rPr>
              <a:t>R5-214736 Discussion paper for Rel-15 NR Tests Applicability on SNPN Only UE (Qualcomm) – </a:t>
            </a:r>
            <a:r>
              <a:rPr lang="en-US" sz="1467" dirty="0">
                <a:solidFill>
                  <a:srgbClr val="FF0000"/>
                </a:solidFill>
                <a:latin typeface="Calibri" panose="020F0502020204030204" pitchFamily="34" charset="0"/>
                <a:ea typeface="Calibri" panose="020F0502020204030204" pitchFamily="34" charset="0"/>
              </a:rPr>
              <a:t>For review and feedback</a:t>
            </a:r>
            <a:endParaRPr lang="en-US" sz="1467" dirty="0">
              <a:latin typeface="Calibri" panose="020F0502020204030204" pitchFamily="34" charset="0"/>
              <a:ea typeface="Calibri" panose="020F0502020204030204" pitchFamily="34" charset="0"/>
            </a:endParaRPr>
          </a:p>
          <a:p>
            <a:pPr lvl="1"/>
            <a:r>
              <a:rPr lang="en-US" sz="2000" dirty="0">
                <a:latin typeface="Calibri" panose="020F0502020204030204" pitchFamily="34" charset="0"/>
                <a:ea typeface="Calibri" panose="020F0502020204030204" pitchFamily="34" charset="0"/>
              </a:rPr>
              <a:t>Rel-14 EIEI</a:t>
            </a:r>
          </a:p>
          <a:p>
            <a:pPr lvl="2"/>
            <a:r>
              <a:rPr lang="en-US" sz="1467" dirty="0">
                <a:latin typeface="Calibri" panose="020F0502020204030204" pitchFamily="34" charset="0"/>
                <a:ea typeface="Calibri" panose="020F0502020204030204" pitchFamily="34" charset="0"/>
              </a:rPr>
              <a:t>R5-215051 Discussion paper on early implementation of Release 14 EIEI feature (Qualcomm) – </a:t>
            </a:r>
            <a:r>
              <a:rPr lang="en-US" sz="1467" dirty="0">
                <a:solidFill>
                  <a:srgbClr val="FF0000"/>
                </a:solidFill>
                <a:latin typeface="Calibri" panose="020F0502020204030204" pitchFamily="34" charset="0"/>
                <a:ea typeface="Calibri" panose="020F0502020204030204" pitchFamily="34" charset="0"/>
              </a:rPr>
              <a:t>Proposal endorsed, Qualcomm to submit late CRs already reserved. Need final </a:t>
            </a:r>
            <a:r>
              <a:rPr lang="en-US" sz="1467" dirty="0" err="1">
                <a:solidFill>
                  <a:srgbClr val="FF0000"/>
                </a:solidFill>
                <a:latin typeface="Calibri" panose="020F0502020204030204" pitchFamily="34" charset="0"/>
                <a:ea typeface="Calibri" panose="020F0502020204030204" pitchFamily="34" charset="0"/>
              </a:rPr>
              <a:t>tdoc</a:t>
            </a:r>
            <a:r>
              <a:rPr lang="en-US" sz="1467" dirty="0">
                <a:solidFill>
                  <a:srgbClr val="FF0000"/>
                </a:solidFill>
                <a:latin typeface="Calibri" panose="020F0502020204030204" pitchFamily="34" charset="0"/>
                <a:ea typeface="Calibri" panose="020F0502020204030204" pitchFamily="34" charset="0"/>
              </a:rPr>
              <a:t> for R5-215051r1</a:t>
            </a:r>
            <a:endParaRPr lang="en-US" sz="1467" dirty="0">
              <a:latin typeface="Calibri" panose="020F0502020204030204" pitchFamily="34" charset="0"/>
              <a:ea typeface="Calibri" panose="020F0502020204030204" pitchFamily="34" charset="0"/>
            </a:endParaRPr>
          </a:p>
          <a:p>
            <a:r>
              <a:rPr lang="en-US" sz="2400" dirty="0">
                <a:latin typeface="Calibri" panose="020F0502020204030204" pitchFamily="34" charset="0"/>
              </a:rPr>
              <a:t>Discussion on contentious CRs (on request – if time permits)</a:t>
            </a:r>
          </a:p>
          <a:p>
            <a:r>
              <a:rPr lang="en-US" sz="2400" dirty="0">
                <a:latin typeface="Calibri" panose="020F0502020204030204" pitchFamily="34" charset="0"/>
              </a:rPr>
              <a:t>Any other topics (on request – if time permits)</a:t>
            </a:r>
            <a:endParaRPr lang="en-US" sz="2400" dirty="0"/>
          </a:p>
          <a:p>
            <a:endParaRPr lang="en-US" sz="2533" dirty="0">
              <a:latin typeface="Calibri" panose="020F0502020204030204" pitchFamily="34" charset="0"/>
              <a:ea typeface="Calibri" panose="020F0502020204030204" pitchFamily="34" charset="0"/>
            </a:endParaRPr>
          </a:p>
          <a:p>
            <a:pPr lvl="2"/>
            <a:endParaRPr lang="en-US" sz="1467" dirty="0">
              <a:latin typeface="Calibri" panose="020F0502020204030204" pitchFamily="34" charset="0"/>
              <a:ea typeface="Calibri" panose="020F0502020204030204" pitchFamily="34" charset="0"/>
            </a:endParaRPr>
          </a:p>
          <a:p>
            <a:pPr lvl="1"/>
            <a:endParaRPr lang="en-US" sz="2000" dirty="0">
              <a:latin typeface="Calibri" panose="020F0502020204030204" pitchFamily="34" charset="0"/>
              <a:ea typeface="Calibri" panose="020F0502020204030204" pitchFamily="34" charset="0"/>
            </a:endParaRPr>
          </a:p>
          <a:p>
            <a:pPr marL="0" indent="0">
              <a:buNone/>
            </a:pPr>
            <a:endParaRPr lang="en-US" sz="2400" dirty="0"/>
          </a:p>
        </p:txBody>
      </p:sp>
    </p:spTree>
    <p:extLst>
      <p:ext uri="{BB962C8B-B14F-4D97-AF65-F5344CB8AC3E}">
        <p14:creationId xmlns:p14="http://schemas.microsoft.com/office/powerpoint/2010/main" val="3323880610"/>
      </p:ext>
    </p:extLst>
  </p:cSld>
  <p:clrMapOvr>
    <a:masterClrMapping/>
  </p:clrMapOvr>
  <p:transition spd="slow"/>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27039</TotalTime>
  <Words>812</Words>
  <Application>Microsoft Office PowerPoint</Application>
  <PresentationFormat>Widescreen</PresentationFormat>
  <Paragraphs>54</Paragraphs>
  <Slides>4</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vt:i4>
      </vt:variant>
    </vt:vector>
  </HeadingPairs>
  <TitlesOfParts>
    <vt:vector size="14" baseType="lpstr">
      <vt:lpstr>Arial</vt:lpstr>
      <vt:lpstr>Calibri</vt:lpstr>
      <vt:lpstr>Nokia Pure Headline Ultra Light</vt:lpstr>
      <vt:lpstr>Nokia Pure Text</vt:lpstr>
      <vt:lpstr>Nokia Pure Text Light</vt:lpstr>
      <vt:lpstr>Tahoma</vt:lpstr>
      <vt:lpstr>Times New Roman</vt:lpstr>
      <vt:lpstr>Wingdings</vt:lpstr>
      <vt:lpstr>Nokia White Master with headline</vt:lpstr>
      <vt:lpstr>2_Office Theme</vt:lpstr>
      <vt:lpstr>    RAN5#92-e Meeting SIG Session 1 (Outcomes)  </vt:lpstr>
      <vt:lpstr>Agenda</vt:lpstr>
      <vt:lpstr>Agenda</vt:lpstr>
      <vt:lpstr>Agenda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Jacob John</cp:lastModifiedBy>
  <cp:revision>544</cp:revision>
  <dcterms:created xsi:type="dcterms:W3CDTF">2018-05-24T11:49:12Z</dcterms:created>
  <dcterms:modified xsi:type="dcterms:W3CDTF">2021-08-17T15:56:35Z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