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41" r:id="rId4"/>
    <p:sldId id="350" r:id="rId5"/>
    <p:sldId id="348" r:id="rId6"/>
    <p:sldId id="347" r:id="rId7"/>
    <p:sldId id="351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35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2_Electronic/Docs/R5-21423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(Aug-21)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TSG-RAN5#92-e		     	     R5-214240</a:t>
            </a:r>
          </a:p>
          <a:p>
            <a:r>
              <a:rPr lang="en-US" sz="2000" kern="0" dirty="0"/>
              <a:t>Electronic Meeting, 16 – 27 Aug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NR (SA Option 2)</a:t>
            </a:r>
          </a:p>
          <a:p>
            <a:pPr marL="700087" lvl="1" indent="-342900"/>
            <a:r>
              <a:rPr lang="sv-SE" sz="1800" dirty="0"/>
              <a:t>EN-DC (NSA Option 3)</a:t>
            </a:r>
          </a:p>
          <a:p>
            <a:pPr marL="700087" lvl="1" indent="-342900"/>
            <a:r>
              <a:rPr lang="sv-SE" sz="1800" dirty="0"/>
              <a:t>NE-DC (NSA Option 4)</a:t>
            </a:r>
          </a:p>
          <a:p>
            <a:pPr marL="700087" lvl="1" indent="-342900"/>
            <a:endParaRPr lang="sv-SE" sz="1800" dirty="0"/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247994"/>
            <a:ext cx="8358094" cy="1827908"/>
          </a:xfrm>
        </p:spPr>
        <p:txBody>
          <a:bodyPr/>
          <a:lstStyle/>
          <a:p>
            <a:r>
              <a:rPr lang="en-US" sz="1400" dirty="0"/>
              <a:t>RAN5 accepted a proposal @RAN5_92-e to include NE-DC into the RAN5 5G/NR work item scope.</a:t>
            </a:r>
          </a:p>
          <a:p>
            <a:r>
              <a:rPr lang="en-US" sz="1400" dirty="0"/>
              <a:t>Status vs connectivity option:</a:t>
            </a:r>
          </a:p>
          <a:p>
            <a:pPr lvl="1"/>
            <a:r>
              <a:rPr lang="en-US" sz="1200" dirty="0"/>
              <a:t>SA NR (SA Option 2): 89% completed</a:t>
            </a:r>
          </a:p>
          <a:p>
            <a:pPr lvl="1"/>
            <a:r>
              <a:rPr lang="en-US" sz="1200" dirty="0"/>
              <a:t>EN-DC (NSA Option 3): 94% completed</a:t>
            </a:r>
          </a:p>
          <a:p>
            <a:pPr lvl="1"/>
            <a:r>
              <a:rPr lang="en-US" sz="1200" dirty="0"/>
              <a:t>NE-DC (NSA Option 4): ~72% completed </a:t>
            </a:r>
          </a:p>
          <a:p>
            <a:r>
              <a:rPr lang="en-US" sz="1400" dirty="0"/>
              <a:t>Current target completion is RAN5#93-e (Nov-21).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More time may be needed to complete FR2 and NE-DC test cases,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R5-214237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399821F5-76AC-411C-864A-ABA6777C7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8" y="3516822"/>
            <a:ext cx="2818158" cy="1391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AE1595-02AF-4D66-BFD6-E84DD24D7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5464" y="3459341"/>
            <a:ext cx="3552825" cy="771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ABF0F5-006C-46C2-9037-EA5FDAF163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7572" y="4230866"/>
            <a:ext cx="55911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(R5-214432)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F87118-B5A2-411A-BCFB-A94E423C012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40154" y="1306194"/>
            <a:ext cx="7850405" cy="470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sv-SE" sz="16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600" dirty="0"/>
          </a:p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one (1) FR1 test cases (TS 38.521-1).</a:t>
            </a:r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/>
              <a:t>RF: Complete remaining 178 FR2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200" dirty="0"/>
              <a:t>RF performance: Complete remaining one (1) FR2 test case (TS 38.521-4).</a:t>
            </a:r>
          </a:p>
          <a:p>
            <a:pPr lvl="3"/>
            <a:r>
              <a:rPr lang="sv-SE" sz="1100" dirty="0"/>
              <a:t>Conclude test tolerance analysis considering SNR testability issue pending for FR2 Demod and CSI test cases.</a:t>
            </a:r>
            <a:endParaRPr lang="en-US" sz="1100" dirty="0"/>
          </a:p>
          <a:p>
            <a:pPr lvl="2"/>
            <a:r>
              <a:rPr lang="en-US" sz="1200" dirty="0"/>
              <a:t>RRM: Complete remaining 48 FR2 and 3 FR1+FR2 test cases (TS 38.533).</a:t>
            </a:r>
            <a:endParaRPr lang="en-US" sz="1100" dirty="0"/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one (1) FR1+FR2 test case.</a:t>
            </a:r>
          </a:p>
          <a:p>
            <a:pPr lvl="1"/>
            <a:r>
              <a:rPr lang="en-US" sz="1200" dirty="0"/>
              <a:t>Idle mode: Complete remaining 36 FR2 test cases.</a:t>
            </a:r>
          </a:p>
          <a:p>
            <a:pPr lvl="1"/>
            <a:r>
              <a:rPr lang="en-US" sz="1200" dirty="0"/>
              <a:t>RRC: Complete remaining one (1) FR1, 49  FR2 and 9 FR1+FR2 test cases.</a:t>
            </a:r>
          </a:p>
          <a:p>
            <a:pPr lvl="1"/>
            <a:r>
              <a:rPr lang="en-US" sz="1200" dirty="0"/>
              <a:t>Multilayer/Services: Complete remaining 6 FR2 test cases.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en-US" sz="1200" dirty="0"/>
              <a:t>Complete remaining 39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NR (SA Option 2) - Phase 13 - Target RAN5#93-e NOV-21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EN-DC (NSA Option 3) - Phase 14 content - Target RAN5#93-e NOV-21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sv-SE" sz="18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800" dirty="0"/>
          </a:p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22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en-US" sz="1400" dirty="0"/>
              <a:t>RF: Complete remaining 55 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</a:t>
            </a:r>
          </a:p>
          <a:p>
            <a:pPr lvl="3"/>
            <a:r>
              <a:rPr lang="sv-SE" sz="1400" dirty="0"/>
              <a:t>Conclude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Complete remaining 39 FR2 and one (1)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FR1, 8 FR2 and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NE-DC (NSA Option 4) - Phase 1 content - Target RAN5#93-e NOV-21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Complete work plans for NE-DC</a:t>
            </a:r>
          </a:p>
          <a:p>
            <a:r>
              <a:rPr lang="en-US" sz="1800" dirty="0"/>
              <a:t>Complete test cases identified in current work plans</a:t>
            </a:r>
          </a:p>
          <a:p>
            <a:pPr lvl="1"/>
            <a:r>
              <a:rPr lang="en-US" sz="1400" dirty="0"/>
              <a:t>RF: ~33 FR1 and ~33 FR2 test cases (TS 38.521-3)</a:t>
            </a:r>
          </a:p>
          <a:p>
            <a:pPr lvl="1"/>
            <a:r>
              <a:rPr lang="en-US" sz="1400" dirty="0"/>
              <a:t>RF performance: One (1) SDR test case (TS 38.521-4)</a:t>
            </a:r>
          </a:p>
          <a:p>
            <a:pPr lvl="1"/>
            <a:r>
              <a:rPr lang="en-US" sz="1400" dirty="0"/>
              <a:t>Protocol:</a:t>
            </a:r>
          </a:p>
          <a:p>
            <a:pPr lvl="2"/>
            <a:r>
              <a:rPr lang="en-US" sz="1400" dirty="0"/>
              <a:t>Layer 2: ~79 FR1, ~70 FR2 and ~1 FR1+FR2 test cases</a:t>
            </a:r>
          </a:p>
          <a:p>
            <a:pPr lvl="2"/>
            <a:r>
              <a:rPr lang="en-US" sz="1400" dirty="0"/>
              <a:t>RRC: ~40+ test cases</a:t>
            </a:r>
          </a:p>
          <a:p>
            <a:r>
              <a:rPr lang="sv-SE" sz="1800" dirty="0">
                <a:solidFill>
                  <a:srgbClr val="FF0000"/>
                </a:solidFill>
              </a:rPr>
              <a:t>NE-DC test cases may not be feasible to complete by RAN5#93-e.</a:t>
            </a:r>
            <a:endParaRPr lang="sv-SE" sz="1800" dirty="0"/>
          </a:p>
          <a:p>
            <a:endParaRPr lang="en-US" sz="1800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03660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87809</TotalTime>
  <Words>701</Words>
  <Application>Microsoft Office PowerPoint</Application>
  <PresentationFormat>On-screen Show (4:3)</PresentationFormat>
  <Paragraphs>103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(Aug-21)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2375</cp:revision>
  <cp:lastPrinted>2019-05-21T13:30:52Z</cp:lastPrinted>
  <dcterms:created xsi:type="dcterms:W3CDTF">2016-08-26T13:27:01Z</dcterms:created>
  <dcterms:modified xsi:type="dcterms:W3CDTF">2021-09-13T10:20:20Z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