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90" r:id="rId2"/>
    <p:sldId id="308" r:id="rId3"/>
    <p:sldId id="317" r:id="rId4"/>
    <p:sldId id="319" r:id="rId5"/>
    <p:sldId id="322" r:id="rId6"/>
    <p:sldId id="316" r:id="rId7"/>
    <p:sldId id="323" r:id="rId8"/>
    <p:sldId id="311" r:id="rId9"/>
    <p:sldId id="313" r:id="rId10"/>
    <p:sldId id="314" r:id="rId11"/>
    <p:sldId id="318" r:id="rId12"/>
    <p:sldId id="315" r:id="rId13"/>
    <p:sldId id="321" r:id="rId14"/>
    <p:sldId id="312" r:id="rId15"/>
    <p:sldId id="293" r:id="rId16"/>
  </p:sldIdLst>
  <p:sldSz cx="12190413" cy="6859588"/>
  <p:notesSz cx="6858000" cy="9144000"/>
  <p:custDataLst>
    <p:tags r:id="rId1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1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8157" autoAdjust="0"/>
  </p:normalViewPr>
  <p:slideViewPr>
    <p:cSldViewPr snapToGrid="0">
      <p:cViewPr>
        <p:scale>
          <a:sx n="66" d="100"/>
          <a:sy n="66" d="100"/>
        </p:scale>
        <p:origin x="-115" y="-264"/>
      </p:cViewPr>
      <p:guideLst>
        <p:guide orient="horz" pos="2161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pPr>
                <a:defRPr/>
              </a:pPr>
              <a:t>2021-08-19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93994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3999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dirty="0"/>
              <a:t>the test case dose not need to be executed</a:t>
            </a:r>
            <a:r>
              <a:rPr lang="en-US" altLang="en-US" baseline="0" dirty="0"/>
              <a:t> for Option 4 if it has been executed for Option 2 already.</a:t>
            </a:r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9590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0439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95900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59622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0671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3791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1657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299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8049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8/19/2021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8/19/2021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8/19/2021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8/19/2021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8/19/2021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8/19/2021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8/19/2021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8/19/2021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8/19/2021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8/19/2021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8/19/2021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8/19/2021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510814"/>
            <a:ext cx="10626725" cy="2010932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3200" dirty="0">
                <a:latin typeface="+mn-lt"/>
              </a:rPr>
              <a:t>Way forward on how to handle Option4 (NE-DC) test cases</a:t>
            </a: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583378" y="4138246"/>
            <a:ext cx="10876541" cy="153318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</a:t>
            </a:r>
            <a:r>
              <a:rPr lang="en-US" altLang="zh-CN" sz="2800" dirty="0" smtClean="0"/>
              <a:t>Deutsche </a:t>
            </a:r>
            <a:r>
              <a:rPr lang="en-US" altLang="zh-CN" sz="2800" dirty="0"/>
              <a:t>Telekom, </a:t>
            </a:r>
            <a:r>
              <a:rPr lang="en-US" altLang="zh-CN" sz="2800" dirty="0" smtClean="0"/>
              <a:t>TIM, Qualcomm, ZTE, CATT, Orange, Spirent </a:t>
            </a:r>
            <a:endParaRPr lang="en-US" altLang="zh-CN" sz="2800" dirty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92</a:t>
            </a:r>
            <a:r>
              <a:rPr lang="en-GB" altLang="zh-CN" sz="2400" b="1" dirty="0"/>
              <a:t>-e</a:t>
            </a:r>
            <a:r>
              <a:rPr lang="en-US" sz="2400" kern="0" dirty="0"/>
              <a:t> 						</a:t>
            </a:r>
            <a:r>
              <a:rPr lang="en-US" sz="2400" kern="0" dirty="0" smtClean="0"/>
              <a:t>          </a:t>
            </a:r>
            <a:r>
              <a:rPr lang="en-US" altLang="zh-CN" sz="2400" b="1" dirty="0" smtClean="0"/>
              <a:t>R5-214482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r2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Electronic Meeting, 16 – 27 </a:t>
            </a:r>
            <a:r>
              <a:rPr lang="en-US" altLang="zh-CN" sz="2400" b="1" dirty="0"/>
              <a:t>August</a:t>
            </a:r>
            <a:r>
              <a:rPr lang="en-GB" altLang="zh-CN" sz="2400" b="1" dirty="0"/>
              <a:t> 2021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="" xmlns:a16="http://schemas.microsoft.com/office/drawing/2014/main" id="{51DCB477-B406-4F9A-AD4F-4EF83B87A6B1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="" xmlns:a16="http://schemas.microsoft.com/office/drawing/2014/main" id="{778FD76C-2C5B-448F-8268-52135035FF63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SIG test </a:t>
            </a:r>
            <a:r>
              <a:rPr lang="en-US" altLang="zh-CN" sz="3200" b="1" dirty="0" smtClean="0"/>
              <a:t>cases (1/2)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465061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1096879"/>
            <a:ext cx="11709400" cy="116955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6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Quite a few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existing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en-GB" altLang="zh-CN" sz="2400" dirty="0" smtClean="0">
                <a:latin typeface="+mn-lt"/>
              </a:rPr>
              <a:t>Option </a:t>
            </a:r>
            <a:r>
              <a:rPr lang="en-GB" altLang="zh-CN" sz="2400" dirty="0">
                <a:latin typeface="+mn-lt"/>
              </a:rPr>
              <a:t>2 protocol test cases in </a:t>
            </a:r>
            <a:r>
              <a:rPr lang="en-US" altLang="zh-CN" sz="2400" dirty="0">
                <a:latin typeface="+mn-lt"/>
              </a:rPr>
              <a:t>TS 38.523-1 can also be applied to Option </a:t>
            </a:r>
            <a:r>
              <a:rPr lang="en-US" altLang="zh-CN" sz="2400" dirty="0" smtClean="0">
                <a:latin typeface="+mn-lt"/>
              </a:rPr>
              <a:t>4 without any additional wording changes, </a:t>
            </a:r>
            <a:r>
              <a:rPr lang="en-US" altLang="zh-CN" sz="2400" dirty="0">
                <a:latin typeface="+mn-lt"/>
              </a:rPr>
              <a:t>and NO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new separate</a:t>
            </a:r>
            <a:r>
              <a:rPr lang="en-US" altLang="zh-CN" sz="2400" dirty="0" smtClean="0">
                <a:latin typeface="+mn-lt"/>
              </a:rPr>
              <a:t> Option </a:t>
            </a:r>
            <a:r>
              <a:rPr lang="en-US" altLang="zh-CN" sz="2400" dirty="0">
                <a:latin typeface="+mn-lt"/>
              </a:rPr>
              <a:t>4 protocol test cases are </a:t>
            </a:r>
            <a:r>
              <a:rPr lang="en-US" altLang="zh-CN" sz="2400" dirty="0" smtClean="0">
                <a:latin typeface="+mn-lt"/>
              </a:rPr>
              <a:t>needed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for the following cases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312517" y="4127679"/>
            <a:ext cx="11331616" cy="144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36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protocol Layer 2, the corresponding basic test cases of MAC, RLC and PDCP integrity protection, PDCP Ciphering and deciphering, SDAP etc. in TS 38.523-1 clause 7 are applicable to both Option 4 and Option 2.</a:t>
            </a:r>
          </a:p>
        </p:txBody>
      </p:sp>
      <p:sp>
        <p:nvSpPr>
          <p:cNvPr id="14" name="矩形 13"/>
          <p:cNvSpPr/>
          <p:nvPr/>
        </p:nvSpPr>
        <p:spPr>
          <a:xfrm>
            <a:off x="-277809" y="2422921"/>
            <a:ext cx="11447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3600"/>
              </a:lnSpc>
              <a:buFont typeface="Wingdings" pitchFamily="2" charset="2"/>
              <a:buChar char="ü"/>
            </a:pP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With the configuration of 5GC and NR</a:t>
            </a:r>
            <a:r>
              <a:rPr lang="en-GB" altLang="zh-CN" sz="2400" dirty="0" smtClean="0">
                <a:latin typeface="+mn-lt"/>
              </a:rPr>
              <a:t>, </a:t>
            </a:r>
            <a:r>
              <a:rPr lang="en-US" altLang="zh-CN" sz="2400" dirty="0">
                <a:latin typeface="+mn-lt"/>
              </a:rPr>
              <a:t>the corresponding test cases in TS 38.523-1 clause 6, 9, </a:t>
            </a:r>
            <a:r>
              <a:rPr lang="en-US" altLang="zh-CN" sz="2400" dirty="0" smtClean="0">
                <a:latin typeface="+mn-lt"/>
              </a:rPr>
              <a:t>10, 11(e.g</a:t>
            </a:r>
            <a:r>
              <a:rPr lang="en-US" altLang="zh-CN" sz="2400" dirty="0">
                <a:latin typeface="+mn-lt"/>
              </a:rPr>
              <a:t>. 11.3 </a:t>
            </a:r>
            <a:r>
              <a:rPr lang="en-US" altLang="zh-CN" sz="2400" dirty="0" smtClean="0">
                <a:latin typeface="+mn-lt"/>
              </a:rPr>
              <a:t>UAC </a:t>
            </a:r>
            <a:r>
              <a:rPr lang="en-US" altLang="zh-CN" sz="2400" dirty="0">
                <a:latin typeface="+mn-lt"/>
              </a:rPr>
              <a:t>and 11.4 Emergency Services)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are applicable to both Option 4 and Option 2.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SIG test cases </a:t>
            </a:r>
            <a:r>
              <a:rPr lang="en-US" altLang="zh-CN" sz="3200" b="1" dirty="0" smtClean="0"/>
              <a:t>(2/2)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834343"/>
            <a:ext cx="11709400" cy="4995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7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 separate test cases for NE-DC are needed to capture NE-DC conditions and Option 4 specific message contents, even if they just refer back to the existing Option 2 test cases with different conditions and/or specific message contents. </a:t>
            </a: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protocol Layer 2, PDCP Uplink Routing / Split DRB and PDCP Handover in TS 38.523-1 clause 7</a:t>
            </a: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Multi-layer, HO test cases for Option4 are needed in TS 38.523-1 clause 11</a:t>
            </a:r>
          </a:p>
          <a:p>
            <a:pPr marL="457200" lvl="1" indent="0">
              <a:lnSpc>
                <a:spcPts val="3200"/>
              </a:lnSpc>
            </a:pPr>
            <a:endParaRPr lang="en-GB" altLang="zh-CN" sz="2400" dirty="0">
              <a:latin typeface="+mn-lt"/>
            </a:endParaRPr>
          </a:p>
          <a:p>
            <a:pPr marL="457200" lvl="1" indent="0">
              <a:lnSpc>
                <a:spcPts val="3200"/>
              </a:lnSpc>
            </a:pPr>
            <a:endParaRPr lang="en-US" altLang="zh-CN" sz="2400" dirty="0">
              <a:latin typeface="+mn-lt"/>
            </a:endParaRPr>
          </a:p>
          <a:p>
            <a:pPr>
              <a:lnSpc>
                <a:spcPts val="32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8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Some </a:t>
            </a:r>
            <a:r>
              <a:rPr lang="en-US" altLang="zh-CN" sz="2400" dirty="0">
                <a:latin typeface="+mn-lt"/>
              </a:rPr>
              <a:t>complete </a:t>
            </a:r>
            <a:r>
              <a:rPr lang="en-GB" altLang="zh-CN" sz="2400" dirty="0">
                <a:latin typeface="+mn-lt"/>
              </a:rPr>
              <a:t>new </a:t>
            </a:r>
            <a:r>
              <a:rPr lang="en-US" altLang="zh-CN" sz="2400" dirty="0">
                <a:latin typeface="+mn-lt"/>
              </a:rPr>
              <a:t>specific Option 4 protocol test cases are needed</a:t>
            </a:r>
            <a:r>
              <a:rPr lang="en-US" altLang="zh-CN" sz="2400" dirty="0" smtClean="0">
                <a:latin typeface="+mn-lt"/>
              </a:rPr>
              <a:t>.</a:t>
            </a:r>
            <a:endParaRPr lang="en-GB" altLang="zh-CN" sz="2400" dirty="0">
              <a:latin typeface="+mn-lt"/>
            </a:endParaRP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GB" altLang="zh-CN" sz="2400" dirty="0">
                <a:latin typeface="+mn-lt"/>
              </a:rPr>
              <a:t> For protocol RRC, the </a:t>
            </a:r>
            <a:r>
              <a:rPr lang="en-US" altLang="zh-CN" sz="2400" dirty="0">
                <a:latin typeface="+mn-lt"/>
              </a:rPr>
              <a:t>corresponding Option 4 test cases </a:t>
            </a:r>
            <a:r>
              <a:rPr lang="en-GB" altLang="zh-CN" sz="2400" dirty="0">
                <a:latin typeface="+mn-lt"/>
              </a:rPr>
              <a:t>are needed in </a:t>
            </a:r>
            <a:r>
              <a:rPr lang="en-US" altLang="zh-CN" sz="2400" dirty="0">
                <a:latin typeface="+mn-lt"/>
              </a:rPr>
              <a:t>TS 38.523-1 sub-clause 8.2 (</a:t>
            </a:r>
            <a:r>
              <a:rPr lang="en-GB" altLang="zh-CN" sz="2400" dirty="0">
                <a:latin typeface="+mn-lt"/>
              </a:rPr>
              <a:t>i.e.</a:t>
            </a:r>
            <a:r>
              <a:rPr lang="en-US" altLang="zh-CN" sz="2400" dirty="0">
                <a:latin typeface="+mn-lt"/>
              </a:rPr>
              <a:t> SCG </a:t>
            </a:r>
            <a:r>
              <a:rPr lang="en-GB" altLang="zh-CN" sz="2400" dirty="0">
                <a:latin typeface="+mn-lt"/>
              </a:rPr>
              <a:t>addition, modification and release; Bearer Modification; Measurement)</a:t>
            </a:r>
            <a:r>
              <a:rPr lang="en-US" altLang="zh-CN" sz="2400" dirty="0">
                <a:latin typeface="+mn-lt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8811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9892" y="2672470"/>
            <a:ext cx="9012490" cy="3359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general issues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767437"/>
            <a:ext cx="1170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9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 smtClean="0">
                <a:latin typeface="+mn-lt"/>
              </a:rPr>
              <a:t>Option </a:t>
            </a:r>
            <a:r>
              <a:rPr lang="en-US" altLang="zh-CN" sz="2400" dirty="0">
                <a:latin typeface="+mn-lt"/>
              </a:rPr>
              <a:t>4 </a:t>
            </a:r>
            <a:r>
              <a:rPr lang="en-US" altLang="zh-CN" sz="2400" dirty="0" smtClean="0">
                <a:latin typeface="+mn-lt"/>
              </a:rPr>
              <a:t>Specific IE contents (e.g. 4.6), Generic procedures (e.g. 4.5) and Test states (e.g. 4.4A) are needed </a:t>
            </a:r>
            <a:r>
              <a:rPr lang="en-US" altLang="zh-CN" sz="2400" dirty="0">
                <a:latin typeface="+mn-lt"/>
              </a:rPr>
              <a:t>in TS 38.508-1.</a:t>
            </a:r>
          </a:p>
          <a:p>
            <a:pPr marL="0" lvl="1" indent="0"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10:</a:t>
            </a: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Option </a:t>
            </a:r>
            <a:r>
              <a:rPr lang="en-US" altLang="zh-CN" sz="2400" dirty="0">
                <a:latin typeface="+mn-lt"/>
              </a:rPr>
              <a:t>4 </a:t>
            </a:r>
            <a:r>
              <a:rPr lang="en-US" altLang="zh-CN" sz="2400" dirty="0" smtClean="0">
                <a:latin typeface="+mn-lt"/>
              </a:rPr>
              <a:t>Specific UE </a:t>
            </a:r>
            <a:r>
              <a:rPr lang="en-US" altLang="zh-CN" sz="2400" dirty="0">
                <a:latin typeface="+mn-lt"/>
              </a:rPr>
              <a:t>ICS are needed in TS 38.508-2.</a:t>
            </a:r>
          </a:p>
        </p:txBody>
      </p:sp>
      <p:sp>
        <p:nvSpPr>
          <p:cNvPr id="7" name="矩形 6"/>
          <p:cNvSpPr/>
          <p:nvPr/>
        </p:nvSpPr>
        <p:spPr>
          <a:xfrm>
            <a:off x="228562" y="1916732"/>
            <a:ext cx="1170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8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Quite a few “NSA” in the existing RAN5 specs means </a:t>
            </a:r>
            <a:r>
              <a:rPr lang="en-US" altLang="zh-CN" sz="2400" dirty="0" smtClean="0">
                <a:latin typeface="+mn-lt"/>
              </a:rPr>
              <a:t>“EN-DC </a:t>
            </a:r>
            <a:r>
              <a:rPr lang="en-US" altLang="zh-CN" sz="2400" dirty="0">
                <a:latin typeface="+mn-lt"/>
              </a:rPr>
              <a:t>only” rather including </a:t>
            </a:r>
            <a:r>
              <a:rPr lang="en-US" altLang="zh-CN" sz="2400" dirty="0" smtClean="0">
                <a:latin typeface="+mn-lt"/>
              </a:rPr>
              <a:t>“NE-DC”.</a:t>
            </a:r>
            <a:endParaRPr lang="en-US" altLang="zh-CN" sz="2400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441" y="6077945"/>
            <a:ext cx="1170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11:</a:t>
            </a:r>
            <a:r>
              <a:rPr lang="en-GB" altLang="zh-CN" sz="2400" dirty="0">
                <a:latin typeface="+mn-lt"/>
              </a:rPr>
              <a:t> To review the wording of “NSA” in RAN5 specs and to make necessary changes for clarification</a:t>
            </a:r>
            <a:r>
              <a:rPr lang="en-US" altLang="zh-CN" sz="2400" dirty="0">
                <a:latin typeface="+mn-lt"/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1450" y="3367370"/>
            <a:ext cx="11513988" cy="803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Positioning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2" name="矩形 1"/>
          <p:cNvSpPr/>
          <p:nvPr/>
        </p:nvSpPr>
        <p:spPr>
          <a:xfrm>
            <a:off x="105015" y="697607"/>
            <a:ext cx="11709400" cy="559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TS 37.571-1 (Minimum Performance)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(old) </a:t>
            </a:r>
            <a:r>
              <a:rPr lang="en-GB" sz="2400" dirty="0" err="1">
                <a:latin typeface="Calibri" panose="020F0502020204030204" pitchFamily="34" charset="0"/>
              </a:rPr>
              <a:t>Rel</a:t>
            </a:r>
            <a:r>
              <a:rPr lang="en-GB" sz="2400" dirty="0">
                <a:latin typeface="Calibri" panose="020F0502020204030204" pitchFamily="34" charset="0"/>
              </a:rPr>
              <a:t>-15 RAT-dependent technologies: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5</a:t>
            </a:r>
            <a:r>
              <a:rPr lang="en-GB" altLang="zh-CN" sz="2400" dirty="0">
                <a:latin typeface="Calibri" panose="020F0502020204030204" pitchFamily="34" charset="0"/>
              </a:rPr>
              <a:t>: </a:t>
            </a:r>
            <a:r>
              <a:rPr lang="en-US" altLang="zh-CN" sz="2400" i="1" dirty="0">
                <a:latin typeface="Calibri" panose="020F0502020204030204" pitchFamily="34" charset="0"/>
              </a:rPr>
              <a:t>To make the corresponding rewording to enable the applicability of the existing test cases to both Option 3 (EN-DC) and Option 4 (NE-DC) if necessary.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(new) </a:t>
            </a:r>
            <a:r>
              <a:rPr lang="en-GB" sz="2400" dirty="0" err="1">
                <a:latin typeface="Calibri" panose="020F0502020204030204" pitchFamily="34" charset="0"/>
              </a:rPr>
              <a:t>Rel</a:t>
            </a:r>
            <a:r>
              <a:rPr lang="en-GB" sz="2400" dirty="0">
                <a:latin typeface="Calibri" panose="020F0502020204030204" pitchFamily="34" charset="0"/>
              </a:rPr>
              <a:t>-16 RAT-dependent technologies: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4</a:t>
            </a:r>
            <a:r>
              <a:rPr lang="en-GB" altLang="zh-CN" sz="2400" dirty="0">
                <a:latin typeface="Calibri" panose="020F0502020204030204" pitchFamily="34" charset="0"/>
              </a:rPr>
              <a:t>: </a:t>
            </a:r>
            <a:r>
              <a:rPr lang="en-US" altLang="zh-CN" sz="2400" i="1" dirty="0">
                <a:latin typeface="Calibri" panose="020F0502020204030204" pitchFamily="34" charset="0"/>
              </a:rPr>
              <a:t>To suspend the kick-off of Option 4 work in RAN5</a:t>
            </a:r>
            <a:r>
              <a:rPr lang="en-GB" sz="2400" i="1" dirty="0">
                <a:latin typeface="Calibri" panose="020F0502020204030204" pitchFamily="34" charset="0"/>
              </a:rPr>
              <a:t>.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RAT-independent positioning e.g. A-GNSS: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5</a:t>
            </a:r>
            <a:r>
              <a:rPr lang="en-US" altLang="zh-CN" sz="2400" dirty="0">
                <a:latin typeface="Calibri" panose="020F0502020204030204" pitchFamily="34" charset="0"/>
              </a:rPr>
              <a:t>.</a:t>
            </a:r>
            <a:endParaRPr lang="en-GB" altLang="zh-CN" sz="2400" dirty="0">
              <a:latin typeface="Calibri" panose="020F0502020204030204" pitchFamily="34" charset="0"/>
            </a:endParaRPr>
          </a:p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TS 37.571-2 (Signalling)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Existing test cases apply and are already Option 4-ready. Just need the signalling procedure to be defined in TS 38.508-1. </a:t>
            </a:r>
          </a:p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dirty="0">
                <a:ea typeface="Calibri" panose="020F0502020204030204" pitchFamily="34" charset="0"/>
              </a:rPr>
              <a:t> </a:t>
            </a:r>
            <a:r>
              <a:rPr lang="en-GB" altLang="zh-CN" sz="2400" b="1" dirty="0">
                <a:latin typeface="+mn-lt"/>
              </a:rPr>
              <a:t> TS 37.571-3 (ICS)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altLang="zh-CN" sz="2400" b="1" dirty="0">
                <a:latin typeface="+mn-lt"/>
              </a:rPr>
              <a:t>Proposal 12:</a:t>
            </a: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Specific Option 4 ICS and updates are needed in </a:t>
            </a:r>
            <a:r>
              <a:rPr lang="en-GB" altLang="zh-CN" sz="2400" b="1" dirty="0">
                <a:latin typeface="+mn-lt"/>
              </a:rPr>
              <a:t>TS 37.571-3 </a:t>
            </a:r>
            <a:r>
              <a:rPr lang="en-US" altLang="zh-CN" sz="2400" dirty="0">
                <a:latin typeface="+mn-lt"/>
              </a:rPr>
              <a:t>.</a:t>
            </a:r>
            <a:endParaRPr lang="en-GB" altLang="zh-CN" sz="2400" b="1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5589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Reference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1485899"/>
            <a:ext cx="11634788" cy="4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r>
              <a:rPr lang="en-US" altLang="zh-CN" sz="2400" dirty="0">
                <a:latin typeface="+mn-lt"/>
              </a:rPr>
              <a:t>[1] </a:t>
            </a:r>
            <a:r>
              <a:rPr lang="en-GB" altLang="zh-CN" sz="2400" dirty="0">
                <a:latin typeface="+mn-lt"/>
              </a:rPr>
              <a:t>R4-2005194	WF on introducing NE-DC combinations into specs, </a:t>
            </a:r>
            <a:br>
              <a:rPr lang="en-GB" altLang="zh-CN" sz="2400" dirty="0">
                <a:latin typeface="+mn-lt"/>
              </a:rPr>
            </a:br>
            <a:r>
              <a:rPr lang="en-GB" altLang="zh-CN" sz="2400" dirty="0">
                <a:latin typeface="+mn-lt"/>
              </a:rPr>
              <a:t>			Samsung, RAN4#94-e-bis</a:t>
            </a:r>
          </a:p>
          <a:p>
            <a:endParaRPr lang="en-GB" altLang="zh-CN" sz="2400" dirty="0">
              <a:latin typeface="+mn-lt"/>
            </a:endParaRPr>
          </a:p>
          <a:p>
            <a:r>
              <a:rPr lang="en-US" altLang="zh-CN" sz="2400" dirty="0">
                <a:latin typeface="+mn-lt"/>
              </a:rPr>
              <a:t>[2] </a:t>
            </a:r>
            <a:r>
              <a:rPr lang="en-GB" altLang="zh-CN" sz="2400" dirty="0">
                <a:latin typeface="+mn-lt"/>
              </a:rPr>
              <a:t>RP-210304 		</a:t>
            </a:r>
            <a:r>
              <a:rPr lang="en-US" altLang="zh-CN" sz="2400" dirty="0">
                <a:latin typeface="+mn-lt"/>
              </a:rPr>
              <a:t>Finalization of missing 5G architecture Option 4 work in RAN</a:t>
            </a:r>
            <a:r>
              <a:rPr lang="en-GB" altLang="zh-CN" sz="2400" dirty="0">
                <a:latin typeface="+mn-lt"/>
              </a:rPr>
              <a:t>, 				</a:t>
            </a:r>
            <a:r>
              <a:rPr lang="de-DE" altLang="zh-CN" sz="2400" dirty="0">
                <a:latin typeface="+mn-lt"/>
              </a:rPr>
              <a:t>Deutsche Telekom, BT, Telecom Italia</a:t>
            </a:r>
            <a:r>
              <a:rPr lang="en-GB" altLang="zh-CN" sz="2400" dirty="0">
                <a:latin typeface="+mn-lt"/>
              </a:rPr>
              <a:t>, RAN#91-e</a:t>
            </a:r>
          </a:p>
          <a:p>
            <a:endParaRPr lang="en-GB" altLang="zh-CN" sz="2400" dirty="0">
              <a:latin typeface="+mn-lt"/>
            </a:endParaRPr>
          </a:p>
          <a:p>
            <a:r>
              <a:rPr lang="en-US" altLang="zh-CN" sz="2400" dirty="0">
                <a:latin typeface="+mn-lt"/>
              </a:rPr>
              <a:t>[3] </a:t>
            </a:r>
            <a:r>
              <a:rPr lang="en-GB" altLang="zh-CN" sz="2400" dirty="0">
                <a:latin typeface="+mn-lt"/>
              </a:rPr>
              <a:t>RP-210305 		</a:t>
            </a:r>
            <a:r>
              <a:rPr lang="en-US" altLang="zh-CN" sz="2400" dirty="0">
                <a:latin typeface="+mn-lt"/>
              </a:rPr>
              <a:t>Additional 5G architecture Option 4 NE-DC combinations </a:t>
            </a:r>
          </a:p>
          <a:p>
            <a:r>
              <a:rPr lang="en-US" altLang="zh-CN" sz="2400" dirty="0">
                <a:latin typeface="+mn-lt"/>
              </a:rPr>
              <a:t>			for immediate standardization</a:t>
            </a:r>
            <a:r>
              <a:rPr lang="en-GB" altLang="zh-CN" sz="2400" dirty="0">
                <a:latin typeface="+mn-lt"/>
              </a:rPr>
              <a:t>, </a:t>
            </a:r>
            <a:r>
              <a:rPr lang="de-DE" altLang="zh-CN" sz="2400" dirty="0">
                <a:latin typeface="+mn-lt"/>
              </a:rPr>
              <a:t>Deutsche Telekom</a:t>
            </a:r>
            <a:r>
              <a:rPr lang="en-GB" altLang="zh-CN" sz="2400" dirty="0">
                <a:latin typeface="+mn-lt"/>
              </a:rPr>
              <a:t>, RAN#91-e</a:t>
            </a:r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5979967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68555"/>
            <a:ext cx="11634788" cy="101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Option 4 (NE-DC)</a:t>
            </a:r>
            <a:r>
              <a:rPr lang="en-US" altLang="zh-CN" sz="2400" dirty="0">
                <a:latin typeface="+mn-lt"/>
              </a:rPr>
              <a:t>: Basing on SA (Option2), adding 4G connection as the SCG, while 5G NR connection is used as MCG. 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grpSp>
        <p:nvGrpSpPr>
          <p:cNvPr id="7" name="组合 79"/>
          <p:cNvGrpSpPr/>
          <p:nvPr/>
        </p:nvGrpSpPr>
        <p:grpSpPr>
          <a:xfrm>
            <a:off x="8857116" y="1331537"/>
            <a:ext cx="3062204" cy="307778"/>
            <a:chOff x="2339752" y="3789040"/>
            <a:chExt cx="2296952" cy="307707"/>
          </a:xfrm>
        </p:grpSpPr>
        <p:cxnSp>
          <p:nvCxnSpPr>
            <p:cNvPr id="8" name="Straight Connector 63"/>
            <p:cNvCxnSpPr/>
            <p:nvPr/>
          </p:nvCxnSpPr>
          <p:spPr bwMode="auto">
            <a:xfrm flipH="1">
              <a:off x="2339752" y="3933056"/>
              <a:ext cx="298839" cy="0"/>
            </a:xfrm>
            <a:prstGeom prst="line">
              <a:avLst/>
            </a:prstGeom>
            <a:ln w="28575">
              <a:prstDash val="dash"/>
              <a:headEnd type="non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12"/>
            <p:cNvCxnSpPr/>
            <p:nvPr/>
          </p:nvCxnSpPr>
          <p:spPr bwMode="auto">
            <a:xfrm flipH="1">
              <a:off x="3347864" y="3933056"/>
              <a:ext cx="504056" cy="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699792" y="3789040"/>
              <a:ext cx="784784" cy="30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CP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51920" y="3789041"/>
              <a:ext cx="784784" cy="30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/>
                <a:t>UP</a:t>
              </a:r>
              <a:endParaRPr lang="en-US" sz="1400" b="1" dirty="0"/>
            </a:p>
          </p:txBody>
        </p:sp>
      </p:grpSp>
      <p:grpSp>
        <p:nvGrpSpPr>
          <p:cNvPr id="12" name="组合 93"/>
          <p:cNvGrpSpPr/>
          <p:nvPr/>
        </p:nvGrpSpPr>
        <p:grpSpPr>
          <a:xfrm>
            <a:off x="1388931" y="1675724"/>
            <a:ext cx="2380957" cy="1913562"/>
            <a:chOff x="-232183" y="2293738"/>
            <a:chExt cx="2402220" cy="2450909"/>
          </a:xfrm>
        </p:grpSpPr>
        <p:sp>
          <p:nvSpPr>
            <p:cNvPr id="13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99167" y="4307171"/>
              <a:ext cx="855367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4G  LTE</a:t>
              </a:r>
              <a:endParaRPr lang="en-US" sz="1400" b="1" dirty="0"/>
            </a:p>
          </p:txBody>
        </p:sp>
        <p:sp>
          <p:nvSpPr>
            <p:cNvPr id="16" name="Rectangle: Rounded Corners 141"/>
            <p:cNvSpPr/>
            <p:nvPr/>
          </p:nvSpPr>
          <p:spPr bwMode="auto">
            <a:xfrm>
              <a:off x="455866" y="2734994"/>
              <a:ext cx="1233726" cy="403251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EPC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7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cxnSp>
          <p:nvCxnSpPr>
            <p:cNvPr id="18" name="Straight Connector 63"/>
            <p:cNvCxnSpPr/>
            <p:nvPr/>
          </p:nvCxnSpPr>
          <p:spPr bwMode="auto">
            <a:xfrm rot="16200000" flipH="1">
              <a:off x="323533" y="3806284"/>
              <a:ext cx="1222442" cy="27743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" name="组合 139"/>
          <p:cNvGrpSpPr/>
          <p:nvPr/>
        </p:nvGrpSpPr>
        <p:grpSpPr>
          <a:xfrm>
            <a:off x="4912747" y="1675724"/>
            <a:ext cx="2380957" cy="1913562"/>
            <a:chOff x="-232183" y="2293738"/>
            <a:chExt cx="2402220" cy="2450909"/>
          </a:xfrm>
        </p:grpSpPr>
        <p:sp>
          <p:nvSpPr>
            <p:cNvPr id="20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1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7132" y="4307171"/>
              <a:ext cx="739438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5G NR</a:t>
              </a:r>
              <a:endParaRPr lang="en-US" sz="1400" b="1" dirty="0"/>
            </a:p>
          </p:txBody>
        </p:sp>
        <p:sp>
          <p:nvSpPr>
            <p:cNvPr id="23" name="Rectangle: Rounded Corners 141"/>
            <p:cNvSpPr/>
            <p:nvPr/>
          </p:nvSpPr>
          <p:spPr bwMode="auto">
            <a:xfrm>
              <a:off x="551998" y="2734994"/>
              <a:ext cx="1233726" cy="403251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5GC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/>
                <a:t> </a:t>
              </a:r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cxnSp>
          <p:nvCxnSpPr>
            <p:cNvPr id="25" name="Straight Connector 63"/>
            <p:cNvCxnSpPr>
              <a:endCxn id="22" idx="0"/>
            </p:cNvCxnSpPr>
            <p:nvPr/>
          </p:nvCxnSpPr>
          <p:spPr bwMode="auto">
            <a:xfrm>
              <a:off x="989226" y="3176249"/>
              <a:ext cx="37625" cy="1130922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12"/>
          <p:cNvCxnSpPr/>
          <p:nvPr/>
        </p:nvCxnSpPr>
        <p:spPr bwMode="auto">
          <a:xfrm rot="5400000">
            <a:off x="5868552" y="2766529"/>
            <a:ext cx="953966" cy="842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组合 179"/>
          <p:cNvGrpSpPr/>
          <p:nvPr/>
        </p:nvGrpSpPr>
        <p:grpSpPr>
          <a:xfrm>
            <a:off x="8341325" y="1675723"/>
            <a:ext cx="2380957" cy="1913562"/>
            <a:chOff x="-232183" y="2293738"/>
            <a:chExt cx="2402220" cy="2450909"/>
          </a:xfrm>
        </p:grpSpPr>
        <p:sp>
          <p:nvSpPr>
            <p:cNvPr id="28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9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74100" y="4307171"/>
              <a:ext cx="905505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4G </a:t>
              </a:r>
              <a:r>
                <a:rPr lang="en-US" altLang="zh-CN" sz="1400" b="1" dirty="0" err="1"/>
                <a:t>eLTE</a:t>
              </a:r>
              <a:endParaRPr lang="en-US" sz="1400" b="1" dirty="0"/>
            </a:p>
          </p:txBody>
        </p:sp>
        <p:sp>
          <p:nvSpPr>
            <p:cNvPr id="31" name="Rectangle: Rounded Corners 141"/>
            <p:cNvSpPr/>
            <p:nvPr/>
          </p:nvSpPr>
          <p:spPr bwMode="auto">
            <a:xfrm>
              <a:off x="455866" y="2734994"/>
              <a:ext cx="1233726" cy="403251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5GC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/>
                <a:t> </a:t>
              </a:r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  <p:cxnSp>
          <p:nvCxnSpPr>
            <p:cNvPr id="33" name="Straight Connector 63"/>
            <p:cNvCxnSpPr/>
            <p:nvPr/>
          </p:nvCxnSpPr>
          <p:spPr bwMode="auto">
            <a:xfrm rot="16200000" flipH="1">
              <a:off x="437638" y="3727838"/>
              <a:ext cx="1130922" cy="27743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1103302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4627117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8055652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上下箭头 36"/>
          <p:cNvSpPr/>
          <p:nvPr/>
        </p:nvSpPr>
        <p:spPr>
          <a:xfrm>
            <a:off x="2531833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上下箭头 37"/>
          <p:cNvSpPr/>
          <p:nvPr/>
        </p:nvSpPr>
        <p:spPr>
          <a:xfrm>
            <a:off x="6055649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上下箭头 38"/>
          <p:cNvSpPr/>
          <p:nvPr/>
        </p:nvSpPr>
        <p:spPr>
          <a:xfrm>
            <a:off x="9579465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cxnSp>
        <p:nvCxnSpPr>
          <p:cNvPr id="40" name="Straight Connector 12"/>
          <p:cNvCxnSpPr/>
          <p:nvPr/>
        </p:nvCxnSpPr>
        <p:spPr bwMode="auto">
          <a:xfrm flipH="1">
            <a:off x="2817506" y="2390270"/>
            <a:ext cx="3241" cy="896385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2"/>
          <p:cNvCxnSpPr/>
          <p:nvPr/>
        </p:nvCxnSpPr>
        <p:spPr bwMode="auto">
          <a:xfrm flipH="1">
            <a:off x="9769896" y="2361080"/>
            <a:ext cx="3" cy="81519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组合 188"/>
          <p:cNvGrpSpPr/>
          <p:nvPr/>
        </p:nvGrpSpPr>
        <p:grpSpPr>
          <a:xfrm>
            <a:off x="8341367" y="3955314"/>
            <a:ext cx="3238101" cy="2094140"/>
            <a:chOff x="5715040" y="3993550"/>
            <a:chExt cx="2428892" cy="2093655"/>
          </a:xfrm>
        </p:grpSpPr>
        <p:grpSp>
          <p:nvGrpSpPr>
            <p:cNvPr id="43" name="组合 126"/>
            <p:cNvGrpSpPr/>
            <p:nvPr/>
          </p:nvGrpSpPr>
          <p:grpSpPr>
            <a:xfrm>
              <a:off x="5715040" y="3993550"/>
              <a:ext cx="2428892" cy="2093655"/>
              <a:chOff x="152172" y="2110699"/>
              <a:chExt cx="3267019" cy="2682196"/>
            </a:xfrm>
          </p:grpSpPr>
          <p:sp>
            <p:nvSpPr>
              <p:cNvPr id="50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51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78010" y="4398691"/>
                <a:ext cx="905505" cy="3942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/>
                  <a:t>4G </a:t>
                </a:r>
                <a:r>
                  <a:rPr lang="en-US" altLang="zh-CN" sz="1400" b="1" dirty="0" err="1"/>
                  <a:t>eLTE</a:t>
                </a:r>
                <a:endParaRPr lang="en-US" sz="1400" b="1" dirty="0"/>
              </a:p>
            </p:txBody>
          </p:sp>
          <p:sp>
            <p:nvSpPr>
              <p:cNvPr id="53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rgbClr val="00B0F0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5GC</a:t>
                </a:r>
              </a:p>
            </p:txBody>
          </p:sp>
          <p:cxnSp>
            <p:nvCxnSpPr>
              <p:cNvPr id="54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152172" y="2110699"/>
                <a:ext cx="3267019" cy="453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</a:p>
            </p:txBody>
          </p:sp>
          <p:cxnSp>
            <p:nvCxnSpPr>
              <p:cNvPr id="56" name="Straight Connector 63"/>
              <p:cNvCxnSpPr/>
              <p:nvPr/>
            </p:nvCxnSpPr>
            <p:spPr bwMode="auto">
              <a:xfrm rot="16200000" flipH="1">
                <a:off x="273204" y="3727838"/>
                <a:ext cx="1130922" cy="277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Straight Connector 8"/>
            <p:cNvCxnSpPr/>
            <p:nvPr/>
          </p:nvCxnSpPr>
          <p:spPr bwMode="auto">
            <a:xfrm flipV="1">
              <a:off x="6870440" y="5906052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12"/>
            <p:cNvCxnSpPr/>
            <p:nvPr/>
          </p:nvCxnSpPr>
          <p:spPr bwMode="auto">
            <a:xfrm rot="16200000" flipH="1">
              <a:off x="5913102" y="5270168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125"/>
            <p:cNvSpPr/>
            <p:nvPr/>
          </p:nvSpPr>
          <p:spPr bwMode="auto">
            <a:xfrm>
              <a:off x="6870440" y="5796661"/>
              <a:ext cx="758196" cy="20410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941878" y="5725223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sp>
          <p:nvSpPr>
            <p:cNvPr id="48" name="Freeform 3"/>
            <p:cNvSpPr>
              <a:spLocks noChangeAspect="1" noEditPoints="1"/>
            </p:cNvSpPr>
            <p:nvPr/>
          </p:nvSpPr>
          <p:spPr bwMode="auto">
            <a:xfrm>
              <a:off x="7370506" y="5653785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49" name="Straight Connector 8"/>
            <p:cNvCxnSpPr/>
            <p:nvPr/>
          </p:nvCxnSpPr>
          <p:spPr bwMode="auto">
            <a:xfrm flipV="1">
              <a:off x="6572264" y="5929330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101"/>
          <p:cNvGrpSpPr/>
          <p:nvPr/>
        </p:nvGrpSpPr>
        <p:grpSpPr>
          <a:xfrm>
            <a:off x="4722271" y="3962273"/>
            <a:ext cx="3238101" cy="2094142"/>
            <a:chOff x="5715040" y="3000376"/>
            <a:chExt cx="2428892" cy="2093657"/>
          </a:xfrm>
        </p:grpSpPr>
        <p:sp>
          <p:nvSpPr>
            <p:cNvPr id="58" name="TextBox 57"/>
            <p:cNvSpPr txBox="1"/>
            <p:nvPr/>
          </p:nvSpPr>
          <p:spPr>
            <a:xfrm>
              <a:off x="6941878" y="4732045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grpSp>
          <p:nvGrpSpPr>
            <p:cNvPr id="59" name="组合 126"/>
            <p:cNvGrpSpPr/>
            <p:nvPr/>
          </p:nvGrpSpPr>
          <p:grpSpPr>
            <a:xfrm>
              <a:off x="5715040" y="3000376"/>
              <a:ext cx="2428892" cy="2093657"/>
              <a:chOff x="152172" y="2110699"/>
              <a:chExt cx="3267019" cy="2682194"/>
            </a:xfrm>
          </p:grpSpPr>
          <p:sp>
            <p:nvSpPr>
              <p:cNvPr id="66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67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3366FF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535972" y="4398690"/>
                <a:ext cx="789575" cy="394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/>
                  <a:t> 5G NR</a:t>
                </a:r>
              </a:p>
            </p:txBody>
          </p:sp>
          <p:sp>
            <p:nvSpPr>
              <p:cNvPr id="69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rgbClr val="00B0F0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5GC</a:t>
                </a:r>
              </a:p>
            </p:txBody>
          </p:sp>
          <p:cxnSp>
            <p:nvCxnSpPr>
              <p:cNvPr id="70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Box 70"/>
              <p:cNvSpPr txBox="1"/>
              <p:nvPr/>
            </p:nvSpPr>
            <p:spPr>
              <a:xfrm>
                <a:off x="152172" y="2110699"/>
                <a:ext cx="3267019" cy="453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</a:p>
            </p:txBody>
          </p:sp>
          <p:cxnSp>
            <p:nvCxnSpPr>
              <p:cNvPr id="72" name="Straight Connector 63"/>
              <p:cNvCxnSpPr/>
              <p:nvPr/>
            </p:nvCxnSpPr>
            <p:spPr bwMode="auto">
              <a:xfrm rot="16200000" flipH="1">
                <a:off x="273204" y="3727838"/>
                <a:ext cx="1130922" cy="277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0" name="Straight Connector 8"/>
            <p:cNvCxnSpPr/>
            <p:nvPr/>
          </p:nvCxnSpPr>
          <p:spPr bwMode="auto">
            <a:xfrm flipV="1">
              <a:off x="6870440" y="4873909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2"/>
            <p:cNvCxnSpPr/>
            <p:nvPr/>
          </p:nvCxnSpPr>
          <p:spPr bwMode="auto">
            <a:xfrm rot="16200000" flipH="1">
              <a:off x="5913102" y="4238025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125"/>
            <p:cNvSpPr/>
            <p:nvPr/>
          </p:nvSpPr>
          <p:spPr bwMode="auto">
            <a:xfrm>
              <a:off x="6870440" y="4764518"/>
              <a:ext cx="758196" cy="204107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63" name="Freeform 3"/>
            <p:cNvSpPr>
              <a:spLocks noChangeAspect="1" noEditPoints="1"/>
            </p:cNvSpPr>
            <p:nvPr/>
          </p:nvSpPr>
          <p:spPr bwMode="auto">
            <a:xfrm>
              <a:off x="7370506" y="4621642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64" name="Straight Connector 8"/>
            <p:cNvCxnSpPr/>
            <p:nvPr/>
          </p:nvCxnSpPr>
          <p:spPr bwMode="auto">
            <a:xfrm flipV="1">
              <a:off x="6572264" y="4897187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7000892" y="4748369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4G </a:t>
              </a:r>
              <a:r>
                <a:rPr lang="en-US" altLang="zh-CN" sz="1300" b="1" dirty="0" err="1"/>
                <a:t>eLTE</a:t>
              </a:r>
              <a:r>
                <a:rPr lang="en-US" sz="1300" b="1" dirty="0"/>
                <a:t>  </a:t>
              </a:r>
            </a:p>
          </p:txBody>
        </p:sp>
      </p:grpSp>
      <p:grpSp>
        <p:nvGrpSpPr>
          <p:cNvPr id="73" name="组合 151"/>
          <p:cNvGrpSpPr/>
          <p:nvPr/>
        </p:nvGrpSpPr>
        <p:grpSpPr>
          <a:xfrm>
            <a:off x="1198455" y="3962273"/>
            <a:ext cx="3238101" cy="2094142"/>
            <a:chOff x="1357290" y="3000376"/>
            <a:chExt cx="2428892" cy="2093657"/>
          </a:xfrm>
        </p:grpSpPr>
        <p:grpSp>
          <p:nvGrpSpPr>
            <p:cNvPr id="74" name="组合 126"/>
            <p:cNvGrpSpPr/>
            <p:nvPr/>
          </p:nvGrpSpPr>
          <p:grpSpPr>
            <a:xfrm>
              <a:off x="1357290" y="3000376"/>
              <a:ext cx="2428892" cy="2093657"/>
              <a:chOff x="152172" y="2110699"/>
              <a:chExt cx="3267019" cy="2682194"/>
            </a:xfrm>
          </p:grpSpPr>
          <p:sp>
            <p:nvSpPr>
              <p:cNvPr id="81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2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528146" y="4398690"/>
                <a:ext cx="805232" cy="394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/>
                  <a:t>4G LTE</a:t>
                </a:r>
                <a:endParaRPr lang="en-US" sz="1400" b="1" dirty="0"/>
              </a:p>
            </p:txBody>
          </p:sp>
          <p:sp>
            <p:nvSpPr>
              <p:cNvPr id="84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chemeClr val="accent3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EPC</a:t>
                </a:r>
              </a:p>
            </p:txBody>
          </p:sp>
          <p:cxnSp>
            <p:nvCxnSpPr>
              <p:cNvPr id="85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Box 85"/>
              <p:cNvSpPr txBox="1"/>
              <p:nvPr/>
            </p:nvSpPr>
            <p:spPr>
              <a:xfrm>
                <a:off x="152172" y="2110699"/>
                <a:ext cx="3267019" cy="453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</a:p>
            </p:txBody>
          </p:sp>
          <p:cxnSp>
            <p:nvCxnSpPr>
              <p:cNvPr id="87" name="Straight Connector 63"/>
              <p:cNvCxnSpPr>
                <a:endCxn id="83" idx="0"/>
              </p:cNvCxnSpPr>
              <p:nvPr/>
            </p:nvCxnSpPr>
            <p:spPr bwMode="auto">
              <a:xfrm>
                <a:off x="824793" y="3176247"/>
                <a:ext cx="105969" cy="12224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5" name="Straight Connector 8"/>
            <p:cNvCxnSpPr/>
            <p:nvPr/>
          </p:nvCxnSpPr>
          <p:spPr bwMode="auto">
            <a:xfrm flipV="1">
              <a:off x="2512690" y="4912874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12"/>
            <p:cNvCxnSpPr/>
            <p:nvPr/>
          </p:nvCxnSpPr>
          <p:spPr bwMode="auto">
            <a:xfrm rot="16200000" flipH="1">
              <a:off x="1555352" y="4276990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125"/>
            <p:cNvSpPr/>
            <p:nvPr/>
          </p:nvSpPr>
          <p:spPr bwMode="auto">
            <a:xfrm>
              <a:off x="2512690" y="4803483"/>
              <a:ext cx="758196" cy="20410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584128" y="4732045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sp>
          <p:nvSpPr>
            <p:cNvPr id="79" name="Freeform 3"/>
            <p:cNvSpPr>
              <a:spLocks noChangeAspect="1" noEditPoints="1"/>
            </p:cNvSpPr>
            <p:nvPr/>
          </p:nvSpPr>
          <p:spPr bwMode="auto">
            <a:xfrm>
              <a:off x="3012756" y="4660607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80" name="Straight Connector 8"/>
            <p:cNvCxnSpPr/>
            <p:nvPr/>
          </p:nvCxnSpPr>
          <p:spPr bwMode="auto">
            <a:xfrm flipV="1">
              <a:off x="2214514" y="4936152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矩形 87"/>
          <p:cNvSpPr/>
          <p:nvPr/>
        </p:nvSpPr>
        <p:spPr>
          <a:xfrm rot="19764603">
            <a:off x="6714865" y="2606123"/>
            <a:ext cx="532412" cy="386912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</a:t>
            </a:r>
          </a:p>
        </p:txBody>
      </p:sp>
      <p:sp>
        <p:nvSpPr>
          <p:cNvPr id="92" name="矩形 91"/>
          <p:cNvSpPr/>
          <p:nvPr/>
        </p:nvSpPr>
        <p:spPr>
          <a:xfrm>
            <a:off x="0" y="6388361"/>
            <a:ext cx="12190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All the UEs supporting Option 4 also support Option 2 as default. </a:t>
            </a:r>
            <a:endParaRPr lang="zh-CN" alt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</a:t>
            </a: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94311" y="791415"/>
            <a:ext cx="11807190" cy="3037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For</a:t>
            </a:r>
            <a:r>
              <a:rPr lang="zh-CN" altLang="en-US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the operators who feel interested in Option 4, almost certainly they own lots of legacy 4G LTE </a:t>
            </a:r>
            <a:r>
              <a:rPr lang="en-US" altLang="zh-CN" sz="2400" dirty="0" err="1">
                <a:latin typeface="+mn-lt"/>
              </a:rPr>
              <a:t>eNBs</a:t>
            </a:r>
            <a:r>
              <a:rPr lang="en-US" altLang="zh-CN" sz="2400" dirty="0">
                <a:latin typeface="+mn-lt"/>
              </a:rPr>
              <a:t>. These legacy 4G LTE </a:t>
            </a:r>
            <a:r>
              <a:rPr lang="en-US" altLang="zh-CN" sz="2400" dirty="0" err="1">
                <a:latin typeface="+mn-lt"/>
              </a:rPr>
              <a:t>eNBs</a:t>
            </a:r>
            <a:r>
              <a:rPr lang="en-US" altLang="zh-CN" sz="2400" dirty="0">
                <a:latin typeface="+mn-lt"/>
              </a:rPr>
              <a:t> can support both Option 1 and Option 4 by software upgrading.</a:t>
            </a:r>
          </a:p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Considering the coverage of 5G NR is still growing, 4G LTE coverage is necessary to support both 5G NR/4G LTE UEs and 4G LTE only legacy UEs.</a:t>
            </a:r>
          </a:p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4G LTE is very necessary for the roaming of 5G NR/4G LTE UEs and 4G LTE only UEs.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62891" y="3994411"/>
            <a:ext cx="11681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It is reasonable to assume an Option 4 UE will also support 4G LTE</a:t>
            </a:r>
            <a:r>
              <a:rPr lang="en-US" altLang="zh-CN" sz="2400" dirty="0">
                <a:latin typeface="+mn-lt"/>
              </a:rPr>
              <a:t>. </a:t>
            </a:r>
            <a:endParaRPr lang="zh-CN" altLang="en-US" sz="2400" dirty="0">
              <a:latin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96770" y="5065021"/>
            <a:ext cx="118524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Proposal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To use the assumption of “an Option 4 UE will also support 4G LTE with </a:t>
            </a:r>
            <a:r>
              <a:rPr lang="en-US" altLang="zh-CN" sz="2400" dirty="0">
                <a:latin typeface="+mn-lt"/>
              </a:rPr>
              <a:t>EPC” as the premise for the RAN5 test cases defining unless there is justified industry needs to request RAN5 to define test cases for Option 4 ONLY UEs which do not support 4G </a:t>
            </a:r>
            <a:r>
              <a:rPr lang="en-US" altLang="zh-CN" sz="2400" dirty="0" smtClean="0">
                <a:latin typeface="+mn-lt"/>
              </a:rPr>
              <a:t>LTE with EPC. </a:t>
            </a:r>
            <a:endParaRPr lang="zh-CN" alt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5653" y="2954597"/>
            <a:ext cx="8802896" cy="3852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120042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(1/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4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173648" y="645085"/>
            <a:ext cx="11812026" cy="22890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If there is no exception requirements applicable to NR or LTE, </a:t>
            </a:r>
            <a:r>
              <a:rPr lang="en-US" altLang="zh-CN" sz="2400" dirty="0">
                <a:latin typeface="+mn-lt"/>
              </a:rPr>
              <a:t>no test case details are needed to specified. Separate test cases for Option 4 NE-DC are still needed but only with general descriptions in the test cases to indicate neither NR carrier(s) nor LTE carrier(s) needs to be tested </a:t>
            </a:r>
            <a:r>
              <a:rPr lang="en-US" altLang="zh-CN" sz="2400" dirty="0" smtClean="0">
                <a:latin typeface="+mn-lt"/>
              </a:rPr>
              <a:t>again. </a:t>
            </a:r>
            <a:endParaRPr lang="en-US" altLang="zh-CN" sz="2800" dirty="0">
              <a:latin typeface="+mn-lt"/>
            </a:endParaRPr>
          </a:p>
          <a:p>
            <a:pPr lvl="1">
              <a:lnSpc>
                <a:spcPts val="26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 For NR carrier, the corresponding TS 38.521-1/-2 Option 2 RF test cases apply</a:t>
            </a:r>
            <a:r>
              <a:rPr lang="en-US" altLang="zh-CN" sz="2400" dirty="0" smtClean="0">
                <a:latin typeface="+mn-lt"/>
              </a:rPr>
              <a:t>.  i.e. UE is considered to meet the requirements when tested either in Option 2 or Option 4 mode for the same set of NR bands</a:t>
            </a:r>
            <a:endParaRPr lang="en-US" altLang="zh-CN" sz="2400" dirty="0"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318" y="3092548"/>
            <a:ext cx="3202073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600"/>
              </a:lnSpc>
              <a:buFont typeface="Wingdings" pitchFamily="2" charset="2"/>
              <a:buChar char="ü"/>
            </a:pPr>
            <a:r>
              <a:rPr lang="en-US" altLang="zh-CN" sz="2400" dirty="0" smtClean="0">
                <a:latin typeface="+mn-lt"/>
              </a:rPr>
              <a:t>For</a:t>
            </a:r>
            <a:r>
              <a:rPr lang="en-GB" altLang="zh-CN" sz="2400" dirty="0" smtClean="0">
                <a:latin typeface="+mn-lt"/>
              </a:rPr>
              <a:t> LTE carrier, the </a:t>
            </a:r>
            <a:r>
              <a:rPr lang="en-US" altLang="zh-CN" sz="2400" dirty="0" smtClean="0">
                <a:latin typeface="+mn-lt"/>
              </a:rPr>
              <a:t>corresponding TS 36.521-1 LTE RF test cases apply. i.e. UE is considered to meet requirements when tested either in LTE or Option 3 or Option 4 for the same set of LTE Bands</a:t>
            </a:r>
            <a:endParaRPr lang="en-US" altLang="zh-CN" sz="2400" dirty="0">
              <a:latin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4687" y="4848045"/>
            <a:ext cx="8583283" cy="1837427"/>
          </a:xfrm>
          <a:prstGeom prst="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solidFill>
                  <a:srgbClr val="0000FF"/>
                </a:solidFill>
              </a:ln>
              <a:noFill/>
            </a:endParaRPr>
          </a:p>
        </p:txBody>
      </p:sp>
      <p:sp>
        <p:nvSpPr>
          <p:cNvPr id="11" name="乘号 10"/>
          <p:cNvSpPr/>
          <p:nvPr/>
        </p:nvSpPr>
        <p:spPr>
          <a:xfrm>
            <a:off x="-472274" y="4190161"/>
            <a:ext cx="16388862" cy="3135085"/>
          </a:xfrm>
          <a:prstGeom prst="mathMultiply">
            <a:avLst>
              <a:gd name="adj1" fmla="val 3891"/>
            </a:avLst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120042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2/4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FF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rgbClr val="0000FF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0" y="611631"/>
            <a:ext cx="12049246" cy="882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en-GB" altLang="zh-CN" sz="2800" b="1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GB" altLang="zh-CN" sz="2400" b="1" dirty="0">
                <a:solidFill>
                  <a:srgbClr val="0000FF"/>
                </a:solidFill>
                <a:latin typeface="+mn-lt"/>
              </a:rPr>
              <a:t>Proposal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2a</a:t>
            </a:r>
            <a:r>
              <a:rPr lang="en-GB" altLang="zh-CN" sz="2400" b="1" dirty="0" smtClean="0">
                <a:solidFill>
                  <a:srgbClr val="0000FF"/>
                </a:solidFill>
                <a:latin typeface="+mn-lt"/>
              </a:rPr>
              <a:t>: </a:t>
            </a:r>
            <a:r>
              <a:rPr lang="en-GB" altLang="zh-CN" sz="2400" dirty="0">
                <a:solidFill>
                  <a:srgbClr val="0000FF"/>
                </a:solidFill>
                <a:latin typeface="+mn-lt"/>
              </a:rPr>
              <a:t>If there is </a:t>
            </a:r>
            <a:r>
              <a:rPr lang="en-GB" altLang="zh-CN" sz="2400" b="1" dirty="0">
                <a:solidFill>
                  <a:srgbClr val="0000FF"/>
                </a:solidFill>
                <a:latin typeface="+mn-lt"/>
              </a:rPr>
              <a:t>no exception </a:t>
            </a:r>
            <a:r>
              <a:rPr lang="en-GB" altLang="zh-CN" sz="2400" dirty="0">
                <a:solidFill>
                  <a:srgbClr val="0000FF"/>
                </a:solidFill>
                <a:latin typeface="+mn-lt"/>
              </a:rPr>
              <a:t>requirements applicable to NR or LTE, </a:t>
            </a:r>
            <a:r>
              <a:rPr lang="en-GB" altLang="zh-CN" sz="2400" dirty="0" smtClean="0">
                <a:solidFill>
                  <a:srgbClr val="0000FF"/>
                </a:solidFill>
                <a:latin typeface="+mn-lt"/>
              </a:rPr>
              <a:t>it is sufficient to point back to Clause 4.5.1 in the “Test purpose” of each existing EN-DC test cases only. 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480" y="3739760"/>
            <a:ext cx="12224186" cy="3050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39426" y="1345797"/>
            <a:ext cx="6160652" cy="2426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No need of any separate test cases for NE-DC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since they all point back to Option 2 tests and Option2 is mandatory to be supported for Option 4 UEs as indicated in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Observation 1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. But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wording changes are needed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to the existing anchor agnostic EN-DC tests to cater for both EN-DC and NE-DC UE testing.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3193"/>
          <a:stretch>
            <a:fillRect/>
          </a:stretch>
        </p:blipFill>
        <p:spPr bwMode="auto">
          <a:xfrm>
            <a:off x="6144323" y="1348619"/>
            <a:ext cx="5863457" cy="4149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3/4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856107"/>
            <a:ext cx="11634788" cy="54965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dirty="0"/>
              <a:t> </a:t>
            </a:r>
            <a:r>
              <a:rPr lang="en-US" altLang="zh-CN" sz="2400" b="1" dirty="0">
                <a:latin typeface="+mn-lt"/>
              </a:rPr>
              <a:t>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400" b="1" dirty="0"/>
              <a:t> </a:t>
            </a:r>
            <a:r>
              <a:rPr lang="en-US" altLang="zh-CN" sz="2400" dirty="0">
                <a:latin typeface="+mn-lt"/>
              </a:rPr>
              <a:t>“For an inter-band combination between LTE and NR, its EN-DC and NE-DC configuration have the same band combination specific requirements (i.e., </a:t>
            </a:r>
            <a:r>
              <a:rPr lang="en-US" altLang="zh-CN" sz="2400" dirty="0" err="1">
                <a:latin typeface="+mn-lt"/>
              </a:rPr>
              <a:t>ΔTIB,c</a:t>
            </a:r>
            <a:r>
              <a:rPr lang="en-US" altLang="zh-CN" sz="2400" dirty="0">
                <a:latin typeface="+mn-lt"/>
              </a:rPr>
              <a:t>, </a:t>
            </a:r>
            <a:r>
              <a:rPr lang="en-US" altLang="zh-CN" sz="2400" dirty="0" err="1">
                <a:latin typeface="+mn-lt"/>
              </a:rPr>
              <a:t>ΔRIB,c</a:t>
            </a:r>
            <a:r>
              <a:rPr lang="en-US" altLang="zh-CN" sz="2400" dirty="0">
                <a:latin typeface="+mn-lt"/>
              </a:rPr>
              <a:t>, Spurious emission, UE co-existence and MSD)” [1</a:t>
            </a:r>
            <a:r>
              <a:rPr lang="en-US" altLang="zh-CN" sz="2400" dirty="0" smtClean="0">
                <a:latin typeface="+mn-lt"/>
              </a:rPr>
              <a:t>]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dirty="0">
                <a:latin typeface="+mn-lt"/>
              </a:rPr>
              <a:t>If there are exception requirements applicable to NR or LTE, </a:t>
            </a:r>
            <a:r>
              <a:rPr lang="en-US" altLang="zh-CN" sz="2400" dirty="0" smtClean="0">
                <a:latin typeface="+mn-lt"/>
              </a:rPr>
              <a:t>specific </a:t>
            </a:r>
            <a:r>
              <a:rPr lang="en-US" altLang="zh-CN" sz="2400" dirty="0">
                <a:latin typeface="+mn-lt"/>
              </a:rPr>
              <a:t>Option 4 RF test cases are needed</a:t>
            </a:r>
            <a:r>
              <a:rPr lang="en-US" altLang="zh-CN" sz="2400" dirty="0" smtClean="0">
                <a:latin typeface="+mn-lt"/>
              </a:rPr>
              <a:t>. Noting that UE is considered to meet the exceptional requirements,  testing in any one of the modes ( Option 3, Option 2 or Option 4) for the same set of NR and LTE bands</a:t>
            </a:r>
            <a:endParaRPr lang="en-US" altLang="zh-CN" sz="2400" dirty="0">
              <a:latin typeface="+mn-lt"/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 Test descriptions for EN-DC combinations should be reused/referred for NE-DC combinations as much as possible</a:t>
            </a:r>
            <a:r>
              <a:rPr lang="en-US" altLang="zh-CN" sz="2400" dirty="0" smtClean="0">
                <a:latin typeface="+mn-lt"/>
              </a:rPr>
              <a:t>.</a:t>
            </a: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4/4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46701" y="889560"/>
            <a:ext cx="4213065" cy="54965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3400"/>
              </a:lnSpc>
              <a:buFont typeface="Arial" pitchFamily="34" charset="0"/>
              <a:buChar char="•"/>
            </a:pP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GB" altLang="zh-CN" sz="2400" b="1" dirty="0" smtClean="0">
                <a:solidFill>
                  <a:srgbClr val="0000FF"/>
                </a:solidFill>
                <a:latin typeface="+mn-lt"/>
              </a:rPr>
              <a:t>Proposal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3a</a:t>
            </a:r>
            <a:r>
              <a:rPr lang="en-GB" altLang="zh-CN" sz="2400" b="1" dirty="0" smtClean="0">
                <a:solidFill>
                  <a:srgbClr val="0000FF"/>
                </a:solidFill>
                <a:latin typeface="+mn-lt"/>
              </a:rPr>
              <a:t>:</a:t>
            </a:r>
            <a:r>
              <a:rPr lang="en-GB" altLang="zh-CN" sz="28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GB" altLang="zh-CN" sz="2400" dirty="0">
                <a:solidFill>
                  <a:srgbClr val="0000FF"/>
                </a:solidFill>
                <a:latin typeface="+mn-lt"/>
              </a:rPr>
              <a:t>If there are </a:t>
            </a:r>
            <a:r>
              <a:rPr lang="en-GB" altLang="zh-CN" sz="2400" b="1" dirty="0">
                <a:solidFill>
                  <a:srgbClr val="0000FF"/>
                </a:solidFill>
                <a:latin typeface="+mn-lt"/>
              </a:rPr>
              <a:t>exception</a:t>
            </a:r>
            <a:r>
              <a:rPr lang="en-GB" altLang="zh-CN" sz="2400" dirty="0">
                <a:solidFill>
                  <a:srgbClr val="0000FF"/>
                </a:solidFill>
                <a:latin typeface="+mn-lt"/>
              </a:rPr>
              <a:t> requirements applicable to NR or LTE,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no need of any separate test cases for NE-DC.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But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GB" altLang="zh-CN" sz="2400" b="1" dirty="0" smtClean="0">
                <a:solidFill>
                  <a:srgbClr val="0000FF"/>
                </a:solidFill>
                <a:latin typeface="+mn-lt"/>
              </a:rPr>
              <a:t>wording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changes are needed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to the existing EN-DC non-anchor agnostic test cases to cater for both EN-DC and NE-DC UE testing in “initial condition” clauses and other necessary parts.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359" y="906232"/>
            <a:ext cx="7429500" cy="5886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88844" y="758285"/>
            <a:ext cx="7901207" cy="2947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RRM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856107"/>
            <a:ext cx="11634788" cy="56785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The </a:t>
            </a:r>
            <a:r>
              <a:rPr lang="en-US" altLang="zh-CN" sz="2400" dirty="0">
                <a:latin typeface="+mn-lt"/>
              </a:rPr>
              <a:t>Option 4 RRM core requirements have been completed in TS 38.133.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400" b="1" dirty="0"/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5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400" b="1" dirty="0"/>
              <a:t> </a:t>
            </a:r>
            <a:r>
              <a:rPr lang="en-US" altLang="zh-CN" sz="2400" dirty="0">
                <a:latin typeface="+mn-lt"/>
              </a:rPr>
              <a:t>No Option 4 RRM test cases in TS 38.133 yet.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Observation 6:</a:t>
            </a:r>
            <a:r>
              <a:rPr lang="en-US" altLang="zh-CN" sz="2400" dirty="0">
                <a:latin typeface="+mn-lt"/>
              </a:rPr>
              <a:t> For Option 3 (EN-DC), there are about 100 RRM test cases in Rel-15 TS 38.133</a:t>
            </a:r>
            <a:r>
              <a:rPr lang="en-US" altLang="zh-CN" sz="2400" dirty="0" smtClean="0">
                <a:latin typeface="+mn-lt"/>
              </a:rPr>
              <a:t>.</a:t>
            </a: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To suspend the kick-off of Option 4 RRM work in RAN5, until there is some reasonable progress in Option 4 RRM test cases in RAN4. LS to RAN4 should be considered to coordinate the Option 4 RRM work between RAN5 and RAN4</a:t>
            </a:r>
            <a:r>
              <a:rPr lang="en-US" altLang="zh-CN" sz="2400" dirty="0" smtClean="0">
                <a:latin typeface="+mn-lt"/>
              </a:rPr>
              <a:t>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400" b="1" dirty="0" smtClean="0"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Proposal 4a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: To adopt the similar wording changes in “Test purpose” and other necessary parts as indicated in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Proposal 2a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since all the tests in TS 38.533 are anchor agnostic.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altLang="zh-CN" sz="2800" dirty="0">
              <a:latin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4363653" y="4491112"/>
            <a:ext cx="20811281" cy="1921270"/>
            <a:chOff x="-472274" y="4190161"/>
            <a:chExt cx="16388862" cy="3135085"/>
          </a:xfrm>
        </p:grpSpPr>
        <p:sp>
          <p:nvSpPr>
            <p:cNvPr id="7" name="矩形 6"/>
            <p:cNvSpPr/>
            <p:nvPr/>
          </p:nvSpPr>
          <p:spPr>
            <a:xfrm>
              <a:off x="3424687" y="4848045"/>
              <a:ext cx="8583283" cy="1837427"/>
            </a:xfrm>
            <a:prstGeom prst="rect">
              <a:avLst/>
            </a:prstGeom>
            <a:noFill/>
            <a:ln w="5715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solidFill>
                    <a:srgbClr val="0000FF"/>
                  </a:solidFill>
                </a:ln>
                <a:noFill/>
              </a:endParaRPr>
            </a:p>
          </p:txBody>
        </p:sp>
        <p:sp>
          <p:nvSpPr>
            <p:cNvPr id="9" name="乘号 8"/>
            <p:cNvSpPr/>
            <p:nvPr/>
          </p:nvSpPr>
          <p:spPr>
            <a:xfrm>
              <a:off x="-472274" y="4190161"/>
              <a:ext cx="16388862" cy="3135085"/>
            </a:xfrm>
            <a:prstGeom prst="mathMultiply">
              <a:avLst>
                <a:gd name="adj1" fmla="val 3891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</a:t>
            </a:r>
            <a:r>
              <a:rPr lang="en-US" altLang="zh-CN" sz="3200" b="1" dirty="0" err="1"/>
              <a:t>Demod</a:t>
            </a:r>
            <a:r>
              <a:rPr lang="en-US" altLang="zh-CN" sz="3200" b="1" dirty="0"/>
              <a:t>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1578633"/>
            <a:ext cx="11634788" cy="4774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7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 existing NSA test cases can apply to both Option 3 (EN-DC) and Option 4 (NE-DC) </a:t>
            </a:r>
            <a:r>
              <a:rPr lang="en-US" altLang="zh-CN" sz="2400" dirty="0" err="1">
                <a:latin typeface="+mn-lt"/>
              </a:rPr>
              <a:t>Demod</a:t>
            </a:r>
            <a:r>
              <a:rPr lang="en-US" altLang="zh-CN" sz="2400" dirty="0">
                <a:latin typeface="+mn-lt"/>
              </a:rPr>
              <a:t> tests. </a:t>
            </a:r>
          </a:p>
          <a:p>
            <a:endParaRPr lang="en-US" altLang="zh-CN" sz="2400" dirty="0">
              <a:latin typeface="+mn-lt"/>
            </a:endParaRPr>
          </a:p>
          <a:p>
            <a:pPr lvl="1"/>
            <a:endParaRPr lang="en-US" altLang="zh-CN" sz="2400" dirty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5</a:t>
            </a:r>
            <a:r>
              <a:rPr lang="en-GB" altLang="zh-CN" sz="2400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To make the corresponding rewording to enable the applicability of the existing test cases to both Option 3 (EN-DC) and Option 4 (NE-DC) if necessary</a:t>
            </a:r>
            <a:r>
              <a:rPr lang="en-US" altLang="zh-CN" sz="2400" dirty="0" smtClean="0">
                <a:latin typeface="+mn-lt"/>
              </a:rPr>
              <a:t>.</a:t>
            </a:r>
          </a:p>
          <a:p>
            <a:endParaRPr lang="en-US" altLang="zh-CN" sz="2400" dirty="0" smtClean="0">
              <a:latin typeface="+mn-lt"/>
            </a:endParaRPr>
          </a:p>
          <a:p>
            <a:endParaRPr lang="en-US" altLang="zh-CN" sz="2400" dirty="0" smtClean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altLang="zh-CN" sz="2400" b="1" dirty="0" smtClean="0"/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Proposal 5a: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To adopt the similar wording changes in “Test purpose” and other necessary parts as indicated in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Proposal 2a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since all the tests in TS 38.521-4 are anchor agnostic.</a:t>
            </a:r>
          </a:p>
          <a:p>
            <a:pPr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2593</TotalTime>
  <Words>1482</Words>
  <Application>Microsoft Office PowerPoint</Application>
  <PresentationFormat>自定义</PresentationFormat>
  <Paragraphs>118</Paragraphs>
  <Slides>15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Way forward on how to handle Option4 (NE-DC) test cases</vt:lpstr>
      <vt:lpstr>Background</vt:lpstr>
      <vt:lpstr>Background</vt:lpstr>
      <vt:lpstr>Option 4 (NE-DC) RF test cases (1/4)</vt:lpstr>
      <vt:lpstr>Option 4 (NE-DC) RF test cases (2/4)</vt:lpstr>
      <vt:lpstr>Option 4 (NE-DC) RF test cases (3/4)</vt:lpstr>
      <vt:lpstr>Option 4 (NE-DC) RF test cases (4/4)</vt:lpstr>
      <vt:lpstr>Option 4 (NE-DC) RRM test cases</vt:lpstr>
      <vt:lpstr>Option 4 (NE-DC) Demod test cases</vt:lpstr>
      <vt:lpstr>Option 4 (NE-DC) SIG test cases (1/2)</vt:lpstr>
      <vt:lpstr>Option 4 (NE-DC) SIG test cases (2/2)</vt:lpstr>
      <vt:lpstr>Option 4 (NE-DC) general issues</vt:lpstr>
      <vt:lpstr>Option 4 (NE-DC) Positioning test cases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songdan</cp:lastModifiedBy>
  <cp:revision>1156</cp:revision>
  <dcterms:created xsi:type="dcterms:W3CDTF">2018-09-20T03:53:00Z</dcterms:created>
  <dcterms:modified xsi:type="dcterms:W3CDTF">2021-08-19T10:52:13Z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2052-11.1.0.10463</vt:lpwstr>
  </property>
  <property fmtid="{D5CDD505-2E9C-101B-9397-08002B2CF9AE}" pid="10" name="ICV">
    <vt:lpwstr>06475E1BD0F54B2FAD5D6ECC63AF02E6</vt:lpwstr>
  </property>
</Properties>
</file>