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1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ftp://3gpp.org/tsg_ran/WG5_Test_ex-T1/TSGR5_91_Electronic/Inbox/meeting_handling/R5-21xxx_RF_Action_Points_Start-meeting.doc"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a:t>
            </a: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10014460"/>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R5-212016</a:t>
                      </a:r>
                    </a:p>
                  </a:txBody>
                  <a:tcPr marL="68580" marR="68580" marT="0" marB="0" anchor="b"/>
                </a:tc>
                <a:tc>
                  <a:txBody>
                    <a:bodyPr/>
                    <a:lstStyle/>
                    <a:p>
                      <a:pPr marL="0" marR="0">
                        <a:spcBef>
                          <a:spcPts val="0"/>
                        </a:spcBef>
                        <a:spcAft>
                          <a:spcPts val="0"/>
                        </a:spcAft>
                      </a:pPr>
                      <a:r>
                        <a:rPr lang="en-US" sz="1050" dirty="0">
                          <a:effectLst/>
                        </a:rPr>
                        <a:t>3</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Reply LS to RAN4 on the capability of transparent </a:t>
                      </a:r>
                      <a:r>
                        <a:rPr lang="en-US" sz="1050" dirty="0" err="1">
                          <a:effectLst/>
                        </a:rPr>
                        <a:t>TxD</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R5-212017</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antenna assumption and measurement grids for FR2 PC3 UE </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R5-212018</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band-dependent parameters for the FR2 demodulation setup</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R5-212019</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Definition of an OTA Testing Method for 5G FR1</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RAN5#91e RF Documents landscape</a:t>
            </a:r>
          </a:p>
          <a:p>
            <a:r>
              <a:rPr lang="en-US" sz="2400" dirty="0">
                <a:cs typeface="ヒラギノ角ゴ Pro W3"/>
              </a:rPr>
              <a:t>RAN5#91e RF Document handling plan</a:t>
            </a:r>
          </a:p>
          <a:p>
            <a:r>
              <a:rPr lang="en-US" sz="2400" dirty="0"/>
              <a:t>Prior meeting(s) RF Action point update</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18 May 13h – 15h UTC (6 – 8 PDT)(Pradeep) (</a:t>
            </a:r>
            <a:r>
              <a:rPr lang="en-US" sz="1200" dirty="0" err="1"/>
              <a:t>Tohru</a:t>
            </a:r>
            <a:r>
              <a:rPr lang="en-US" sz="1200" dirty="0"/>
              <a:t> meeting id: RAN5#91e RF 2)</a:t>
            </a:r>
          </a:p>
          <a:p>
            <a:pPr marL="1066785" lvl="1" indent="-457200">
              <a:buFont typeface="+mj-lt"/>
              <a:buAutoNum type="arabicPeriod"/>
            </a:pPr>
            <a:r>
              <a:rPr lang="en-US" sz="1200" dirty="0"/>
              <a:t>FR2 MU session discussions 19 May 13h – 15h UTC (6 – 8 PDT ) (Ron) (</a:t>
            </a:r>
            <a:r>
              <a:rPr lang="en-US" sz="1200" dirty="0" err="1"/>
              <a:t>Tohru</a:t>
            </a:r>
            <a:r>
              <a:rPr lang="en-US" sz="1200" dirty="0"/>
              <a:t> meeting id: RAN5#91e FR2 MU)</a:t>
            </a:r>
          </a:p>
          <a:p>
            <a:pPr marL="1066785" lvl="1" indent="-457200">
              <a:buFont typeface="+mj-lt"/>
              <a:buAutoNum type="arabicPeriod"/>
            </a:pPr>
            <a:r>
              <a:rPr lang="en-US" sz="1200" dirty="0"/>
              <a:t>FR2 RRM TT discussion  20 May 13h – 15h UTC (6 – 8 PDT) (Jakub)</a:t>
            </a:r>
          </a:p>
          <a:p>
            <a:pPr marL="1066785" lvl="1" indent="-457200">
              <a:buFont typeface="+mj-lt"/>
              <a:buAutoNum type="arabicPeriod"/>
            </a:pPr>
            <a:r>
              <a:rPr lang="en-US" sz="1200" dirty="0"/>
              <a:t>FR2 MU session discussions 24 May 13h – 15h UTC (6 – 8 PDT) (Ron) (</a:t>
            </a:r>
            <a:r>
              <a:rPr lang="en-US" sz="1200" dirty="0" err="1"/>
              <a:t>Tohru</a:t>
            </a:r>
            <a:r>
              <a:rPr lang="en-US" sz="1200" dirty="0"/>
              <a:t> meeting id: RAN5#91e FR2 MU)</a:t>
            </a:r>
          </a:p>
          <a:p>
            <a:pPr marL="1066785" lvl="1" indent="-457200">
              <a:buFont typeface="+mj-lt"/>
              <a:buAutoNum type="arabicPeriod"/>
            </a:pPr>
            <a:r>
              <a:rPr lang="en-US" sz="1200" dirty="0"/>
              <a:t>Concluding RF Discussion  26 May 13h – 15h UTC (6 – 8 PDT) (Pradeep) (</a:t>
            </a:r>
            <a:r>
              <a:rPr lang="en-US" sz="1200" dirty="0" err="1"/>
              <a:t>Tohru</a:t>
            </a:r>
            <a:r>
              <a:rPr lang="en-US" sz="1200" dirty="0"/>
              <a:t> meeting id: RAN5#91e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PDT)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~690 AI5.x t-docs across different WIC</a:t>
            </a:r>
          </a:p>
          <a:p>
            <a:pPr lvl="1" fontAlgn="ctr"/>
            <a:r>
              <a:rPr lang="en-US" sz="1600" dirty="0"/>
              <a:t>~287 CR’s with 3GU Issues/Overlap</a:t>
            </a:r>
          </a:p>
          <a:p>
            <a:pPr fontAlgn="ctr"/>
            <a:r>
              <a:rPr lang="en-US" sz="2000" dirty="0"/>
              <a:t>Delegates to provide the following via email to convener/secretary by May 18</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RAN5#91e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R5-212001</a:t>
            </a:r>
            <a:endParaRPr lang="en-US" altLang="en-US" sz="1600" dirty="0"/>
          </a:p>
          <a:p>
            <a:pPr lvl="1"/>
            <a:r>
              <a:rPr lang="en-US" sz="1600" dirty="0">
                <a:cs typeface="ヒラギノ角ゴ Pro W3"/>
              </a:rPr>
              <a:t>Don’t use RAN5 exploders for RAN5#91e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RAN5#91e</a:t>
            </a:r>
          </a:p>
          <a:p>
            <a:pPr lvl="1"/>
            <a:r>
              <a:rPr lang="en-US" sz="1600" dirty="0"/>
              <a:t>RAN4 and RAN5 meetings run concurrently </a:t>
            </a:r>
          </a:p>
          <a:p>
            <a:pPr lvl="1"/>
            <a:r>
              <a:rPr lang="en-US" sz="1600" dirty="0"/>
              <a:t>Discussions on RAN5 CR and revisions shall be handled via email on </a:t>
            </a:r>
            <a:r>
              <a:rPr lang="en-GB" sz="1600" dirty="0"/>
              <a:t>RAN5#EMEET RF </a:t>
            </a:r>
            <a:r>
              <a:rPr lang="en-US" sz="1600" dirty="0"/>
              <a:t>reflector.</a:t>
            </a:r>
          </a:p>
          <a:p>
            <a:pPr lvl="1"/>
            <a:r>
              <a:rPr lang="en-US" sz="1600" dirty="0"/>
              <a:t>Author to provide convener /secretary the RAN4 CR verdict as soon as it is available</a:t>
            </a:r>
          </a:p>
          <a:p>
            <a:pPr lvl="1"/>
            <a:r>
              <a:rPr lang="en-US" sz="1600" dirty="0"/>
              <a:t>Revisions of RAN5 CR , which has dependent RAN4 CR verdict, shall be uploaded by t-doc revision deadline Thu 27 May 15:00 UTC, to be considered for RAN5 CR verdict.</a:t>
            </a:r>
          </a:p>
          <a:p>
            <a:pPr lvl="1"/>
            <a:r>
              <a:rPr lang="en-US" sz="1600" dirty="0"/>
              <a:t>If RAN4 CR verdict is issued on Friday (May28th), allowing time for revisions and discussions to be handled post RAN4 CR verdict ,the corresponding RAN5 CR verdict will be issued by Tuesday(June 1st) 20:00 UTC.</a:t>
            </a:r>
          </a:p>
          <a:p>
            <a:pPr lvl="2"/>
            <a:r>
              <a:rPr lang="en-US" sz="1400" dirty="0"/>
              <a:t>Deadline to upload final t-doc June 2nd 20:00 UTC</a:t>
            </a:r>
            <a:endParaRPr lang="en-US" sz="1067" dirty="0"/>
          </a:p>
          <a:p>
            <a:pPr fontAlgn="ctr"/>
            <a:r>
              <a:rPr lang="en-US" sz="2000" dirty="0"/>
              <a:t>Guidelines to handle of TEI16_Test NR RF/RRM spec CR’s aligned to RP guidance(in RP-200931).</a:t>
            </a:r>
          </a:p>
          <a:p>
            <a:pPr lvl="1"/>
            <a:r>
              <a:rPr lang="en-US" sz="1600" dirty="0"/>
              <a:t>All CR contributions to TS38.521-3 under AI5.4.x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R5-212001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May 21</a:t>
            </a:r>
            <a:r>
              <a:rPr lang="en-US" sz="2000" baseline="30000" dirty="0"/>
              <a:t>st</a:t>
            </a:r>
            <a:r>
              <a:rPr lang="en-US" sz="2000" dirty="0"/>
              <a:t>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May 26</a:t>
            </a:r>
            <a:r>
              <a:rPr lang="en-US" sz="1800" baseline="30000" dirty="0"/>
              <a:t>th</a:t>
            </a:r>
            <a:r>
              <a:rPr lang="en-US" sz="1800" dirty="0"/>
              <a:t> 12:00 UTC</a:t>
            </a:r>
          </a:p>
          <a:p>
            <a:pPr lvl="1"/>
            <a:r>
              <a:rPr lang="en-US" sz="1800" dirty="0"/>
              <a:t>Second batch by May 27</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http://www.3gpp.org/ftp/tsg_ran/WG5_Test_ex-T1/TSGR5_91_Electronic/Inbox/meeting_handling/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hlinkClick r:id="rId3"/>
              </a:rPr>
              <a:t>ftp://3gpp.org/tsg_ran/WG5_Test_ex-T1/TSGR5_91_Electronic/Inbox/meeting_handling/R5-21xxx_RF_Action_Points_Start-meeting.doc</a:t>
            </a:r>
            <a:endParaRPr lang="en-US" sz="2400" dirty="0"/>
          </a:p>
          <a:p>
            <a:pPr marL="0" indent="0">
              <a:buNone/>
            </a:pP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29904</TotalTime>
  <Words>1320</Words>
  <Application>Microsoft Office PowerPoint</Application>
  <PresentationFormat>Widescreen</PresentationFormat>
  <Paragraphs>107</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RAN5#91e RF Opening Session  </vt:lpstr>
      <vt:lpstr>Agenda</vt:lpstr>
      <vt:lpstr>Conference calls</vt:lpstr>
      <vt:lpstr>RAN5#91e RF Documents landscape</vt:lpstr>
      <vt:lpstr>RAN5#91e RF document handling plan</vt:lpstr>
      <vt:lpstr>RAN5#91e RF document handling plan Cntd…</vt:lpstr>
      <vt:lpstr>RAN5#91e RF document handling plan Cntd…</vt:lpstr>
      <vt:lpstr>RAN5#91e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609</cp:revision>
  <dcterms:created xsi:type="dcterms:W3CDTF">2018-05-24T11:49:12Z</dcterms:created>
  <dcterms:modified xsi:type="dcterms:W3CDTF">2021-05-13T18:00:33Z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