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7"/>
  </p:notesMasterIdLst>
  <p:sldIdLst>
    <p:sldId id="275" r:id="rId3"/>
    <p:sldId id="276" r:id="rId4"/>
    <p:sldId id="277" r:id="rId5"/>
    <p:sldId id="278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26-May-21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SIG Session 3 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26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95250"/>
            <a:ext cx="8005233" cy="65722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752475"/>
            <a:ext cx="11184467" cy="5781675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</a:rPr>
              <a:t>Incoming LS CT1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C1-212906, C1-213557 – </a:t>
            </a:r>
            <a:r>
              <a:rPr lang="en-US" sz="1867" dirty="0">
                <a:highlight>
                  <a:srgbClr val="FFFF00"/>
                </a:highlight>
                <a:latin typeface="Calibri" panose="020F0502020204030204" pitchFamily="34" charset="0"/>
              </a:rPr>
              <a:t>To be included in RAN5#92-e agenda</a:t>
            </a:r>
          </a:p>
          <a:p>
            <a:r>
              <a:rPr lang="en-US" sz="2400" dirty="0">
                <a:latin typeface="Calibri" panose="020F0502020204030204" pitchFamily="34" charset="0"/>
              </a:rPr>
              <a:t>Outgoing LS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LS on Emergency call after Authentication Failure to CT1 (Huawei)</a:t>
            </a:r>
          </a:p>
          <a:p>
            <a:pPr lvl="2"/>
            <a:r>
              <a:rPr lang="en-US" sz="1334" dirty="0">
                <a:highlight>
                  <a:srgbClr val="FFFF00"/>
                </a:highlight>
                <a:latin typeface="Calibri" panose="020F0502020204030204" pitchFamily="34" charset="0"/>
              </a:rPr>
              <a:t>Request accepted to be formalized in the agenda. Post meeting approval</a:t>
            </a:r>
          </a:p>
          <a:p>
            <a:r>
              <a:rPr lang="en-US" sz="2400" dirty="0"/>
              <a:t>Discussion paper outcomes/actions</a:t>
            </a:r>
          </a:p>
          <a:p>
            <a:pPr lvl="1"/>
            <a:r>
              <a:rPr lang="en-US" sz="1867" dirty="0"/>
              <a:t>MCS update</a:t>
            </a:r>
          </a:p>
          <a:p>
            <a:pPr lvl="2"/>
            <a:r>
              <a:rPr lang="en-US" sz="1334" dirty="0">
                <a:highlight>
                  <a:srgbClr val="FFFF00"/>
                </a:highlight>
              </a:rPr>
              <a:t>R5-212338 GNSS use in MCPTT TCs – outcome to be </a:t>
            </a:r>
            <a:r>
              <a:rPr lang="en-US" sz="1334" dirty="0" err="1">
                <a:highlight>
                  <a:srgbClr val="FFFF00"/>
                </a:highlight>
              </a:rPr>
              <a:t>minuted</a:t>
            </a:r>
            <a:endParaRPr lang="en-US" sz="1334" dirty="0">
              <a:highlight>
                <a:srgbClr val="FFFF00"/>
              </a:highlight>
            </a:endParaRPr>
          </a:p>
          <a:p>
            <a:pPr lvl="2"/>
            <a:r>
              <a:rPr lang="en-US" sz="1334" dirty="0">
                <a:highlight>
                  <a:srgbClr val="FFFF00"/>
                </a:highlight>
              </a:rPr>
              <a:t>R5-213142 IUT and SS log content for MCPTT on-network test cases– Way forward being drafted to be endorsed</a:t>
            </a:r>
          </a:p>
          <a:p>
            <a:pPr lvl="2"/>
            <a:r>
              <a:rPr lang="en-US" sz="1334" dirty="0">
                <a:highlight>
                  <a:srgbClr val="FFFF00"/>
                </a:highlight>
              </a:rPr>
              <a:t>R5-213055 Issues with pre-established session establishment – CT1 has informally acknowledged issues to be addressed in the core spec, so LS is not needed</a:t>
            </a:r>
          </a:p>
          <a:p>
            <a:r>
              <a:rPr lang="en-US" sz="2400" dirty="0"/>
              <a:t>SIG CR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 CRs</a:t>
            </a:r>
            <a:endParaRPr lang="en-US" sz="1334" dirty="0"/>
          </a:p>
          <a:p>
            <a:pPr lvl="2"/>
            <a:r>
              <a:rPr lang="en-US" sz="1600" dirty="0"/>
              <a:t>AI 6.3.2.4.8.4 Emergency Services</a:t>
            </a:r>
          </a:p>
          <a:p>
            <a:pPr lvl="3"/>
            <a:r>
              <a:rPr lang="en-US" sz="1600" dirty="0"/>
              <a:t>R5-213068 , R5-212432 , R5-212433, R5-212435, R5-212437 </a:t>
            </a:r>
          </a:p>
          <a:p>
            <a:pPr lvl="4"/>
            <a:r>
              <a:rPr lang="en-US" sz="1066" dirty="0">
                <a:highlight>
                  <a:srgbClr val="FFFF00"/>
                </a:highlight>
              </a:rPr>
              <a:t>R5-213068 - TC 11.4.1 to be included in iWD-003</a:t>
            </a:r>
          </a:p>
          <a:p>
            <a:pPr lvl="4"/>
            <a:r>
              <a:rPr lang="en-US" sz="1066" dirty="0">
                <a:highlight>
                  <a:srgbClr val="FFFF00"/>
                </a:highlight>
              </a:rPr>
              <a:t>R5-212433 – no SIM to be discussed separately from other CRs</a:t>
            </a:r>
          </a:p>
          <a:p>
            <a:pPr lvl="4"/>
            <a:r>
              <a:rPr lang="en-US" sz="1066" dirty="0">
                <a:highlight>
                  <a:srgbClr val="FFFF00"/>
                </a:highlight>
              </a:rPr>
              <a:t>Offline discussion to continue and Huawei to notify outcome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/>
              <a:t>SIG CR status review &amp; conclusion</a:t>
            </a:r>
          </a:p>
          <a:p>
            <a:pPr lvl="1"/>
            <a:endParaRPr lang="en-US" sz="1066" dirty="0"/>
          </a:p>
          <a:p>
            <a:pPr lvl="2"/>
            <a:r>
              <a:rPr lang="en-US" sz="1600" dirty="0"/>
              <a:t>IMS over 5GS</a:t>
            </a:r>
          </a:p>
          <a:p>
            <a:pPr lvl="3"/>
            <a:r>
              <a:rPr lang="en-US" sz="1600" dirty="0">
                <a:highlight>
                  <a:srgbClr val="FFFF00"/>
                </a:highlight>
              </a:rPr>
              <a:t>R5-213052 (need more offline discussion and find a way forward to define TP that is conformant to TS 24.229 but at the same time is being tested in the definition), R5-212121 (agree on changes apart from those related to ‘</a:t>
            </a:r>
            <a:r>
              <a:rPr lang="en-US" sz="1600" dirty="0" err="1">
                <a:highlight>
                  <a:srgbClr val="FFFF00"/>
                </a:highlight>
              </a:rPr>
              <a:t>Precondition_disabling_policy</a:t>
            </a:r>
            <a:r>
              <a:rPr lang="en-US" sz="1600" dirty="0">
                <a:highlight>
                  <a:srgbClr val="FFFF00"/>
                </a:highlight>
              </a:rPr>
              <a:t>’), R5-212769 (withdrawn), R5-212076 (QC to work with R&amp;S)</a:t>
            </a:r>
          </a:p>
          <a:p>
            <a:pPr lvl="2"/>
            <a:r>
              <a:rPr lang="en-US" sz="1600" dirty="0"/>
              <a:t>5GS</a:t>
            </a:r>
          </a:p>
          <a:p>
            <a:pPr lvl="3"/>
            <a:r>
              <a:rPr lang="en-US" sz="1600" dirty="0">
                <a:highlight>
                  <a:srgbClr val="FFFF00"/>
                </a:highlight>
              </a:rPr>
              <a:t>R5-213158r1</a:t>
            </a:r>
          </a:p>
          <a:p>
            <a:pPr lvl="4"/>
            <a:r>
              <a:rPr lang="en-US" sz="1400" dirty="0" err="1">
                <a:highlight>
                  <a:srgbClr val="FFFF00"/>
                </a:highlight>
              </a:rPr>
              <a:t>pc_SST</a:t>
            </a:r>
            <a:r>
              <a:rPr lang="en-US" sz="1400" dirty="0">
                <a:highlight>
                  <a:srgbClr val="FFFF00"/>
                </a:highlight>
              </a:rPr>
              <a:t> entry to be removed, separate PICS for </a:t>
            </a:r>
            <a:r>
              <a:rPr lang="en-US" sz="1400" dirty="0" err="1">
                <a:highlight>
                  <a:srgbClr val="FFFF00"/>
                </a:highlight>
              </a:rPr>
              <a:t>eMBB</a:t>
            </a:r>
            <a:r>
              <a:rPr lang="en-US" sz="1400" dirty="0">
                <a:highlight>
                  <a:srgbClr val="FFFF00"/>
                </a:highlight>
              </a:rPr>
              <a:t> and URLLC as way forward for RAN5#92-e</a:t>
            </a:r>
          </a:p>
          <a:p>
            <a:pPr lvl="4"/>
            <a:r>
              <a:rPr lang="en-US" sz="1400" dirty="0">
                <a:highlight>
                  <a:srgbClr val="FFFF00"/>
                </a:highlight>
              </a:rPr>
              <a:t>Update R5-213156 accordingly</a:t>
            </a:r>
          </a:p>
          <a:p>
            <a:pPr lvl="2"/>
            <a:r>
              <a:rPr lang="en-US" sz="1934" dirty="0"/>
              <a:t>Optional/Mandatory TPs</a:t>
            </a:r>
          </a:p>
          <a:p>
            <a:pPr lvl="3"/>
            <a:r>
              <a:rPr lang="en-US" sz="1600" dirty="0">
                <a:highlight>
                  <a:srgbClr val="FFFF00"/>
                </a:highlight>
              </a:rPr>
              <a:t>Proposed changes for ‘inactive state’ to TC 11.3.6 in R5-212768 to be submitted as a separate TC following normal process to RAN5#92-e (Qualcomm)</a:t>
            </a:r>
          </a:p>
          <a:p>
            <a:pPr lvl="3"/>
            <a:r>
              <a:rPr lang="en-US" sz="1600" dirty="0">
                <a:highlight>
                  <a:srgbClr val="FFFF00"/>
                </a:highlight>
              </a:rPr>
              <a:t>Remove merged changes from R5-212768 in R5-213066r1 (Huawei)</a:t>
            </a:r>
          </a:p>
          <a:p>
            <a:pPr lvl="4"/>
            <a:endParaRPr lang="en-US" sz="1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719371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</a:rPr>
              <a:t>Allocation of </a:t>
            </a:r>
            <a:r>
              <a:rPr lang="en-US" sz="2400" dirty="0" err="1">
                <a:latin typeface="Calibri" panose="020F0502020204030204" pitchFamily="34" charset="0"/>
              </a:rPr>
              <a:t>Stoyan’s</a:t>
            </a:r>
            <a:r>
              <a:rPr lang="en-US" sz="2400" dirty="0">
                <a:latin typeface="Calibri" panose="020F0502020204030204" pitchFamily="34" charset="0"/>
              </a:rPr>
              <a:t> formal roles:</a:t>
            </a:r>
          </a:p>
          <a:p>
            <a:pPr lvl="1"/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</a:rPr>
              <a:t>TS 38.5231-1 tracker and rapporteur – Yuchun Wu (Huawei)</a:t>
            </a:r>
          </a:p>
          <a:p>
            <a:pPr lvl="1"/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</a:rPr>
              <a:t>TS 36.523-1 tracker and rapporteur – Yuchun Wu (Huawei)</a:t>
            </a:r>
          </a:p>
          <a:p>
            <a:pPr lvl="1"/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</a:rPr>
              <a:t>TS 36.523-2 rapporteur – </a:t>
            </a:r>
            <a:r>
              <a:rPr lang="en-US" sz="1600" dirty="0" err="1">
                <a:highlight>
                  <a:srgbClr val="FFFF00"/>
                </a:highlight>
                <a:latin typeface="Calibri" panose="020F0502020204030204" pitchFamily="34" charset="0"/>
              </a:rPr>
              <a:t>Xiaozhong</a:t>
            </a:r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</a:rPr>
              <a:t> Chen (TDIA)</a:t>
            </a:r>
          </a:p>
          <a:p>
            <a:pPr lvl="1"/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</a:rPr>
              <a:t>TS 34.123-1 rapporteur – </a:t>
            </a:r>
            <a:r>
              <a:rPr lang="en-US" sz="1600" dirty="0" err="1">
                <a:highlight>
                  <a:srgbClr val="FFFF00"/>
                </a:highlight>
                <a:latin typeface="Calibri" panose="020F0502020204030204" pitchFamily="34" charset="0"/>
              </a:rPr>
              <a:t>Xiaozhong</a:t>
            </a:r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</a:rPr>
              <a:t> Chen (TDIA)</a:t>
            </a:r>
          </a:p>
          <a:p>
            <a:pPr lvl="1"/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</a:rPr>
              <a:t>PRD13 rapporteur - </a:t>
            </a:r>
            <a:r>
              <a:rPr lang="en-US" sz="1600" dirty="0" err="1">
                <a:highlight>
                  <a:srgbClr val="FFFF00"/>
                </a:highlight>
                <a:latin typeface="Calibri" panose="020F0502020204030204" pitchFamily="34" charset="0"/>
              </a:rPr>
              <a:t>Xiaozhong</a:t>
            </a:r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</a:rPr>
              <a:t> Chen (TDIA)</a:t>
            </a:r>
          </a:p>
          <a:p>
            <a:pPr marL="609585" lvl="1" indent="0">
              <a:buNone/>
            </a:pPr>
            <a:endParaRPr lang="en-US" sz="16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3001263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27481</TotalTime>
  <Words>382</Words>
  <Application>Microsoft Office PowerPoint</Application>
  <PresentationFormat>Widescreen</PresentationFormat>
  <Paragraphs>46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SIG Session 3 Outcomes  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524</cp:revision>
  <dcterms:created xsi:type="dcterms:W3CDTF">2018-05-24T11:49:12Z</dcterms:created>
  <dcterms:modified xsi:type="dcterms:W3CDTF">2021-05-26T16:47:14Z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