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275" r:id="rId3"/>
    <p:sldId id="277" r:id="rId4"/>
    <p:sldId id="278" r:id="rId5"/>
    <p:sldId id="279" r:id="rId6"/>
    <p:sldId id="280" r:id="rId7"/>
    <p:sldId id="281" r:id="rId8"/>
    <p:sldId id="283" r:id="rId9"/>
    <p:sldId id="284" r:id="rId10"/>
    <p:sldId id="285" r:id="rId11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1E9657"/>
    <a:srgbClr val="FF5D5D"/>
    <a:srgbClr val="124191"/>
    <a:srgbClr val="C800BE"/>
    <a:srgbClr val="92D050"/>
    <a:srgbClr val="164F0D"/>
    <a:srgbClr val="FF5B5B"/>
    <a:srgbClr val="2319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6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1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839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434" y="52918"/>
            <a:ext cx="158115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65BFE5F-28FD-4FF4-BBE3-68D6A3872C4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1447801"/>
            <a:ext cx="9825567" cy="32575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RAN5#89-e </a:t>
            </a:r>
            <a:b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– 20 Nov</a:t>
            </a:r>
            <a:b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Way Forward on RAN5 TS/TR &amp; CR - Microsoft Office Format</a:t>
            </a:r>
            <a:b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76229" y="5105400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altLang="en-US" sz="2400" dirty="0">
                <a:ea typeface="MS PGothic" panose="020B0600070205080204" pitchFamily="34" charset="-128"/>
              </a:rPr>
              <a:t>RAN5 Leadership Team</a:t>
            </a: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r>
              <a:rPr lang="en-GB" altLang="en-US" sz="2400" dirty="0">
                <a:ea typeface="MS PGothic" panose="020B0600070205080204" pitchFamily="34" charset="-128"/>
              </a:rPr>
              <a:t>R5-206471</a:t>
            </a:r>
          </a:p>
        </p:txBody>
      </p:sp>
    </p:spTree>
    <p:extLst>
      <p:ext uri="{BB962C8B-B14F-4D97-AF65-F5344CB8AC3E}">
        <p14:creationId xmlns:p14="http://schemas.microsoft.com/office/powerpoint/2010/main" val="11568779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8D05B-10AD-40C5-B3A3-8AC23BEB5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0485" y="85726"/>
            <a:ext cx="8005233" cy="666750"/>
          </a:xfrm>
        </p:spPr>
        <p:txBody>
          <a:bodyPr/>
          <a:lstStyle/>
          <a:p>
            <a:r>
              <a:rPr lang="en-US" sz="3600" dirty="0"/>
              <a:t>High Level Agreements in RAN5#89-e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B2F36-4BE5-4A17-8AD3-D5ADFAB7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752475"/>
            <a:ext cx="11184467" cy="5657849"/>
          </a:xfrm>
        </p:spPr>
        <p:txBody>
          <a:bodyPr/>
          <a:lstStyle/>
          <a:p>
            <a:r>
              <a:rPr lang="en-US" sz="3200" dirty="0"/>
              <a:t>Technical Specification (TS) and Technical Reports (TR)</a:t>
            </a:r>
          </a:p>
          <a:p>
            <a:pPr lvl="1"/>
            <a:r>
              <a:rPr lang="en-US" sz="2400" dirty="0"/>
              <a:t>Plan to convert most “active” specifications/reports to ‘docx’ format following a phased approach</a:t>
            </a:r>
          </a:p>
          <a:p>
            <a:pPr lvl="2"/>
            <a:r>
              <a:rPr lang="en-US" sz="2000" dirty="0"/>
              <a:t>First phase implementation scheduled following RAN5#89-e &amp; RP#90-e meetings</a:t>
            </a:r>
          </a:p>
          <a:p>
            <a:pPr lvl="2"/>
            <a:r>
              <a:rPr lang="en-US" sz="2000" dirty="0"/>
              <a:t>Subsequent implementation phases to follow next RAN5/RP meeting cycles provided no ‘showstopper’ issues are identified during the first phase</a:t>
            </a:r>
          </a:p>
          <a:p>
            <a:pPr lvl="1"/>
            <a:r>
              <a:rPr lang="en-US" sz="2400" dirty="0"/>
              <a:t>Some ‘active’ and all ‘dormant’ specifications/reports to be left in ‘doc’ format</a:t>
            </a:r>
          </a:p>
          <a:p>
            <a:r>
              <a:rPr lang="en-US" sz="3200" dirty="0"/>
              <a:t>CR Handling</a:t>
            </a:r>
          </a:p>
          <a:p>
            <a:pPr lvl="1"/>
            <a:r>
              <a:rPr lang="en-US" sz="2400" dirty="0"/>
              <a:t>RAN5 to mandate CR submission in ‘docx’ format from RAN5#90-e onwards</a:t>
            </a:r>
            <a:endParaRPr lang="en-US" sz="1467" dirty="0"/>
          </a:p>
          <a:p>
            <a:pPr lvl="2"/>
            <a:r>
              <a:rPr lang="en-US" sz="2000" dirty="0"/>
              <a:t>Cover all technical specifications and reports (even those maintained in ‘doc’ format)</a:t>
            </a:r>
          </a:p>
          <a:p>
            <a:pPr lvl="2"/>
            <a:r>
              <a:rPr lang="en-US" sz="2000" dirty="0"/>
              <a:t>Latest version of the CR template shall be used</a:t>
            </a:r>
          </a:p>
          <a:p>
            <a:pPr lvl="3"/>
            <a:r>
              <a:rPr lang="en-US" sz="2000" dirty="0"/>
              <a:t>Strongly recommend to download and use prefilled template from 3GU </a:t>
            </a:r>
          </a:p>
          <a:p>
            <a:pPr lvl="2"/>
            <a:r>
              <a:rPr lang="en-US" sz="2000" dirty="0"/>
              <a:t>CR submitted in ‘doc’ format shall not be handled</a:t>
            </a:r>
          </a:p>
        </p:txBody>
      </p:sp>
    </p:spTree>
    <p:extLst>
      <p:ext uri="{BB962C8B-B14F-4D97-AF65-F5344CB8AC3E}">
        <p14:creationId xmlns:p14="http://schemas.microsoft.com/office/powerpoint/2010/main" val="33238806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8D05B-10AD-40C5-B3A3-8AC23BEB5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0485" y="85726"/>
            <a:ext cx="8005233" cy="666750"/>
          </a:xfrm>
        </p:spPr>
        <p:txBody>
          <a:bodyPr/>
          <a:lstStyle/>
          <a:p>
            <a:r>
              <a:rPr lang="en-US" sz="3600" dirty="0"/>
              <a:t>TS &amp; TR First Phase Implementation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B2F36-4BE5-4A17-8AD3-D5ADFAB7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752476"/>
            <a:ext cx="11184467" cy="5743574"/>
          </a:xfrm>
        </p:spPr>
        <p:txBody>
          <a:bodyPr/>
          <a:lstStyle/>
          <a:p>
            <a:r>
              <a:rPr lang="en-US" sz="2400" dirty="0"/>
              <a:t>TS &amp; TR to be converted</a:t>
            </a:r>
          </a:p>
          <a:p>
            <a:pPr lvl="1"/>
            <a:r>
              <a:rPr lang="en-US" sz="1200" dirty="0"/>
              <a:t>TS 38.508-1	5GS; User Equipment (UE) conformance specification; Part 1: Common test environment (Mr. </a:t>
            </a:r>
            <a:r>
              <a:rPr lang="en-US" sz="1200" dirty="0" err="1"/>
              <a:t>Jönsson</a:t>
            </a:r>
            <a:r>
              <a:rPr lang="en-US" sz="1200" dirty="0"/>
              <a:t>, Bo)</a:t>
            </a:r>
          </a:p>
          <a:p>
            <a:pPr lvl="1"/>
            <a:r>
              <a:rPr lang="en-US" sz="1200" dirty="0"/>
              <a:t>TS 38.508-2	5GS; User Equipment (UE) conformance specification; Part 2: Common Implementation Conformance Statement (ICS) proforma (Mr. Mohammed, Abdul Rasheed)</a:t>
            </a:r>
          </a:p>
          <a:p>
            <a:pPr lvl="1"/>
            <a:r>
              <a:rPr lang="en-US" sz="1200" dirty="0"/>
              <a:t>TS 38.509	5GS; Special conformance testing functions for User Equipment (UE)  (Mr. Thiruvathirai, Ramakrishnan)</a:t>
            </a:r>
          </a:p>
          <a:p>
            <a:pPr lvl="1"/>
            <a:r>
              <a:rPr lang="en-US" sz="1200" dirty="0"/>
              <a:t>TS 38.521-1	NR; User Equipment (UE) conformance specification; Radio transmission and reception; Part 1: Range 1 standalone (Miss Shi, Yu)</a:t>
            </a:r>
          </a:p>
          <a:p>
            <a:pPr lvl="1"/>
            <a:r>
              <a:rPr lang="en-US" sz="1200" dirty="0"/>
              <a:t>TS 38.521-2	NR; User Equipment (UE) conformance specification; Radio transmission and reception; Part 2: Range 2 standalone (Miss Zhang, </a:t>
            </a:r>
            <a:r>
              <a:rPr lang="en-US" sz="1200" dirty="0" err="1"/>
              <a:t>Yufeng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TS 38.521-3	NR; User Equipment (UE) conformance specification; Radio transmission and reception; Part 3: Range 1 and Range 2 Interworking operation with other radios	(Mr. Mohan, Ashwin)</a:t>
            </a:r>
          </a:p>
          <a:p>
            <a:pPr lvl="1"/>
            <a:r>
              <a:rPr lang="en-US" sz="1200" dirty="0"/>
              <a:t>TS 38.521-4	NR; User Equipment (UE) conformance specification; Radio transmission and reception; Part 4: Performance (Mr. Balasubramanian, Vijay)</a:t>
            </a:r>
          </a:p>
          <a:p>
            <a:pPr lvl="1"/>
            <a:r>
              <a:rPr lang="en-US" sz="1200" dirty="0"/>
              <a:t>TS 38.522	NR; User Equipment (UE) conformance specification; Applicability of radio transmission, radio reception and radio resource management test cases	(Dr. Song, Dan)</a:t>
            </a:r>
          </a:p>
          <a:p>
            <a:pPr lvl="1"/>
            <a:r>
              <a:rPr lang="en-US" sz="1200" dirty="0"/>
              <a:t>TS 38.523-1	5GS; User Equipment (UE) conformance specification; Part 1: Protocol (Mr. </a:t>
            </a:r>
            <a:r>
              <a:rPr lang="en-US" sz="1200" dirty="0" err="1"/>
              <a:t>Baev</a:t>
            </a:r>
            <a:r>
              <a:rPr lang="en-US" sz="1200" dirty="0"/>
              <a:t>, </a:t>
            </a:r>
            <a:r>
              <a:rPr lang="en-US" sz="1200" dirty="0" err="1"/>
              <a:t>Stoyan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TS 38.523-2	5GS; User Equipment (UE) conformance specification; Part 2: Applicability of protocol test cases (Mr. </a:t>
            </a:r>
            <a:r>
              <a:rPr lang="en-US" sz="1200" dirty="0" err="1"/>
              <a:t>Banaudha</a:t>
            </a:r>
            <a:r>
              <a:rPr lang="en-US" sz="1200" dirty="0"/>
              <a:t>, Ankit)</a:t>
            </a:r>
          </a:p>
          <a:p>
            <a:pPr lvl="1"/>
            <a:r>
              <a:rPr lang="en-US" sz="1200" dirty="0"/>
              <a:t>TS 38.523-3	5GS; User Equipment (UE) conformance specification; Part 3: Protocol Test Suites (Mr. </a:t>
            </a:r>
            <a:r>
              <a:rPr lang="en-US" sz="1200" dirty="0" err="1"/>
              <a:t>Genoud</a:t>
            </a:r>
            <a:r>
              <a:rPr lang="en-US" sz="1200" dirty="0"/>
              <a:t>, Olivier)</a:t>
            </a:r>
          </a:p>
          <a:p>
            <a:pPr lvl="1"/>
            <a:r>
              <a:rPr lang="en-US" sz="1200" dirty="0"/>
              <a:t>TS 38.533	NR; User Equipment (UE) conformance specification; Radio Resource Management (RRM) (Mr. </a:t>
            </a:r>
            <a:r>
              <a:rPr lang="en-US" sz="1200" dirty="0" err="1"/>
              <a:t>Cardalda</a:t>
            </a:r>
            <a:r>
              <a:rPr lang="en-US" sz="1200" dirty="0"/>
              <a:t> Garcia, Adrian)</a:t>
            </a:r>
          </a:p>
          <a:p>
            <a:pPr lvl="1"/>
            <a:r>
              <a:rPr lang="en-US" sz="1200" dirty="0"/>
              <a:t>TR 38.903	NR; Derivation of test tolerances and measurement uncertainty for User Equipment (UE) conformance test cases (Ms. Gu, </a:t>
            </a:r>
            <a:r>
              <a:rPr lang="en-US" sz="1200" dirty="0" err="1"/>
              <a:t>Chunying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TR 38.905	NR; Derivation of test points for radio transmission and reception User Equipment (UE) conformance test cases (Dr. Johansson, Mats)</a:t>
            </a:r>
          </a:p>
          <a:p>
            <a:pPr lvl="1"/>
            <a:r>
              <a:rPr lang="en-US" sz="1200" dirty="0"/>
              <a:t>TS 34.229-1	Internet Protocol (IP) multimedia call control protocol based on Session Initiation Protocol (SIP) and Session Description Protocol (SDP); User Equipment (UE) conformance specification; Part 1: Protocol conformance specification (</a:t>
            </a:r>
            <a:r>
              <a:rPr lang="en-US" sz="1200" dirty="0">
                <a:highlight>
                  <a:srgbClr val="FFFF00"/>
                </a:highlight>
              </a:rPr>
              <a:t>Mr. Rohnert, Hans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TS 34.229-2	Internet Protocol (IP) multimedia call control protocol based on Session Initiation Protocol (SIP) and Session Description Protocol (SDP); User Equipment (UE) conformance specification; Part 2: Implementation Conformance Statement (ICS) specification (Mr. </a:t>
            </a:r>
            <a:r>
              <a:rPr lang="en-US" sz="1200" dirty="0" err="1"/>
              <a:t>Genoud</a:t>
            </a:r>
            <a:r>
              <a:rPr lang="en-US" sz="1200" dirty="0"/>
              <a:t>, Olivier)</a:t>
            </a:r>
          </a:p>
          <a:p>
            <a:pPr lvl="1"/>
            <a:r>
              <a:rPr lang="en-US" sz="1200" dirty="0"/>
              <a:t>TS 34.229-3	Internet Protocol (IP) multimedia call control protocol based on Session Initiation Protocol (SIP) and Session Description Protocol (SDP); User Equipment (UE) conformance specification; Part 3: Abstract test suite (ATS) (Mr. </a:t>
            </a:r>
            <a:r>
              <a:rPr lang="en-US" sz="1200" dirty="0" err="1"/>
              <a:t>Genoud</a:t>
            </a:r>
            <a:r>
              <a:rPr lang="en-US" sz="1200" dirty="0"/>
              <a:t>, Olivier)</a:t>
            </a:r>
          </a:p>
          <a:p>
            <a:pPr lvl="1"/>
            <a:r>
              <a:rPr lang="en-US" sz="1200" dirty="0"/>
              <a:t>TS 34.229-5	Internet Protocol (IP) multimedia call control protocol based on Session Initiation Protocol (SIP) and Session Description Protocol (SDP); User Equipment (UE) conformance specification; Part 5: Protocol conformance specification using 5G System (5GS) (Mr. Rohnert, Hans)</a:t>
            </a:r>
          </a:p>
        </p:txBody>
      </p:sp>
    </p:spTree>
    <p:extLst>
      <p:ext uri="{BB962C8B-B14F-4D97-AF65-F5344CB8AC3E}">
        <p14:creationId xmlns:p14="http://schemas.microsoft.com/office/powerpoint/2010/main" val="389138061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8D05B-10AD-40C5-B3A3-8AC23BEB5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435" y="76200"/>
            <a:ext cx="8005233" cy="847726"/>
          </a:xfrm>
        </p:spPr>
        <p:txBody>
          <a:bodyPr/>
          <a:lstStyle/>
          <a:p>
            <a:r>
              <a:rPr lang="en-US" sz="3600" dirty="0"/>
              <a:t>TS &amp; TR First Phase Implementation Plan (Contd.)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B2F36-4BE5-4A17-8AD3-D5ADFAB7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33474"/>
            <a:ext cx="11184467" cy="5017561"/>
          </a:xfrm>
        </p:spPr>
        <p:txBody>
          <a:bodyPr/>
          <a:lstStyle/>
          <a:p>
            <a:r>
              <a:rPr lang="en-US" sz="2400" dirty="0"/>
              <a:t>TS/TR Conversion and CR Implementation Steps</a:t>
            </a:r>
            <a:endParaRPr lang="en-US" sz="1200" dirty="0"/>
          </a:p>
          <a:p>
            <a:pPr lvl="1"/>
            <a:r>
              <a:rPr lang="en-US" sz="1867" dirty="0"/>
              <a:t>Conversion to ‘docx’ planned after CR implementation of every spec</a:t>
            </a:r>
          </a:p>
          <a:p>
            <a:pPr lvl="1"/>
            <a:r>
              <a:rPr lang="en-US" sz="1867" dirty="0"/>
              <a:t>Rapporteurs and CR authors will be asked to review every converted draft spec in order to spot &amp; fix errors</a:t>
            </a:r>
          </a:p>
          <a:p>
            <a:pPr lvl="2"/>
            <a:r>
              <a:rPr lang="en-US" sz="1600" dirty="0"/>
              <a:t>special attention shall be dedicated to the conversion of figures and formulas</a:t>
            </a:r>
          </a:p>
          <a:p>
            <a:pPr lvl="1"/>
            <a:r>
              <a:rPr lang="en-US" sz="2133" dirty="0"/>
              <a:t>Aim to have converted specs published much earlier than deadline of 8 Jan 20 for all draft specs to be published</a:t>
            </a:r>
          </a:p>
          <a:p>
            <a:pPr lvl="1"/>
            <a:r>
              <a:rPr lang="en-US" sz="2133" dirty="0"/>
              <a:t>In case of serious issues (making them unworkable) being identified in any of the converted ‘docx’ specs, then for these specs MCC will revert back to the ‘doc’ format for publication</a:t>
            </a:r>
          </a:p>
          <a:p>
            <a:pPr lvl="2"/>
            <a:r>
              <a:rPr lang="en-US" sz="1600" dirty="0"/>
              <a:t>MCC will keep ‘doc’ format specs after CR implementation as a backup to facilitate the above</a:t>
            </a:r>
          </a:p>
          <a:p>
            <a:pPr lvl="2"/>
            <a:r>
              <a:rPr lang="en-US" sz="1600" dirty="0"/>
              <a:t>Only one formal version of the spec either in ‘docx’ or ‘doc’ format will be published</a:t>
            </a:r>
          </a:p>
          <a:p>
            <a:pPr marL="609585" lvl="1" indent="0">
              <a:buNone/>
            </a:pPr>
            <a:endParaRPr lang="en-US" sz="2133" dirty="0"/>
          </a:p>
        </p:txBody>
      </p:sp>
    </p:spTree>
    <p:extLst>
      <p:ext uri="{BB962C8B-B14F-4D97-AF65-F5344CB8AC3E}">
        <p14:creationId xmlns:p14="http://schemas.microsoft.com/office/powerpoint/2010/main" val="173346532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8D05B-10AD-40C5-B3A3-8AC23BEB5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5" y="19051"/>
            <a:ext cx="8005233" cy="666750"/>
          </a:xfrm>
        </p:spPr>
        <p:txBody>
          <a:bodyPr/>
          <a:lstStyle/>
          <a:p>
            <a:r>
              <a:rPr lang="en-US" sz="3200" dirty="0"/>
              <a:t>TS &amp; TR Second Phase Implementation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B2F36-4BE5-4A17-8AD3-D5ADFAB7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752475"/>
            <a:ext cx="11184467" cy="5924549"/>
          </a:xfrm>
        </p:spPr>
        <p:txBody>
          <a:bodyPr/>
          <a:lstStyle/>
          <a:p>
            <a:r>
              <a:rPr lang="en-US" sz="2400" dirty="0"/>
              <a:t>TS &amp; TR to be converted</a:t>
            </a:r>
          </a:p>
          <a:p>
            <a:pPr lvl="1"/>
            <a:r>
              <a:rPr lang="en-US" sz="1200" dirty="0"/>
              <a:t>TS 36.508	Evolved Universal Terrestrial Radio Access (E-UTRA) and Evolved Packet Core (EPC); Common test environments for User Equipment (UE) conformance testing (Mr. John, Jacob)</a:t>
            </a:r>
          </a:p>
          <a:p>
            <a:pPr lvl="1"/>
            <a:r>
              <a:rPr lang="en-US" sz="1200" dirty="0"/>
              <a:t>TS 36.509	Evolved Universal Terrestrial Radio Access (E-UTRA) and Evolved Packet Core (EPC); Special conformance testing functions for User Equipment (UE) (Mr. </a:t>
            </a:r>
            <a:r>
              <a:rPr lang="en-US" sz="1200" dirty="0" err="1"/>
              <a:t>Jauch</a:t>
            </a:r>
            <a:r>
              <a:rPr lang="en-US" sz="1200" dirty="0"/>
              <a:t>, Holger)</a:t>
            </a:r>
          </a:p>
          <a:p>
            <a:pPr lvl="1"/>
            <a:r>
              <a:rPr lang="en-US" sz="1200" dirty="0"/>
              <a:t>TS 36.521-1	Evolved Universal Terrestrial Radio Access (E-UTRA); User Equipment (UE) conformance specification; Radio transmission and reception; Part 1: Conformance testing (Miss Fernandez, Flores)</a:t>
            </a:r>
          </a:p>
          <a:p>
            <a:pPr lvl="1"/>
            <a:r>
              <a:rPr lang="en-US" sz="1200" dirty="0"/>
              <a:t>TS 36.521-2	Evolved Universal Terrestrial Radio Access (E-UTRA); User Equipment (UE) conformance specification; Radio transmission and reception; Part 2: Implementation Conformance Statement (ICS) (Mr. </a:t>
            </a:r>
            <a:r>
              <a:rPr lang="en-US" sz="1200" dirty="0" err="1"/>
              <a:t>Baev</a:t>
            </a:r>
            <a:r>
              <a:rPr lang="en-US" sz="1200" dirty="0"/>
              <a:t>, </a:t>
            </a:r>
            <a:r>
              <a:rPr lang="en-US" sz="1200" dirty="0" err="1"/>
              <a:t>Stoyan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TS 36.521-3	Evolved Universal Terrestrial Radio Access (E-UTRA); User Equipment (UE) conformance specification; Radio transmission and reception; Part 3: Radio Resource Management (RRM) conformance testing	 (Mr. Vora, Mayur)</a:t>
            </a:r>
          </a:p>
          <a:p>
            <a:pPr lvl="1"/>
            <a:r>
              <a:rPr lang="en-US" sz="1200" dirty="0"/>
              <a:t>TS 36.523-1	Evolved Universal Terrestrial Radio Access (E-UTRA) and Evolved Packet Core (EPC); User Equipment (UE) conformance specification; Part 1: Protocol conformance specification (Mr. Arzelier, Claude)</a:t>
            </a:r>
          </a:p>
          <a:p>
            <a:pPr lvl="1"/>
            <a:r>
              <a:rPr lang="en-US" sz="1200" dirty="0"/>
              <a:t>TS 36.523-2	Evolved Universal Terrestrial Radio Access (E-UTRA) and Evolved Packet Core (EPC); User Equipment (UE) conformance specification; Part 2: Implementation Conformance Statement (ICS) proforma specification (Mr. </a:t>
            </a:r>
            <a:r>
              <a:rPr lang="en-US" sz="1200" dirty="0" err="1"/>
              <a:t>Baev</a:t>
            </a:r>
            <a:r>
              <a:rPr lang="en-US" sz="1200" dirty="0"/>
              <a:t>, </a:t>
            </a:r>
            <a:r>
              <a:rPr lang="en-US" sz="1200" dirty="0" err="1"/>
              <a:t>Stoyan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TS 36.523-3	Evolved Universal Terrestrial Radio Access (E-UTRA) and Evolved Packet Core (EPC); User Equipment (UE) conformance specification; Part 3: Test suites (Mr. </a:t>
            </a:r>
            <a:r>
              <a:rPr lang="en-US" sz="1200" dirty="0" err="1"/>
              <a:t>Genoud</a:t>
            </a:r>
            <a:r>
              <a:rPr lang="en-US" sz="1200" dirty="0"/>
              <a:t>, Olivier)</a:t>
            </a:r>
          </a:p>
          <a:p>
            <a:pPr lvl="1"/>
            <a:r>
              <a:rPr lang="en-US" sz="1200" dirty="0"/>
              <a:t>TS 36.579-1	Mission Critical (MC) services over LTE; Part 1: Common test environment  (Mr. Kahn, Jason)</a:t>
            </a:r>
          </a:p>
          <a:p>
            <a:pPr lvl="1"/>
            <a:r>
              <a:rPr lang="en-US" sz="1200" dirty="0"/>
              <a:t>TS 36.579-2	Mission Critical (MC) services over LTE; Part 2: Mission Critical Push To Talk (MCPTT) User Equipment (UE) Protocol conformance specification	(Mr. Kahn, Jason)</a:t>
            </a:r>
          </a:p>
          <a:p>
            <a:pPr lvl="1"/>
            <a:r>
              <a:rPr lang="en-US" sz="1200" dirty="0"/>
              <a:t>TS 36.579-3	Mission Critical (MC) services over LTE; Part 3: Mission Critical Push To Talk (MCPTT) Server Application conformance specification (Mr. Kahn, Jason)</a:t>
            </a:r>
          </a:p>
          <a:p>
            <a:pPr lvl="1"/>
            <a:r>
              <a:rPr lang="en-US" sz="1200" dirty="0"/>
              <a:t>TS 36.579-4	Mission Critical (MC) services over LTE; Part 4: Test Applicability and Implementation Conformance Statement (ICS) proforma specification	(Mr. Kahn, Jason)</a:t>
            </a:r>
          </a:p>
          <a:p>
            <a:pPr lvl="1"/>
            <a:r>
              <a:rPr lang="en-US" sz="1200" dirty="0"/>
              <a:t>TS 36.579-5	Mission Critical (MC) services over LTE; Part 5: Abstract test suite (ATS) (Mr. Kahn, Jason)</a:t>
            </a:r>
          </a:p>
          <a:p>
            <a:pPr lvl="1"/>
            <a:r>
              <a:rPr lang="en-US" sz="1200" dirty="0"/>
              <a:t>TS 36.579-6	Mission Critical (MC) services over LTE; Part 6: Mission Critical Video (</a:t>
            </a:r>
            <a:r>
              <a:rPr lang="en-US" sz="1200" dirty="0" err="1"/>
              <a:t>MCVideo</a:t>
            </a:r>
            <a:r>
              <a:rPr lang="en-US" sz="1200" dirty="0"/>
              <a:t>) User Equipment (UE) Protocol conformance specification	(Mr. Kahn, Jason)</a:t>
            </a:r>
          </a:p>
          <a:p>
            <a:pPr lvl="1"/>
            <a:r>
              <a:rPr lang="en-US" sz="1200" dirty="0"/>
              <a:t>TS 36.579-7	Mission Critical (MC) services over LTE; Part 7: Mission Critical Data (</a:t>
            </a:r>
            <a:r>
              <a:rPr lang="en-US" sz="1200" dirty="0" err="1"/>
              <a:t>MCData</a:t>
            </a:r>
            <a:r>
              <a:rPr lang="en-US" sz="1200" dirty="0"/>
              <a:t>) User Equipment (UE) Protocol conformance specification	(Mr. Kahn, Jason)</a:t>
            </a:r>
          </a:p>
        </p:txBody>
      </p:sp>
    </p:spTree>
    <p:extLst>
      <p:ext uri="{BB962C8B-B14F-4D97-AF65-F5344CB8AC3E}">
        <p14:creationId xmlns:p14="http://schemas.microsoft.com/office/powerpoint/2010/main" val="7696031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8D05B-10AD-40C5-B3A3-8AC23BEB5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5" y="0"/>
            <a:ext cx="8005233" cy="895351"/>
          </a:xfrm>
        </p:spPr>
        <p:txBody>
          <a:bodyPr/>
          <a:lstStyle/>
          <a:p>
            <a:r>
              <a:rPr lang="en-US" sz="3200" dirty="0"/>
              <a:t>TS &amp; TR Second Phase Implementation Plan Contd.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B2F36-4BE5-4A17-8AD3-D5ADFAB7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981075"/>
            <a:ext cx="11184467" cy="5514975"/>
          </a:xfrm>
        </p:spPr>
        <p:txBody>
          <a:bodyPr/>
          <a:lstStyle/>
          <a:p>
            <a:r>
              <a:rPr lang="en-US" sz="2400" dirty="0"/>
              <a:t>TS &amp; TR to be converted</a:t>
            </a:r>
          </a:p>
          <a:p>
            <a:pPr lvl="1"/>
            <a:r>
              <a:rPr lang="en-US" sz="1200" dirty="0"/>
              <a:t>TR 36.903	Evolved Universal Terrestrial Radio Access (E-UTRA) and Evolved Universal Terrestrial Radio Access Network (E-UTRAN); Derivation of test tolerances for Radio Resource Management (RRM) conformance tests (Mr. Rose, Ian)</a:t>
            </a:r>
          </a:p>
          <a:p>
            <a:pPr lvl="1"/>
            <a:r>
              <a:rPr lang="en-US" sz="1200" dirty="0"/>
              <a:t>TR 36.904	Evolved Universal Terrestrial Radio Access (E-UTRA) and Evolved Universal Terrestrial Radio Access Network (E-UTRAN); Derivation of test tolerances for User Equipment (UE) radio reception conformance tests (Mr. Rose, Ian)</a:t>
            </a:r>
          </a:p>
          <a:p>
            <a:pPr lvl="1"/>
            <a:r>
              <a:rPr lang="en-US" sz="1200" dirty="0"/>
              <a:t>TR 36.905	Evolved Universal Terrestrial Radio Access (E-UTRA) and Evolved Universal Terrestrial Radio Access Network (E-UTRAN); Derivation of test points for radio transmission and reception conformance test cases	(Mr. </a:t>
            </a:r>
            <a:r>
              <a:rPr lang="en-US" sz="1200" dirty="0" err="1"/>
              <a:t>Zirén</a:t>
            </a:r>
            <a:r>
              <a:rPr lang="en-US" sz="1200" dirty="0"/>
              <a:t>, Mikael)</a:t>
            </a:r>
          </a:p>
          <a:p>
            <a:pPr lvl="1"/>
            <a:r>
              <a:rPr lang="en-US" sz="1200" dirty="0"/>
              <a:t>TR 36.978	Evolved Universal Terrestrial Radio Access (E-UTRA) User Equipment (UE) antenna test function definition for two-stage Multiple Input Multiple Output (MIMO) Over The Air (OTA) test method (Mr. </a:t>
            </a:r>
            <a:r>
              <a:rPr lang="en-US" sz="1200" dirty="0" err="1"/>
              <a:t>Rumney</a:t>
            </a:r>
            <a:r>
              <a:rPr lang="en-US" sz="1200" dirty="0"/>
              <a:t>, Moray)</a:t>
            </a:r>
          </a:p>
          <a:p>
            <a:r>
              <a:rPr lang="en-US" sz="2400" dirty="0"/>
              <a:t>Timeline</a:t>
            </a:r>
          </a:p>
          <a:p>
            <a:pPr lvl="1"/>
            <a:r>
              <a:rPr lang="en-US" sz="2000" dirty="0"/>
              <a:t>Following RAN5#90-e / RP#91-e Meetings (March 2021)</a:t>
            </a:r>
          </a:p>
          <a:p>
            <a:r>
              <a:rPr lang="en-US" sz="2400" dirty="0"/>
              <a:t>TS/TR Conversion and CR Implementation Steps</a:t>
            </a:r>
            <a:endParaRPr lang="en-US" sz="1200" dirty="0"/>
          </a:p>
          <a:p>
            <a:pPr lvl="1"/>
            <a:r>
              <a:rPr lang="en-US" sz="2000" dirty="0"/>
              <a:t>Same / adapted process as first phase based on experience</a:t>
            </a:r>
          </a:p>
        </p:txBody>
      </p:sp>
    </p:spTree>
    <p:extLst>
      <p:ext uri="{BB962C8B-B14F-4D97-AF65-F5344CB8AC3E}">
        <p14:creationId xmlns:p14="http://schemas.microsoft.com/office/powerpoint/2010/main" val="357368575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8D05B-10AD-40C5-B3A3-8AC23BEB5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5" y="0"/>
            <a:ext cx="8005233" cy="895351"/>
          </a:xfrm>
        </p:spPr>
        <p:txBody>
          <a:bodyPr/>
          <a:lstStyle/>
          <a:p>
            <a:r>
              <a:rPr lang="en-US" sz="3200" dirty="0"/>
              <a:t>TS &amp; TR Third Phase Implementation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B2F36-4BE5-4A17-8AD3-D5ADFAB7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981075"/>
            <a:ext cx="11184467" cy="5514975"/>
          </a:xfrm>
        </p:spPr>
        <p:txBody>
          <a:bodyPr/>
          <a:lstStyle/>
          <a:p>
            <a:r>
              <a:rPr lang="en-US" sz="2400" dirty="0"/>
              <a:t>TS &amp; TR to be converted</a:t>
            </a:r>
          </a:p>
          <a:p>
            <a:pPr lvl="1"/>
            <a:r>
              <a:rPr lang="en-US" sz="1200" dirty="0"/>
              <a:t>TS 37.544	Universal Terrestrial Radio Access (UTRA) and Evolved UTRA (E-UTRA); User Equipment (UE) Over The Air (OTA) performance; Conformance testing	(Dr. Taylor, Carolyn)</a:t>
            </a:r>
          </a:p>
          <a:p>
            <a:pPr lvl="1"/>
            <a:r>
              <a:rPr lang="en-US" sz="1200" dirty="0"/>
              <a:t>TS 37.571-1	User Equipment (UE) conformance specification for UE positioning; Part 1: Conformance test specification (Mr. Catmur, Richard)</a:t>
            </a:r>
          </a:p>
          <a:p>
            <a:pPr lvl="1"/>
            <a:r>
              <a:rPr lang="en-US" sz="1200" dirty="0"/>
              <a:t>TS 37.571-2	User Equipment (UE) conformance specification for UE positioning; Part 2: Protocol conformance (Mr. Catmur, Richard)</a:t>
            </a:r>
          </a:p>
          <a:p>
            <a:pPr lvl="1"/>
            <a:r>
              <a:rPr lang="en-US" sz="1200" dirty="0"/>
              <a:t>TS 37.571-3	User Equipment (UE) conformance specification for UE positioning; Part 3: Implementation Conformance Statement (ICS) (Mr. Catmur, Richard)</a:t>
            </a:r>
          </a:p>
          <a:p>
            <a:pPr lvl="1"/>
            <a:r>
              <a:rPr lang="en-US" sz="1200" dirty="0"/>
              <a:t>TS 37.571-4	User Equipment (UE) conformance specification for UE positioning; Part 4: Test suites (Mr. </a:t>
            </a:r>
            <a:r>
              <a:rPr lang="en-US" sz="1200" dirty="0" err="1"/>
              <a:t>Genoud</a:t>
            </a:r>
            <a:r>
              <a:rPr lang="en-US" sz="1200" dirty="0"/>
              <a:t>, Olivier)</a:t>
            </a:r>
          </a:p>
          <a:p>
            <a:pPr lvl="1"/>
            <a:r>
              <a:rPr lang="en-US" sz="1200" dirty="0"/>
              <a:t>TS 37.571-5	User Equipment (UE) conformance specification for UE positioning; Part 5: Test scenarios and assistance data (Mr. Catmur, Richard)</a:t>
            </a:r>
          </a:p>
          <a:p>
            <a:pPr lvl="1"/>
            <a:r>
              <a:rPr lang="en-US" sz="1200" dirty="0"/>
              <a:t>TR 37.901	User Equipment (UE) application layer data throughput performance (Mr. Borsato, Ronald)</a:t>
            </a:r>
          </a:p>
          <a:p>
            <a:pPr lvl="1"/>
            <a:r>
              <a:rPr lang="en-US" sz="1200" dirty="0"/>
              <a:t>TR 37.901-5	Study on 5G NR User Equipment (UE) application layer data throughput performance (Mr. Mohan, Ashwin)</a:t>
            </a:r>
          </a:p>
          <a:p>
            <a:r>
              <a:rPr lang="en-US" sz="2400" dirty="0"/>
              <a:t>Timeline</a:t>
            </a:r>
          </a:p>
          <a:p>
            <a:pPr lvl="1"/>
            <a:r>
              <a:rPr lang="en-US" sz="2000" dirty="0"/>
              <a:t>Following RAN5#91-e / RP#92-e Meetings (May/June 2021)</a:t>
            </a:r>
          </a:p>
          <a:p>
            <a:r>
              <a:rPr lang="en-US" sz="2400" dirty="0"/>
              <a:t>TS/TR Conversion and CR Implementation Steps</a:t>
            </a:r>
            <a:endParaRPr lang="en-US" sz="1200" dirty="0"/>
          </a:p>
          <a:p>
            <a:pPr lvl="1"/>
            <a:r>
              <a:rPr lang="en-US" sz="2000" dirty="0"/>
              <a:t>Same / adapted process as previous phases based on experience</a:t>
            </a:r>
          </a:p>
        </p:txBody>
      </p:sp>
    </p:spTree>
    <p:extLst>
      <p:ext uri="{BB962C8B-B14F-4D97-AF65-F5344CB8AC3E}">
        <p14:creationId xmlns:p14="http://schemas.microsoft.com/office/powerpoint/2010/main" val="130680313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8D05B-10AD-40C5-B3A3-8AC23BEB5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5" y="19051"/>
            <a:ext cx="8005233" cy="666750"/>
          </a:xfrm>
        </p:spPr>
        <p:txBody>
          <a:bodyPr/>
          <a:lstStyle/>
          <a:p>
            <a:r>
              <a:rPr lang="en-US" sz="3200" dirty="0"/>
              <a:t>TS &amp; TR Implementation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B2F36-4BE5-4A17-8AD3-D5ADFAB7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752475"/>
            <a:ext cx="11184467" cy="5924549"/>
          </a:xfrm>
        </p:spPr>
        <p:txBody>
          <a:bodyPr/>
          <a:lstStyle/>
          <a:p>
            <a:r>
              <a:rPr lang="en-US" sz="2400" dirty="0"/>
              <a:t>Active TS &amp; TR to be maintained in ‘doc’ format</a:t>
            </a:r>
          </a:p>
          <a:p>
            <a:pPr lvl="1"/>
            <a:r>
              <a:rPr lang="en-US" sz="1200" dirty="0"/>
              <a:t>TS 34.108	Common test environments for User Equipment (UE); Conformance testing (Mr. </a:t>
            </a:r>
            <a:r>
              <a:rPr lang="en-US" sz="1200" dirty="0" err="1"/>
              <a:t>Mattisson</a:t>
            </a:r>
            <a:r>
              <a:rPr lang="en-US" sz="1200" dirty="0"/>
              <a:t>, Leif)</a:t>
            </a:r>
          </a:p>
          <a:p>
            <a:pPr lvl="1"/>
            <a:r>
              <a:rPr lang="en-US" sz="1200" dirty="0"/>
              <a:t>TS 34.114	User Equipment (UE) / Mobile Station (MS) Over The Air (OTA) antenna performance; Conformance testing (Dr. Taylor, Carolyn)</a:t>
            </a:r>
          </a:p>
          <a:p>
            <a:pPr lvl="1"/>
            <a:r>
              <a:rPr lang="en-US" sz="1200" dirty="0"/>
              <a:t>TS 34.121	Terminal conformance specification, Radio transmission and reception (FDD) (Mr. Higuchi, Kenji)</a:t>
            </a:r>
          </a:p>
          <a:p>
            <a:pPr lvl="1"/>
            <a:r>
              <a:rPr lang="en-US" sz="1200" dirty="0"/>
              <a:t>TS 34.121-1	User Equipment (UE) conformance specification; Radio transmission and reception (FDD); Part 1: Conformance specification (Mr. </a:t>
            </a:r>
            <a:r>
              <a:rPr lang="en-US" sz="1200" dirty="0" err="1"/>
              <a:t>Zirén</a:t>
            </a:r>
            <a:r>
              <a:rPr lang="en-US" sz="1200" dirty="0"/>
              <a:t>, Mikael)</a:t>
            </a:r>
          </a:p>
          <a:p>
            <a:pPr lvl="1"/>
            <a:r>
              <a:rPr lang="en-US" sz="1200" dirty="0"/>
              <a:t>TS 34.121-2	User Equipment (UE) conformance specification; Radio transmission and reception (FDD); Part 2: Implementation Conformance Statement (ICS)	(Mr. </a:t>
            </a:r>
            <a:r>
              <a:rPr lang="en-US" sz="1200" dirty="0" err="1"/>
              <a:t>Zirén</a:t>
            </a:r>
            <a:r>
              <a:rPr lang="en-US" sz="1200" dirty="0"/>
              <a:t>, Mikael)</a:t>
            </a:r>
          </a:p>
          <a:p>
            <a:pPr lvl="1"/>
            <a:r>
              <a:rPr lang="en-US" sz="1200" dirty="0"/>
              <a:t>TS 34.122	Terminal conformance specification; Radio transmission and reception (TDD) (Mr. </a:t>
            </a:r>
            <a:r>
              <a:rPr lang="en-US" sz="1200" dirty="0" err="1"/>
              <a:t>Karajani</a:t>
            </a:r>
            <a:r>
              <a:rPr lang="en-US" sz="1200" dirty="0"/>
              <a:t>, </a:t>
            </a:r>
            <a:r>
              <a:rPr lang="en-US" sz="1200" dirty="0" err="1"/>
              <a:t>Bledar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TS 34.123-1	User Equipment (UE) conformance specification; Part 1: Protocol conformance specification (Mr. </a:t>
            </a:r>
            <a:r>
              <a:rPr lang="en-US" sz="1200" dirty="0" err="1"/>
              <a:t>Baev</a:t>
            </a:r>
            <a:r>
              <a:rPr lang="en-US" sz="1200" dirty="0"/>
              <a:t>, </a:t>
            </a:r>
            <a:r>
              <a:rPr lang="en-US" sz="1200" dirty="0" err="1"/>
              <a:t>Stoyan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TS 34.123-2	User Equipment (UE) conformance specification; Part 2: Implementation conformance statement (ICS) proforma specification (Mr. </a:t>
            </a:r>
            <a:r>
              <a:rPr lang="en-US" sz="1200" dirty="0" err="1"/>
              <a:t>Genoud</a:t>
            </a:r>
            <a:r>
              <a:rPr lang="en-US" sz="1200" dirty="0"/>
              <a:t>, Olivier)</a:t>
            </a:r>
          </a:p>
          <a:p>
            <a:pPr lvl="1"/>
            <a:r>
              <a:rPr lang="en-US" sz="1200" dirty="0"/>
              <a:t>TS 34.123-3	User Equipment (UE) conformance specification; Part 3: Abstract test suite (ATS) (Mr. </a:t>
            </a:r>
            <a:r>
              <a:rPr lang="en-US" sz="1200" dirty="0" err="1"/>
              <a:t>Genoud</a:t>
            </a:r>
            <a:r>
              <a:rPr lang="en-US" sz="1200" dirty="0"/>
              <a:t>, Olivier)</a:t>
            </a:r>
          </a:p>
          <a:p>
            <a:pPr lvl="1"/>
            <a:r>
              <a:rPr lang="en-US" sz="1200" dirty="0"/>
              <a:t>TS 34.171	Terminal conformance specification; Assisted Global Positioning System (A-GPS); Frequency Division Duplex (FDD) (Mr. Catmur, Richard)</a:t>
            </a:r>
          </a:p>
          <a:p>
            <a:pPr lvl="1"/>
            <a:r>
              <a:rPr lang="en-US" sz="1200" dirty="0"/>
              <a:t>TS 34.172	Terminal conformance specification; Assisted Global Navigation Satellite Systems (A-GNSS); Frequency Division Duplex (FDD) (Mr. </a:t>
            </a:r>
            <a:r>
              <a:rPr lang="en-US" sz="1200" dirty="0" err="1"/>
              <a:t>Monnerat</a:t>
            </a:r>
            <a:r>
              <a:rPr lang="en-US" sz="1200" dirty="0"/>
              <a:t>, Michel)</a:t>
            </a:r>
          </a:p>
          <a:p>
            <a:pPr lvl="1"/>
            <a:r>
              <a:rPr lang="en-US" sz="1200" dirty="0"/>
              <a:t>TR 34.901	Test Time </a:t>
            </a:r>
            <a:r>
              <a:rPr lang="en-US" sz="1200" dirty="0" err="1"/>
              <a:t>Optimisation</a:t>
            </a:r>
            <a:r>
              <a:rPr lang="en-US" sz="1200" dirty="0"/>
              <a:t> based on statistical approaches; Statistical theory applied and evaluation of statistical significance (Mr. Yokoyama, Mitsuru)</a:t>
            </a:r>
          </a:p>
          <a:p>
            <a:pPr lvl="1"/>
            <a:r>
              <a:rPr lang="en-US" sz="1200" dirty="0"/>
              <a:t>TR 34.902	Derivation of test tolerances for multi-cell Radio Resource Management (RRM) conformance tests (Mr. Rose, Ian)</a:t>
            </a:r>
          </a:p>
          <a:p>
            <a:pPr lvl="1"/>
            <a:r>
              <a:rPr lang="en-US" sz="1200" dirty="0"/>
              <a:t>TR 34.943	Analysis of difference between FDD and 1.28 </a:t>
            </a:r>
            <a:r>
              <a:rPr lang="en-US" sz="1200" dirty="0" err="1"/>
              <a:t>Mcps</a:t>
            </a:r>
            <a:r>
              <a:rPr lang="en-US" sz="1200" dirty="0"/>
              <a:t> TDD and corresponding effect on terminal conformance test in radio access stratum protocol aspects (Dr. Ma, </a:t>
            </a:r>
            <a:r>
              <a:rPr lang="en-US" sz="1200" dirty="0" err="1"/>
              <a:t>Zhifeng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TS 51.010-1	Mobile Station (MS) conformance specification; Part 1: Conformance specification (Mr. </a:t>
            </a:r>
            <a:r>
              <a:rPr lang="en-US" sz="1200" dirty="0" err="1"/>
              <a:t>Lascoux</a:t>
            </a:r>
            <a:r>
              <a:rPr lang="en-US" sz="1200" dirty="0"/>
              <a:t>, Remi)</a:t>
            </a:r>
          </a:p>
          <a:p>
            <a:pPr lvl="1"/>
            <a:r>
              <a:rPr lang="en-US" sz="1200" dirty="0"/>
              <a:t>TS 51.010-2	Mobile Station (MS) conformance specification; Part 2: Protocol Implementation Conformance Statement (PICS) proforma specification	(Mr. </a:t>
            </a:r>
            <a:r>
              <a:rPr lang="en-US" sz="1200" dirty="0" err="1"/>
              <a:t>Lascoux</a:t>
            </a:r>
            <a:r>
              <a:rPr lang="en-US" sz="1200" dirty="0"/>
              <a:t>, Remi)</a:t>
            </a:r>
          </a:p>
          <a:p>
            <a:pPr lvl="1"/>
            <a:r>
              <a:rPr lang="en-US" sz="1200" dirty="0"/>
              <a:t>TS 51.010-3	Mobile Station (MS) conformance specification; Part 3: Layer3 (L3) Abstract Test Suite (ATS) (Mr. </a:t>
            </a:r>
            <a:r>
              <a:rPr lang="en-US" sz="1200" dirty="0" err="1"/>
              <a:t>Genoud</a:t>
            </a:r>
            <a:r>
              <a:rPr lang="en-US" sz="1200" dirty="0"/>
              <a:t>, Olivier)</a:t>
            </a:r>
          </a:p>
          <a:p>
            <a:pPr lvl="1"/>
            <a:r>
              <a:rPr lang="en-US" sz="1200" dirty="0"/>
              <a:t>TS 51.010-5	Mobile Station (MS) conformance specification; Part 5: Inter-Radio-Access-Technology (RAT) (GERAN / UTRAN) interaction Abstract Test Suite (ATS)	(Mr. </a:t>
            </a:r>
            <a:r>
              <a:rPr lang="en-US" sz="1200" dirty="0" err="1"/>
              <a:t>Genoud</a:t>
            </a:r>
            <a:r>
              <a:rPr lang="en-US" sz="1200" dirty="0"/>
              <a:t>, Olivier)</a:t>
            </a:r>
          </a:p>
          <a:p>
            <a:pPr lvl="1"/>
            <a:r>
              <a:rPr lang="en-US" sz="1200" dirty="0"/>
              <a:t>TS 51.010-7	Mobile Station (MS) conformance specification; Part 7: Location Services (LCS) test scenarios and assistance data (Mr. Catmur, Richard)</a:t>
            </a:r>
          </a:p>
        </p:txBody>
      </p:sp>
    </p:spTree>
    <p:extLst>
      <p:ext uri="{BB962C8B-B14F-4D97-AF65-F5344CB8AC3E}">
        <p14:creationId xmlns:p14="http://schemas.microsoft.com/office/powerpoint/2010/main" val="64277603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8D05B-10AD-40C5-B3A3-8AC23BEB5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5" y="19051"/>
            <a:ext cx="8005233" cy="666750"/>
          </a:xfrm>
        </p:spPr>
        <p:txBody>
          <a:bodyPr/>
          <a:lstStyle/>
          <a:p>
            <a:r>
              <a:rPr lang="en-US" sz="3200" dirty="0"/>
              <a:t>TS &amp; TR Implementation Plan (Contd.)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B2F36-4BE5-4A17-8AD3-D5ADFAB7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752475"/>
            <a:ext cx="11184467" cy="5924549"/>
          </a:xfrm>
        </p:spPr>
        <p:txBody>
          <a:bodyPr/>
          <a:lstStyle/>
          <a:p>
            <a:r>
              <a:rPr lang="en-US" sz="2400" dirty="0"/>
              <a:t>Dormant TS to be maintained in ‘doc’ format</a:t>
            </a:r>
          </a:p>
          <a:p>
            <a:endParaRPr lang="en-US" sz="2400" dirty="0"/>
          </a:p>
          <a:p>
            <a:pPr lvl="1"/>
            <a:r>
              <a:rPr lang="en-US" sz="1200" dirty="0"/>
              <a:t>TS 11.10	Mobile Station Conformity Specification (Mr. Legrand, Walter)</a:t>
            </a:r>
          </a:p>
          <a:p>
            <a:pPr lvl="1"/>
            <a:r>
              <a:rPr lang="en-US" sz="1200" dirty="0"/>
              <a:t>TS 11.10-1	Mobile station (MS) conformance specification; Part 1: Conformance specification (Mr. </a:t>
            </a:r>
            <a:r>
              <a:rPr lang="en-US" sz="1200" dirty="0" err="1"/>
              <a:t>Baev</a:t>
            </a:r>
            <a:r>
              <a:rPr lang="en-US" sz="1200" dirty="0"/>
              <a:t>, </a:t>
            </a:r>
            <a:r>
              <a:rPr lang="en-US" sz="1200" dirty="0" err="1"/>
              <a:t>Stoyan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TS 11.10-2	Mobile station (MS) conformance specification; Part 2: Protocol Implementation Conformance Statement (PICS) proforma specification	(Mr. </a:t>
            </a:r>
            <a:r>
              <a:rPr lang="en-US" sz="1200" dirty="0" err="1"/>
              <a:t>Baev</a:t>
            </a:r>
            <a:r>
              <a:rPr lang="en-US" sz="1200" dirty="0"/>
              <a:t>, </a:t>
            </a:r>
            <a:r>
              <a:rPr lang="en-US" sz="1200" dirty="0" err="1"/>
              <a:t>Stoyan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TS 11.10-3	Mobile Station (MS) conformance specification; Part 3: Layer3 (L3) Abstract Test Suite (ATS) (Mr. </a:t>
            </a:r>
            <a:r>
              <a:rPr lang="en-US" sz="1200" dirty="0" err="1"/>
              <a:t>Baev</a:t>
            </a:r>
            <a:r>
              <a:rPr lang="en-US" sz="1200" dirty="0"/>
              <a:t>, </a:t>
            </a:r>
            <a:r>
              <a:rPr lang="en-US" sz="1200" dirty="0" err="1"/>
              <a:t>Stoyan</a:t>
            </a:r>
            <a:r>
              <a:rPr lang="en-US" sz="1200" dirty="0"/>
              <a:t>)</a:t>
            </a:r>
          </a:p>
          <a:p>
            <a:pPr lvl="1"/>
            <a:r>
              <a:rPr lang="en-US" sz="1200" dirty="0"/>
              <a:t>TS 11.10dcs	Mobile Station Conformity Specification (DCS 1800) (Mr. Legrand, Walter)</a:t>
            </a:r>
          </a:p>
          <a:p>
            <a:pPr lvl="1"/>
            <a:r>
              <a:rPr lang="en-US" sz="1200" dirty="0"/>
              <a:t>TS 11.40	GSM System Simulator specification (Dr. Bergmann, Ansgar)</a:t>
            </a:r>
          </a:p>
          <a:p>
            <a:pPr lvl="1"/>
            <a:r>
              <a:rPr lang="en-US" sz="1200" dirty="0"/>
              <a:t>TS 11.40dcs	DCS 1800 System Simulator conformity specification (Dr. Bergmann, Ansgar)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TS 34.229-4	Internet Protocol (IP) multimedia call control protocol based on Session Initiation Protocol (SIP) and Session Description Protocol (SDP); User Equipment (UE) conformance specification; Part 4: Enabler for IP multimedia applications testing (Mr. Catmur, Richard)</a:t>
            </a:r>
          </a:p>
        </p:txBody>
      </p:sp>
    </p:spTree>
    <p:extLst>
      <p:ext uri="{BB962C8B-B14F-4D97-AF65-F5344CB8AC3E}">
        <p14:creationId xmlns:p14="http://schemas.microsoft.com/office/powerpoint/2010/main" val="14159027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25858</TotalTime>
  <Words>2763</Words>
  <Application>Microsoft Office PowerPoint</Application>
  <PresentationFormat>Widescreen</PresentationFormat>
  <Paragraphs>120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    RAN5#89-e  9 – 20 Nov  Way Forward on RAN5 TS/TR &amp; CR - Microsoft Office Format  </vt:lpstr>
      <vt:lpstr>High Level Agreements in RAN5#89-e</vt:lpstr>
      <vt:lpstr>TS &amp; TR First Phase Implementation Plan</vt:lpstr>
      <vt:lpstr>TS &amp; TR First Phase Implementation Plan (Contd.)</vt:lpstr>
      <vt:lpstr>TS &amp; TR Second Phase Implementation Plan</vt:lpstr>
      <vt:lpstr>TS &amp; TR Second Phase Implementation Plan Contd.</vt:lpstr>
      <vt:lpstr>TS &amp; TR Third Phase Implementation Plan</vt:lpstr>
      <vt:lpstr>TS &amp; TR Implementation Plan</vt:lpstr>
      <vt:lpstr>TS &amp; TR Implementation Plan (Contd.)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Jacob John</cp:lastModifiedBy>
  <cp:revision>488</cp:revision>
  <dcterms:created xsi:type="dcterms:W3CDTF">2018-05-24T11:49:12Z</dcterms:created>
  <dcterms:modified xsi:type="dcterms:W3CDTF">2020-12-07T13:40:32Z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