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12"/>
  </p:notesMasterIdLst>
  <p:sldIdLst>
    <p:sldId id="275" r:id="rId3"/>
    <p:sldId id="422" r:id="rId4"/>
    <p:sldId id="423" r:id="rId5"/>
    <p:sldId id="427" r:id="rId6"/>
    <p:sldId id="424" r:id="rId7"/>
    <p:sldId id="425" r:id="rId8"/>
    <p:sldId id="426" r:id="rId9"/>
    <p:sldId id="428" r:id="rId10"/>
    <p:sldId id="276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83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026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37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87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38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949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616F-011D-47B3-A2C1-4E16F11993E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38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7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3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4" y="717054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5878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3GPP_TSG_RAN_WG5_EMEET_RF@LIST.ETSI.OR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5" Type="http://schemas.openxmlformats.org/officeDocument/2006/relationships/hyperlink" Target="mailto:3GPP_TSG_RAN_WG5_FR2_MU@LIST.ETSI.ORG" TargetMode="External"/><Relationship Id="rId4" Type="http://schemas.openxmlformats.org/officeDocument/2006/relationships/hyperlink" Target="mailto:3GPP_TSG_RAN_WG5_EMEET@LIST.ETSI.ORG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gpp.org/ftp/tsg_ran/WG5_Test_ex-T1/TSGR5_89_Electronic/Inbox/meeting_handlin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RAN5#89e RF Opening Session</a:t>
            </a:r>
            <a:br>
              <a:rPr lang="en-US" sz="5333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152" y="3520017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Pradeep Gowda</a:t>
            </a:r>
            <a:b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RAN5 Vice Chair </a:t>
            </a:r>
            <a:b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RF/RRM Subgroup convenor</a:t>
            </a:r>
            <a:br>
              <a:rPr lang="en-US" sz="2400" dirty="0"/>
            </a:br>
            <a:endParaRPr lang="en-GB" altLang="en-US" sz="2400" dirty="0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1221264"/>
            <a:ext cx="10972800" cy="4526392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Conference calls summary</a:t>
            </a:r>
          </a:p>
          <a:p>
            <a:r>
              <a:rPr lang="en-US" sz="2400" dirty="0">
                <a:cs typeface="ヒラギノ角ゴ Pro W3"/>
              </a:rPr>
              <a:t>RAN5#89e RF Documents landscape</a:t>
            </a:r>
          </a:p>
          <a:p>
            <a:r>
              <a:rPr lang="en-US" sz="2400" dirty="0">
                <a:cs typeface="ヒラギノ角ゴ Pro W3"/>
              </a:rPr>
              <a:t>RAN5#89e RF Document handling plan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1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000" dirty="0">
                <a:cs typeface="ヒラギノ角ゴ Pro W3"/>
              </a:rPr>
              <a:t>Currently planned sessions </a:t>
            </a:r>
          </a:p>
          <a:p>
            <a:pPr marL="1066785" lvl="1" indent="-457200">
              <a:buFont typeface="+mj-lt"/>
              <a:buAutoNum type="arabicPeriod"/>
            </a:pPr>
            <a:r>
              <a:rPr lang="en-US" sz="1400" i="1" dirty="0">
                <a:cs typeface="ヒラギノ角ゴ Pro W3"/>
              </a:rPr>
              <a:t>Non-FR2 MU discussion papers and related CRs 10 Nov 14h – 15h UTC (6 – 7 PDT; 14 – 16 CET; 21 – 23 China; 22 – 24 Japan) (Pradeep)</a:t>
            </a:r>
          </a:p>
          <a:p>
            <a:pPr marL="1066785" lvl="1" indent="-457200">
              <a:buFont typeface="+mj-lt"/>
              <a:buAutoNum type="arabicPeriod"/>
            </a:pPr>
            <a:r>
              <a:rPr lang="en-US" sz="1400" i="1" dirty="0">
                <a:cs typeface="ヒラギノ角ゴ Pro W3"/>
              </a:rPr>
              <a:t>FR2 MU session discussions 11 Nov 13h – 15h UTC (5 – 7 PST; 14 – 16 CET; 21 – 23 China; 22 – 24 Japan) (Ron)</a:t>
            </a:r>
          </a:p>
          <a:p>
            <a:pPr marL="1066785" lvl="1" indent="-457200">
              <a:buFont typeface="+mj-lt"/>
              <a:buAutoNum type="arabicPeriod"/>
            </a:pPr>
            <a:r>
              <a:rPr lang="en-US" sz="1400" i="1" dirty="0">
                <a:cs typeface="ヒラギノ角ゴ Pro W3"/>
              </a:rPr>
              <a:t>FR2 MU session discussions 16 Nov 13h – 15h UTC (5 – 7 PST; 14 – 16 CET; 21 – 23 China; 22 – 24 Japan) (Ron)</a:t>
            </a:r>
          </a:p>
          <a:p>
            <a:pPr marL="1066785" lvl="1" indent="-457200">
              <a:buFont typeface="+mj-lt"/>
              <a:buAutoNum type="arabicPeriod"/>
            </a:pPr>
            <a:r>
              <a:rPr lang="en-US" sz="1400" i="1" dirty="0">
                <a:cs typeface="ヒラギノ角ゴ Pro W3"/>
              </a:rPr>
              <a:t>Concluding RF Discussion  18 Nov 14h – 15h UTC (6 – 7 PDT; 14 – 16 CET; 21 – 23 China; 22 – 24 Japan) (Pradeep)</a:t>
            </a:r>
            <a:endParaRPr lang="en-US" sz="1100" i="1" dirty="0"/>
          </a:p>
          <a:p>
            <a:r>
              <a:rPr lang="en-GB" altLang="en-US" sz="2000" dirty="0"/>
              <a:t>Additional conference calls to be set up on an absolute need basis for specific topics (Convenors to decide and announce with 24-hours notice period)</a:t>
            </a:r>
          </a:p>
          <a:p>
            <a:pPr lvl="1"/>
            <a:r>
              <a:rPr lang="en-GB" altLang="en-US" sz="1200" dirty="0"/>
              <a:t>Open only to known contributors (not for the whole group)</a:t>
            </a:r>
          </a:p>
          <a:p>
            <a:pPr lvl="1"/>
            <a:r>
              <a:rPr lang="en-GB" altLang="en-US" sz="1200" dirty="0"/>
              <a:t>Calls recommended to be scheduled 13h-15h UTC  (5-7am Pacific Standard time, 22h-24h Japan time)</a:t>
            </a:r>
          </a:p>
          <a:p>
            <a:pPr lvl="1"/>
            <a:r>
              <a:rPr lang="en-GB" altLang="en-US" sz="1200" dirty="0"/>
              <a:t>Recommended to be held during the first week of E-meeting</a:t>
            </a:r>
          </a:p>
          <a:p>
            <a:pPr lvl="1"/>
            <a:r>
              <a:rPr lang="en-GB" altLang="en-US" sz="1200" dirty="0"/>
              <a:t>MCC can be requested to set up GoToMeeting, if needed</a:t>
            </a:r>
          </a:p>
          <a:p>
            <a:endParaRPr lang="en-US" sz="1867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GB" sz="4000" dirty="0"/>
              <a:t>Conference calls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35615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762001"/>
            <a:ext cx="10972800" cy="5762624"/>
          </a:xfrm>
        </p:spPr>
        <p:txBody>
          <a:bodyPr/>
          <a:lstStyle/>
          <a:p>
            <a:r>
              <a:rPr lang="en-US" sz="2000" dirty="0">
                <a:cs typeface="ヒラギノ角ゴ Pro W3"/>
              </a:rPr>
              <a:t>~616 AI5.x t-docs across different WIC</a:t>
            </a:r>
          </a:p>
          <a:p>
            <a:pPr lvl="1" fontAlgn="ctr"/>
            <a:r>
              <a:rPr lang="en-US" sz="1467" dirty="0"/>
              <a:t>~217 CR’s with 3GU Issues/Overlap</a:t>
            </a:r>
          </a:p>
          <a:p>
            <a:pPr fontAlgn="ctr"/>
            <a:r>
              <a:rPr lang="en-US" sz="2000" dirty="0"/>
              <a:t>Delegates to provide the following via email to convener/secretary by Nov 10</a:t>
            </a:r>
            <a:r>
              <a:rPr lang="en-US" sz="2000" baseline="30000" dirty="0"/>
              <a:t>th</a:t>
            </a:r>
            <a:r>
              <a:rPr lang="en-US" sz="2000" dirty="0"/>
              <a:t>  16:00 UTC</a:t>
            </a:r>
          </a:p>
          <a:p>
            <a:pPr lvl="1" fontAlgn="ctr"/>
            <a:r>
              <a:rPr lang="en-US" sz="1467" dirty="0"/>
              <a:t> </a:t>
            </a:r>
            <a:r>
              <a:rPr lang="en-US" sz="1600" dirty="0"/>
              <a:t>list of editorial CR’s</a:t>
            </a:r>
          </a:p>
          <a:p>
            <a:pPr lvl="1" fontAlgn="ctr"/>
            <a:r>
              <a:rPr lang="en-US" sz="1600" b="1" i="1" dirty="0"/>
              <a:t>discussion paper t-doc# </a:t>
            </a:r>
            <a:r>
              <a:rPr lang="en-US" sz="1600" dirty="0"/>
              <a:t>associated with </a:t>
            </a:r>
            <a:r>
              <a:rPr lang="en-US" sz="1600" b="1" i="1" dirty="0"/>
              <a:t>CR t-doc#</a:t>
            </a:r>
            <a:r>
              <a:rPr lang="en-US" sz="1600" dirty="0"/>
              <a:t>, </a:t>
            </a:r>
          </a:p>
          <a:p>
            <a:pPr lvl="1" fontAlgn="ctr"/>
            <a:r>
              <a:rPr lang="en-US" sz="1600" b="1" i="1" dirty="0"/>
              <a:t>test point analysis t-doc# </a:t>
            </a:r>
            <a:r>
              <a:rPr lang="en-US" sz="1600" dirty="0"/>
              <a:t>associated with </a:t>
            </a:r>
            <a:r>
              <a:rPr lang="en-US" sz="1600" b="1" dirty="0"/>
              <a:t>test case CR t-doc#</a:t>
            </a:r>
            <a:endParaRPr lang="en-US" sz="1600" dirty="0"/>
          </a:p>
          <a:p>
            <a:pPr fontAlgn="ctr"/>
            <a:r>
              <a:rPr lang="en-US" sz="2000" dirty="0">
                <a:ea typeface="+mn-ea"/>
              </a:rPr>
              <a:t>5 Incoming LS’s </a:t>
            </a:r>
            <a:r>
              <a:rPr lang="en-US" sz="2000" dirty="0"/>
              <a:t>to be handled in RF session</a:t>
            </a:r>
            <a:endParaRPr lang="en-US" sz="934" dirty="0">
              <a:ea typeface="+mn-ea"/>
            </a:endParaRPr>
          </a:p>
          <a:p>
            <a:pPr fontAlgn="ctr"/>
            <a:r>
              <a:rPr lang="en-US" sz="2000" dirty="0"/>
              <a:t>Prior meeting(s) RF Action point update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0959" y="257175"/>
            <a:ext cx="10972800" cy="415719"/>
          </a:xfrm>
        </p:spPr>
        <p:txBody>
          <a:bodyPr/>
          <a:lstStyle/>
          <a:p>
            <a:r>
              <a:rPr lang="en-US" sz="3600" dirty="0">
                <a:cs typeface="ヒラギノ角ゴ Pro W3"/>
              </a:rPr>
              <a:t>RAN5#89e RF Documents landscape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9590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800099"/>
            <a:ext cx="10972800" cy="5724525"/>
          </a:xfrm>
        </p:spPr>
        <p:txBody>
          <a:bodyPr/>
          <a:lstStyle/>
          <a:p>
            <a:r>
              <a:rPr lang="en-US" sz="2400" dirty="0">
                <a:cs typeface="ヒラギノ角ゴ Pro W3"/>
              </a:rPr>
              <a:t>Email exploders to be used for document discussions</a:t>
            </a:r>
          </a:p>
          <a:p>
            <a:pPr lvl="1"/>
            <a:r>
              <a:rPr lang="de-DE" sz="1867" dirty="0">
                <a:cs typeface="ヒラギノ角ゴ Pro W3"/>
              </a:rPr>
              <a:t>Use </a:t>
            </a:r>
            <a:r>
              <a:rPr lang="en-GB" sz="1867" dirty="0"/>
              <a:t>3GPP_TSG_RAN_WG5_EMEET_RF </a:t>
            </a:r>
            <a:r>
              <a:rPr lang="de-DE" sz="1867" dirty="0"/>
              <a:t> </a:t>
            </a:r>
            <a:r>
              <a:rPr lang="de-DE" sz="1867" dirty="0">
                <a:cs typeface="ヒラギノ角ゴ Pro W3"/>
                <a:hlinkClick r:id="rId3"/>
              </a:rPr>
              <a:t>3GPP_TSG_RAN_WG5_EMEET_RF@LIST.ETSI.ORG</a:t>
            </a:r>
            <a:r>
              <a:rPr lang="de-DE" sz="1867" dirty="0">
                <a:cs typeface="ヒラギノ角ゴ Pro W3"/>
              </a:rPr>
              <a:t> for all AI5.x related documents except the below</a:t>
            </a:r>
            <a:endParaRPr lang="en-US" sz="1867" dirty="0">
              <a:cs typeface="ヒラギノ角ゴ Pro W3"/>
            </a:endParaRPr>
          </a:p>
          <a:p>
            <a:pPr lvl="1"/>
            <a:r>
              <a:rPr lang="en-US" sz="1867" dirty="0">
                <a:cs typeface="ヒラギノ角ゴ Pro W3"/>
              </a:rPr>
              <a:t>Use </a:t>
            </a:r>
            <a:r>
              <a:rPr lang="en-GB" sz="1867" dirty="0"/>
              <a:t>3GPP_TSG_RAN_WG5_EMEET</a:t>
            </a:r>
            <a:r>
              <a:rPr lang="en-US" sz="1867" dirty="0"/>
              <a:t> </a:t>
            </a:r>
            <a:r>
              <a:rPr lang="en-US" sz="1867" dirty="0">
                <a:cs typeface="ヒラギノ角ゴ Pro W3"/>
                <a:hlinkClick r:id="rId4"/>
              </a:rPr>
              <a:t>3GPP_TSG_RAN_WG5_EMEET@LIST.ETSI.ORG</a:t>
            </a:r>
            <a:r>
              <a:rPr lang="en-US" sz="1867" dirty="0">
                <a:cs typeface="ヒラギノ角ゴ Pro W3"/>
              </a:rPr>
              <a:t> for</a:t>
            </a:r>
          </a:p>
          <a:p>
            <a:pPr lvl="3"/>
            <a:r>
              <a:rPr lang="en-GB" altLang="en-US" sz="2000" dirty="0"/>
              <a:t>joint AI documents</a:t>
            </a:r>
          </a:p>
          <a:p>
            <a:pPr lvl="3"/>
            <a:r>
              <a:rPr lang="da-DK" altLang="en-US" sz="2000" dirty="0"/>
              <a:t>for </a:t>
            </a:r>
            <a:r>
              <a:rPr lang="en-GB" altLang="en-US" sz="2000" dirty="0"/>
              <a:t>common topics (impact RF and SIG Group)</a:t>
            </a:r>
          </a:p>
          <a:p>
            <a:pPr lvl="3"/>
            <a:r>
              <a:rPr lang="en-US" altLang="en-US" sz="2000" dirty="0"/>
              <a:t>38.508-1 clauses 1 to 4, Annexes; 38.508-2; 38.509; 36.508, 36.509</a:t>
            </a:r>
            <a:endParaRPr lang="da-DK" altLang="en-US" sz="2000" dirty="0"/>
          </a:p>
          <a:p>
            <a:pPr lvl="1"/>
            <a:r>
              <a:rPr lang="en-US" altLang="en-US" sz="2000" dirty="0"/>
              <a:t>Use </a:t>
            </a:r>
            <a:r>
              <a:rPr lang="de-DE" altLang="en-US" sz="2000" dirty="0"/>
              <a:t>3GPP_TSG_RAN_WG5_FR2_MU </a:t>
            </a:r>
            <a:r>
              <a:rPr lang="de-DE" altLang="en-US" sz="2000" dirty="0">
                <a:hlinkClick r:id="rId5"/>
              </a:rPr>
              <a:t>3GPP_TSG_RAN_WG5_FR2_MU@LIST.ETSI.ORG</a:t>
            </a:r>
            <a:r>
              <a:rPr lang="de-DE" altLang="en-US" sz="2000" dirty="0"/>
              <a:t> for all FR2 MU (RF, RRM, DEMOD) related documents</a:t>
            </a:r>
            <a:endParaRPr lang="en-US" altLang="en-US" sz="2000" dirty="0"/>
          </a:p>
          <a:p>
            <a:pPr lvl="1"/>
            <a:r>
              <a:rPr lang="en-US" altLang="en-US" sz="2000" dirty="0"/>
              <a:t>Email discussion to be suspended over the weekend– refer Slide #5 </a:t>
            </a:r>
            <a:r>
              <a:rPr lang="en-US" sz="2000" dirty="0"/>
              <a:t>of R5-205021</a:t>
            </a:r>
            <a:endParaRPr lang="en-US" altLang="en-US" sz="2000" dirty="0"/>
          </a:p>
          <a:p>
            <a:pPr lvl="1"/>
            <a:r>
              <a:rPr lang="en-US" sz="1867" dirty="0">
                <a:cs typeface="ヒラギノ角ゴ Pro W3"/>
              </a:rPr>
              <a:t>Don’t use RAN5 exploders for RAN5#89e topics during meeting period.</a:t>
            </a:r>
          </a:p>
          <a:p>
            <a:pPr lvl="1"/>
            <a:endParaRPr lang="en-US" sz="1867" dirty="0"/>
          </a:p>
          <a:p>
            <a:endParaRPr lang="en-US" sz="2400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2"/>
            <a:endParaRPr lang="en-US" sz="1334" dirty="0">
              <a:cs typeface="ヒラギノ角ゴ Pro W3"/>
            </a:endParaRPr>
          </a:p>
          <a:p>
            <a:pPr lvl="1"/>
            <a:endParaRPr lang="en-US" sz="1867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0009" y="125515"/>
            <a:ext cx="10972800" cy="415719"/>
          </a:xfrm>
        </p:spPr>
        <p:txBody>
          <a:bodyPr/>
          <a:lstStyle/>
          <a:p>
            <a:r>
              <a:rPr lang="en-US" sz="3600" dirty="0">
                <a:cs typeface="ヒラギノ角ゴ Pro W3"/>
              </a:rPr>
              <a:t>RAN5#89e RF document handling plan</a:t>
            </a:r>
          </a:p>
        </p:txBody>
      </p:sp>
    </p:spTree>
    <p:extLst>
      <p:ext uri="{BB962C8B-B14F-4D97-AF65-F5344CB8AC3E}">
        <p14:creationId xmlns:p14="http://schemas.microsoft.com/office/powerpoint/2010/main" val="303273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800099"/>
            <a:ext cx="10972800" cy="5724525"/>
          </a:xfrm>
        </p:spPr>
        <p:txBody>
          <a:bodyPr/>
          <a:lstStyle/>
          <a:p>
            <a:pPr fontAlgn="ctr"/>
            <a:r>
              <a:rPr lang="en-US" sz="2000" dirty="0"/>
              <a:t>RAN4 dependent RAN5 CR's plan for RAN5#89e</a:t>
            </a:r>
          </a:p>
          <a:p>
            <a:pPr lvl="1"/>
            <a:r>
              <a:rPr lang="en-US" sz="1600" dirty="0"/>
              <a:t>RAN4#97-e meeting will end by Nov13th giving us enough time to handle the RAN5 CR’s dependent on RAN4 CR conclusion before Nov20th.</a:t>
            </a:r>
          </a:p>
          <a:p>
            <a:pPr lvl="1"/>
            <a:r>
              <a:rPr lang="en-US" sz="1600" dirty="0"/>
              <a:t>59 CR’s across different WIC have been indicated to have RAN4 dependency</a:t>
            </a:r>
            <a:endParaRPr lang="en-US" sz="1600" strike="sngStrike" dirty="0">
              <a:cs typeface="ヒラギノ角ゴ Pro W3"/>
            </a:endParaRPr>
          </a:p>
          <a:p>
            <a:pPr lvl="1"/>
            <a:r>
              <a:rPr lang="en-US" sz="1600" dirty="0"/>
              <a:t>Discussions on RAN5 CR and revisions shall be handled via email on </a:t>
            </a:r>
            <a:r>
              <a:rPr lang="en-GB" sz="1600" dirty="0"/>
              <a:t>3GPP_TSG_RAN_WG5_EMEET_RF </a:t>
            </a:r>
            <a:r>
              <a:rPr lang="de-DE" sz="1600" dirty="0"/>
              <a:t> </a:t>
            </a:r>
            <a:r>
              <a:rPr lang="en-US" sz="1600" dirty="0"/>
              <a:t>reflector.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400" dirty="0"/>
              <a:t>Author to provide convener /secretary the RAN4 CR verdict as soon as it is available</a:t>
            </a:r>
          </a:p>
          <a:p>
            <a:pPr lvl="1"/>
            <a:r>
              <a:rPr lang="en-US" sz="1600" dirty="0"/>
              <a:t>Revisions of RAN5 CR , which has dependent RAN4 CR verdict, shall be uploaded by t-doc revision deadline Nov-19th 16:00 UTC, to be considered for RAN5 CR verdict.</a:t>
            </a:r>
          </a:p>
          <a:p>
            <a:pPr fontAlgn="ctr"/>
            <a:r>
              <a:rPr lang="en-US" sz="2000" dirty="0"/>
              <a:t>Guidelines to handle of TEI16_Test NR RF/RRM spec CR’s aligned to RP guidance(in RP-200931).</a:t>
            </a:r>
          </a:p>
          <a:p>
            <a:pPr lvl="1" fontAlgn="ctr"/>
            <a:r>
              <a:rPr lang="en-US" sz="1600" dirty="0"/>
              <a:t>Any minor TEI16 enhancement that has cross WG impact (work as well as specs)would need either a dedicated REL-16 Conformance WI or be part of basket WI</a:t>
            </a:r>
          </a:p>
          <a:p>
            <a:pPr lvl="1" fontAlgn="ctr"/>
            <a:r>
              <a:rPr lang="en-US" sz="1600" dirty="0"/>
              <a:t>Minor TEI16 enhancements with single WG impact and only need few TC’s may not need a dedicated conformance WI and could be handled under TEI16_Test within RAN5 with following recommended working procedures</a:t>
            </a:r>
          </a:p>
          <a:p>
            <a:pPr lvl="2" fontAlgn="ctr">
              <a:buFont typeface="Wingdings" panose="05000000000000000000" pitchFamily="2" charset="2"/>
              <a:buChar char="ü"/>
            </a:pPr>
            <a:r>
              <a:rPr lang="en-US" sz="1400" dirty="0"/>
              <a:t>A discussion paper together WP should be endorsed by RAN5 before new test cases/updates to existing tests are introduced under TEI16_Test.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0009" y="125515"/>
            <a:ext cx="10972800" cy="415719"/>
          </a:xfrm>
        </p:spPr>
        <p:txBody>
          <a:bodyPr/>
          <a:lstStyle/>
          <a:p>
            <a:r>
              <a:rPr lang="en-US" sz="3600" dirty="0">
                <a:cs typeface="ヒラギノ角ゴ Pro W3"/>
              </a:rPr>
              <a:t>RAN5#89e RF document handling plan Cntd…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2871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541235"/>
            <a:ext cx="10972800" cy="6097690"/>
          </a:xfrm>
        </p:spPr>
        <p:txBody>
          <a:bodyPr/>
          <a:lstStyle/>
          <a:p>
            <a:r>
              <a:rPr lang="en-US" sz="2400" dirty="0"/>
              <a:t>T-doc discussions shall follow the guideline listed in Slide#7#8 of R5-205021</a:t>
            </a:r>
          </a:p>
          <a:p>
            <a:pPr lvl="1"/>
            <a:r>
              <a:rPr lang="en-US" sz="1800" dirty="0"/>
              <a:t>Any t-doc related discussions sent on reflector or over emails with convener/secretary copied will be marked as ‘DEFERRED’ in the MH.xls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400" dirty="0"/>
              <a:t>Periodically Convener/Secretary will ask for confirmation of DEFERRED CR’s to be P.AGREED allowing 24 hours for the verdict to be changed</a:t>
            </a:r>
          </a:p>
          <a:p>
            <a:pPr lvl="1"/>
            <a:r>
              <a:rPr lang="en-US" sz="1800" dirty="0"/>
              <a:t>Company/delegate can explicitly request Convener/Secretary to ‘flag’ a CR if after initial discussions with CR Author it is determined to be ‘flagged’ to handle the corrections. Such documents will be assigned ‘FLAGGED’ verdict in the MH.xls.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1400" dirty="0"/>
              <a:t>Flag is cleared once a revision is uploaded by the author or author indicates company raising the flag agreed to clear FLAG without a revision.</a:t>
            </a:r>
          </a:p>
          <a:p>
            <a:r>
              <a:rPr lang="en-US" sz="2400" dirty="0"/>
              <a:t>FR2-MU/FR2-RRM TT/FR1 RRM TT tagged t-docs will be discussed/followed up by Ron/Ian and verdict summary will be provided to Convener/Secretary periodically during the 2 weeks.</a:t>
            </a:r>
          </a:p>
          <a:p>
            <a:endParaRPr lang="en-US" sz="2400" dirty="0"/>
          </a:p>
          <a:p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endParaRPr lang="en-US" sz="1933" dirty="0"/>
          </a:p>
          <a:p>
            <a:pPr lvl="2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0" indent="0">
              <a:buNone/>
            </a:pPr>
            <a:endParaRPr lang="en-US" sz="13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0009" y="125515"/>
            <a:ext cx="10972800" cy="415719"/>
          </a:xfrm>
        </p:spPr>
        <p:txBody>
          <a:bodyPr/>
          <a:lstStyle/>
          <a:p>
            <a:r>
              <a:rPr lang="en-US" sz="3600" dirty="0">
                <a:cs typeface="ヒラギノ角ゴ Pro W3"/>
              </a:rPr>
              <a:t>RAN5#89e RF document handling plan Cntd…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8298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684" y="541235"/>
            <a:ext cx="10972800" cy="6097690"/>
          </a:xfrm>
          <a:noFill/>
        </p:spPr>
        <p:txBody>
          <a:bodyPr/>
          <a:lstStyle/>
          <a:p>
            <a:r>
              <a:rPr lang="en-US" sz="2000" dirty="0"/>
              <a:t>Documents NOT Deferred/ NOT Flagged or NOT commented by end of first week of e-meeting will be set to ‘P.AGREED’ (for CR’s)/’Noted’ (for documents)/’endorsed’(for </a:t>
            </a:r>
            <a:r>
              <a:rPr lang="en-US" sz="2000" dirty="0" err="1"/>
              <a:t>draftCR’s</a:t>
            </a:r>
            <a:r>
              <a:rPr lang="en-US" sz="2000" dirty="0"/>
              <a:t>) status in the RF</a:t>
            </a:r>
            <a:r>
              <a:rPr lang="en-US" sz="2000" dirty="0">
                <a:solidFill>
                  <a:srgbClr val="00B0F0"/>
                </a:solidFill>
              </a:rPr>
              <a:t> </a:t>
            </a:r>
            <a:r>
              <a:rPr lang="en-US" sz="2000" dirty="0"/>
              <a:t>MH.xls sent on Nov13th</a:t>
            </a:r>
          </a:p>
          <a:p>
            <a:pPr lvl="1"/>
            <a:r>
              <a:rPr lang="en-US" sz="1600" dirty="0"/>
              <a:t>P.AGREED/Noted/endorsed docs can be reopened for discussions during the 2nd week, by explicitly requesting the author (with convener/secretary in copy), providing clear justification for reopening the discussions. Such documents verdict will be set back to ‘DEFERRED’ for more discussions.</a:t>
            </a:r>
          </a:p>
          <a:p>
            <a:r>
              <a:rPr lang="en-US" sz="2000" dirty="0"/>
              <a:t>Post conclusion of discussions, revised t-docs will be assigned final t-docs in 2 batches</a:t>
            </a:r>
          </a:p>
          <a:p>
            <a:pPr lvl="1"/>
            <a:r>
              <a:rPr lang="en-US" sz="1800" dirty="0"/>
              <a:t>First batch by Nov18th 12:00 UTC</a:t>
            </a:r>
          </a:p>
          <a:p>
            <a:pPr lvl="1"/>
            <a:r>
              <a:rPr lang="en-US" sz="1800" dirty="0"/>
              <a:t>Second batch by Nov19th 16:00 UTC</a:t>
            </a:r>
          </a:p>
          <a:p>
            <a:r>
              <a:rPr lang="en-US" sz="2000" dirty="0"/>
              <a:t>All “final” t-docs are to be uploaded “after” final verdict is indicated in the RF meeting handling </a:t>
            </a:r>
            <a:r>
              <a:rPr lang="en-US" sz="2000" dirty="0" err="1"/>
              <a:t>xls</a:t>
            </a:r>
            <a:r>
              <a:rPr lang="en-US" sz="2000" dirty="0"/>
              <a:t>.</a:t>
            </a:r>
          </a:p>
          <a:p>
            <a:r>
              <a:rPr lang="en-US" sz="2000"/>
              <a:t>RF </a:t>
            </a:r>
            <a:r>
              <a:rPr lang="en-US" sz="2000" dirty="0"/>
              <a:t>meeting handling </a:t>
            </a:r>
            <a:r>
              <a:rPr lang="en-US" sz="2000" dirty="0" err="1"/>
              <a:t>xls</a:t>
            </a:r>
            <a:r>
              <a:rPr lang="en-US" sz="2000" dirty="0"/>
              <a:t> will be uploaded into </a:t>
            </a:r>
            <a:r>
              <a:rPr lang="en-GB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http://www.3gpp.org/ftp/tsg_ran/WG5_Test_ex-T1/TSGR5_89_Electronic/Inbox/meeting_handling/</a:t>
            </a:r>
            <a:r>
              <a:rPr lang="en-GB" sz="2000" dirty="0"/>
              <a:t> </a:t>
            </a:r>
            <a:r>
              <a:rPr lang="en-US" sz="2000" dirty="0"/>
              <a:t>with the updated status on each day in PST time zone (except Saturday/Sunday)</a:t>
            </a:r>
          </a:p>
          <a:p>
            <a:endParaRPr lang="en-US" sz="2400" dirty="0"/>
          </a:p>
          <a:p>
            <a:pPr>
              <a:buFont typeface="Wingdings" panose="05000000000000000000" pitchFamily="2" charset="2"/>
              <a:buChar char="ü"/>
            </a:pPr>
            <a:endParaRPr lang="en-US" sz="1933" dirty="0"/>
          </a:p>
          <a:p>
            <a:pPr lvl="2">
              <a:buFont typeface="Wingdings" panose="05000000000000000000" pitchFamily="2" charset="2"/>
              <a:buChar char="ü"/>
            </a:pPr>
            <a:endParaRPr lang="en-US" sz="1400" dirty="0"/>
          </a:p>
          <a:p>
            <a:pPr marL="0" indent="0">
              <a:buNone/>
            </a:pPr>
            <a:endParaRPr lang="en-US" sz="1334" dirty="0">
              <a:cs typeface="ヒラギノ角ゴ Pro W3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0009" y="125515"/>
            <a:ext cx="10972800" cy="415719"/>
          </a:xfrm>
        </p:spPr>
        <p:txBody>
          <a:bodyPr/>
          <a:lstStyle/>
          <a:p>
            <a:r>
              <a:rPr lang="en-US" sz="3600" dirty="0">
                <a:cs typeface="ヒラギノ角ゴ Pro W3"/>
              </a:rPr>
              <a:t>RAN5#89e RF document handling plan Cntd…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8002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146896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 !</a:t>
            </a: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8699436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28816</TotalTime>
  <Words>1155</Words>
  <Application>Microsoft Office PowerPoint</Application>
  <PresentationFormat>Widescreen</PresentationFormat>
  <Paragraphs>81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RAN5#89e RF Opening Session  </vt:lpstr>
      <vt:lpstr>Agenda</vt:lpstr>
      <vt:lpstr>Conference calls</vt:lpstr>
      <vt:lpstr>RAN5#89e RF Documents landscape</vt:lpstr>
      <vt:lpstr>RAN5#89e RF document handling plan</vt:lpstr>
      <vt:lpstr>RAN5#89e RF document handling plan Cntd…</vt:lpstr>
      <vt:lpstr>RAN5#89e RF document handling plan Cntd…</vt:lpstr>
      <vt:lpstr>RAN5#89e RF document handling plan Cntd…</vt:lpstr>
      <vt:lpstr>   Thank You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Pradeep Gowda</cp:lastModifiedBy>
  <cp:revision>558</cp:revision>
  <dcterms:created xsi:type="dcterms:W3CDTF">2018-05-24T11:49:12Z</dcterms:created>
  <dcterms:modified xsi:type="dcterms:W3CDTF">2020-11-06T20:22:12Z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