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9" r:id="rId1"/>
  </p:sldMasterIdLst>
  <p:notesMasterIdLst>
    <p:notesMasterId r:id="rId13"/>
  </p:notesMasterIdLst>
  <p:handoutMasterIdLst>
    <p:handoutMasterId r:id="rId14"/>
  </p:handoutMasterIdLst>
  <p:sldIdLst>
    <p:sldId id="335" r:id="rId2"/>
    <p:sldId id="460" r:id="rId3"/>
    <p:sldId id="469" r:id="rId4"/>
    <p:sldId id="477" r:id="rId5"/>
    <p:sldId id="479" r:id="rId6"/>
    <p:sldId id="478" r:id="rId7"/>
    <p:sldId id="470" r:id="rId8"/>
    <p:sldId id="473" r:id="rId9"/>
    <p:sldId id="471" r:id="rId10"/>
    <p:sldId id="472" r:id="rId11"/>
    <p:sldId id="341" r:id="rId12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FF0000"/>
    <a:srgbClr val="009900"/>
    <a:srgbClr val="0066FF"/>
    <a:srgbClr val="F9F9F9"/>
    <a:srgbClr val="55575B"/>
    <a:srgbClr val="92D050"/>
    <a:srgbClr val="644C00"/>
    <a:srgbClr val="6C52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8564" autoAdjust="0"/>
    <p:restoredTop sz="95173" autoAdjust="0"/>
  </p:normalViewPr>
  <p:slideViewPr>
    <p:cSldViewPr>
      <p:cViewPr varScale="1">
        <p:scale>
          <a:sx n="62" d="100"/>
          <a:sy n="62" d="100"/>
        </p:scale>
        <p:origin x="1884" y="56"/>
      </p:cViewPr>
      <p:guideLst>
        <p:guide orient="horz" pos="2160"/>
        <p:guide pos="2976"/>
      </p:guideLst>
    </p:cSldViewPr>
  </p:slideViewPr>
  <p:outlineViewPr>
    <p:cViewPr>
      <p:scale>
        <a:sx n="33" d="100"/>
        <a:sy n="33" d="100"/>
      </p:scale>
      <p:origin x="0" y="356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324"/>
    </p:cViewPr>
  </p:sorterViewPr>
  <p:notesViewPr>
    <p:cSldViewPr>
      <p:cViewPr varScale="1">
        <p:scale>
          <a:sx n="64" d="100"/>
          <a:sy n="64" d="100"/>
        </p:scale>
        <p:origin x="328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A32E5-B2BA-4F4E-9250-6562A657BCB7}" type="datetimeFigureOut">
              <a:rPr lang="fr-FR" smtClean="0"/>
              <a:t>06/08/2020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88EDD-FDA7-4259-9457-17408F01DF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3891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86263"/>
            <a:ext cx="55467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55321510-CFD7-49A7-8879-5783196AB7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736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334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343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82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848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177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789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274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21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625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594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865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MobilzeBkgdNEW4x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630" y="3660775"/>
            <a:ext cx="3167742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4630" y="2057400"/>
            <a:ext cx="3167742" cy="1603375"/>
          </a:xfrm>
        </p:spPr>
        <p:txBody>
          <a:bodyPr/>
          <a:lstStyle>
            <a:lvl1pPr>
              <a:defRPr b="1" spc="-100" baseline="0">
                <a:solidFill>
                  <a:srgbClr val="33CC3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308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MobilzeStripNEW4x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953000" cy="10668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458200" cy="41148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5080" y="6553200"/>
            <a:ext cx="1676400" cy="304799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3AF51AF-7D9A-4CD2-820B-DA5F75F316A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1" descr="AnritsuAlon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713" y="6248400"/>
            <a:ext cx="1592991" cy="36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36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927" y="-3909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5580000"/>
          </a:xfrm>
          <a:prstGeom prst="rect">
            <a:avLst/>
          </a:prstGeom>
          <a:solidFill>
            <a:srgbClr val="0FAF46"/>
          </a:solidFill>
          <a:ln>
            <a:noFill/>
          </a:ln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8" name="正方形/長方形 9"/>
          <p:cNvSpPr>
            <a:spLocks noChangeArrowheads="1"/>
          </p:cNvSpPr>
          <p:nvPr/>
        </p:nvSpPr>
        <p:spPr bwMode="auto">
          <a:xfrm>
            <a:off x="6624000" y="0"/>
            <a:ext cx="2520000" cy="5580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3390" y="3419842"/>
            <a:ext cx="5592610" cy="4676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0" i="0">
                <a:solidFill>
                  <a:srgbClr val="FFFFFF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dirty="0"/>
              <a:t>Click to edit Master subtitle style</a:t>
            </a:r>
            <a:endParaRPr lang="ja-JP" altLang="en-US" dirty="0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2"/>
          </p:nvPr>
        </p:nvSpPr>
        <p:spPr>
          <a:xfrm>
            <a:off x="498859" y="3896246"/>
            <a:ext cx="5597141" cy="8044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500" b="0" i="0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/>
              <a:t>Click to edit Master text styles</a:t>
            </a:r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3"/>
          </p:nvPr>
        </p:nvSpPr>
        <p:spPr>
          <a:xfrm>
            <a:off x="499534" y="4704646"/>
            <a:ext cx="5596466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 i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/>
              <a:t>Click to edit Master text styles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491684" y="345325"/>
            <a:ext cx="5599554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0" i="0">
                <a:solidFill>
                  <a:srgbClr val="FFFFFF"/>
                </a:solidFill>
                <a:latin typeface="+mj-lt"/>
                <a:cs typeface="Arial"/>
              </a:defRPr>
            </a:lvl1pPr>
          </a:lstStyle>
          <a:p>
            <a:r>
              <a:rPr lang="en-US" altLang="ja-JP" dirty="0"/>
              <a:t>Click to edit Master title style</a:t>
            </a:r>
            <a:endParaRPr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4824000" y="5634038"/>
            <a:ext cx="4320000" cy="12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23" name="図 22" descr="Anritsu_setup_logo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5634038"/>
            <a:ext cx="4016587" cy="1224000"/>
          </a:xfrm>
          <a:prstGeom prst="rect">
            <a:avLst/>
          </a:prstGeom>
        </p:spPr>
      </p:pic>
      <p:pic>
        <p:nvPicPr>
          <p:cNvPr id="2050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92" y="4700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388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gular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1245" y="258237"/>
            <a:ext cx="8496000" cy="7559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55575B"/>
                </a:solidFill>
              </a:defRPr>
            </a:lvl1pPr>
          </a:lstStyle>
          <a:p>
            <a:r>
              <a:rPr kumimoji="1" lang="en-US" altLang="ja-JP" dirty="0"/>
              <a:t>Click to edit Master title style</a:t>
            </a:r>
            <a:endParaRPr kumimoji="1" lang="ja-JP" altLang="en-US" dirty="0"/>
          </a:p>
        </p:txBody>
      </p:sp>
      <p:cxnSp>
        <p:nvCxnSpPr>
          <p:cNvPr id="9" name="直線コネクタ 10"/>
          <p:cNvCxnSpPr>
            <a:cxnSpLocks noChangeShapeType="1"/>
          </p:cNvCxnSpPr>
          <p:nvPr userDrawn="1"/>
        </p:nvCxnSpPr>
        <p:spPr bwMode="auto">
          <a:xfrm>
            <a:off x="0" y="6289499"/>
            <a:ext cx="9144000" cy="0"/>
          </a:xfrm>
          <a:prstGeom prst="line">
            <a:avLst/>
          </a:prstGeom>
          <a:noFill/>
          <a:ln w="3175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>
          <a:xfrm>
            <a:off x="318518" y="6551355"/>
            <a:ext cx="2133600" cy="180000"/>
          </a:xfrm>
          <a:prstGeom prst="rect">
            <a:avLst/>
          </a:prstGeom>
        </p:spPr>
        <p:txBody>
          <a:bodyPr/>
          <a:lstStyle/>
          <a:p>
            <a:fld id="{D42C9A79-6E90-1742-9351-FB54BC1C4CED}" type="datetime1">
              <a:rPr lang="ja-JP" altLang="en-US" smtClean="0"/>
              <a:t>2020/8/6</a:t>
            </a:fld>
            <a:endParaRPr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pic>
        <p:nvPicPr>
          <p:cNvPr id="14" name="図 13" descr="Anritsu_setup_logo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" t="18116" b="17860"/>
          <a:stretch/>
        </p:blipFill>
        <p:spPr>
          <a:xfrm>
            <a:off x="70555" y="6307055"/>
            <a:ext cx="2700000" cy="550945"/>
          </a:xfrm>
          <a:prstGeom prst="rect">
            <a:avLst/>
          </a:prstGeom>
        </p:spPr>
      </p:pic>
      <p:sp>
        <p:nvSpPr>
          <p:cNvPr id="1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8518" y="1066799"/>
            <a:ext cx="8496000" cy="504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575B"/>
                </a:solidFill>
              </a:defRPr>
            </a:lvl1pPr>
            <a:lvl2pPr>
              <a:defRPr>
                <a:solidFill>
                  <a:srgbClr val="55575B"/>
                </a:solidFill>
              </a:defRPr>
            </a:lvl2pPr>
            <a:lvl3pPr>
              <a:defRPr>
                <a:solidFill>
                  <a:srgbClr val="55575B"/>
                </a:solidFill>
              </a:defRPr>
            </a:lvl3pPr>
            <a:lvl4pPr>
              <a:defRPr>
                <a:solidFill>
                  <a:srgbClr val="55575B"/>
                </a:solidFill>
              </a:defRPr>
            </a:lvl4pPr>
            <a:lvl5pPr>
              <a:defRPr>
                <a:solidFill>
                  <a:srgbClr val="55575B"/>
                </a:solidFill>
              </a:defRPr>
            </a:lvl5pPr>
          </a:lstStyle>
          <a:p>
            <a:pPr lvl="0"/>
            <a:r>
              <a:rPr kumimoji="1" lang="en-US" altLang="ja-JP" dirty="0"/>
              <a:t>Click to edit Master text styles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  <a:endParaRPr kumimoji="1" lang="ja-JP" altLang="en-US" dirty="0"/>
          </a:p>
        </p:txBody>
      </p:sp>
      <p:sp>
        <p:nvSpPr>
          <p:cNvPr id="1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21800" y="6424385"/>
            <a:ext cx="3693599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altLang="ja-JP" dirty="0"/>
              <a:t>Slide Title or URL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576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FAF46"/>
          </a:solidFill>
          <a:ln>
            <a:noFill/>
          </a:ln>
        </p:spPr>
        <p:txBody>
          <a:bodyPr wrap="none">
            <a:spAutoFit/>
          </a:bodyPr>
          <a:lstStyle/>
          <a:p>
            <a:endParaRPr lang="ja-JP" altLang="en-US" dirty="0"/>
          </a:p>
        </p:txBody>
      </p:sp>
      <p:pic>
        <p:nvPicPr>
          <p:cNvPr id="3" name="図 8" descr="Anritsu_white_log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8" descr="Anritsu_white_logo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42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4008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3C415D2D-E102-4B7F-9B71-D615AD924B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7" r:id="rId3"/>
    <p:sldLayoutId id="2147483730" r:id="rId4"/>
    <p:sldLayoutId id="2147483729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4800" y="345325"/>
            <a:ext cx="5943600" cy="3236075"/>
          </a:xfrm>
        </p:spPr>
        <p:txBody>
          <a:bodyPr>
            <a:normAutofit fontScale="90000"/>
          </a:bodyPr>
          <a:lstStyle/>
          <a:p>
            <a:r>
              <a:rPr lang="en-GB" dirty="0"/>
              <a:t>3GPP RAN5 #88-e</a:t>
            </a:r>
            <a:br>
              <a:rPr lang="en-GB" dirty="0"/>
            </a:br>
            <a:r>
              <a:rPr lang="en-GB" dirty="0"/>
              <a:t>17 to 28 Aug 2020</a:t>
            </a:r>
            <a:br>
              <a:rPr lang="en-GB" dirty="0"/>
            </a:br>
            <a:br>
              <a:rPr lang="en-GB" dirty="0"/>
            </a:br>
            <a:r>
              <a:rPr lang="en-GB" dirty="0"/>
              <a:t>R5-20</a:t>
            </a:r>
            <a:r>
              <a:rPr lang="en-GB" dirty="0">
                <a:solidFill>
                  <a:schemeClr val="bg1"/>
                </a:solidFill>
              </a:rPr>
              <a:t>3322</a:t>
            </a:r>
            <a:r>
              <a:rPr lang="en-GB" dirty="0">
                <a:solidFill>
                  <a:srgbClr val="FF0000"/>
                </a:solidFill>
              </a:rPr>
              <a:t> </a:t>
            </a:r>
            <a:br>
              <a:rPr lang="en-GB" dirty="0"/>
            </a:br>
            <a:r>
              <a:rPr lang="en-GB" dirty="0"/>
              <a:t>Test Tolerance review process for FR2 RRM Test cases</a:t>
            </a:r>
            <a:br>
              <a:rPr lang="en-GB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37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Summary: Way Forward for FR2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10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RAN5 is asked to endorse key points for FR2 TT review process: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“Declaration” date: normally (meeting upload deadline – 4 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“Drafts available” date: normally (meeting upload deadline – 2 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Providing companies to develop FR2 TT analyses based on toolkit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Share review workload between NR-reviewing companies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NR TT review process runs at main meetings only (4 times per year)</a:t>
            </a:r>
          </a:p>
          <a:p>
            <a:pPr marL="720000" lvl="1" indent="-457200">
              <a:spcBef>
                <a:spcPts val="6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Test case sign-up companies resolve any associated RAN4 issues</a:t>
            </a:r>
          </a:p>
          <a:p>
            <a:r>
              <a:rPr lang="en-GB" dirty="0"/>
              <a:t>RAN5 is also asked to endorse: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Scope is RRM, and currently Power Class 3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Technical basis as given on slide 7 </a:t>
            </a:r>
            <a:endParaRPr lang="en-GB" sz="2000" dirty="0">
              <a:solidFill>
                <a:srgbClr val="FF0000"/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Identify any test cases where special handling of TT is required</a:t>
            </a:r>
          </a:p>
        </p:txBody>
      </p:sp>
    </p:spTree>
    <p:extLst>
      <p:ext uri="{BB962C8B-B14F-4D97-AF65-F5344CB8AC3E}">
        <p14:creationId xmlns:p14="http://schemas.microsoft.com/office/powerpoint/2010/main" val="1804308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817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Current status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RAN5 focus is now on FR2, with many new challenges for MU/TT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Significant TT effort required to complete FR2 RRM Test cases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FR2 RRM has new features to be handled and needs new templates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FR2 RRM Test cases developed in parallel by multiple companies</a:t>
            </a:r>
            <a:endParaRPr lang="en-GB" dirty="0"/>
          </a:p>
          <a:p>
            <a:r>
              <a:rPr lang="en-GB" dirty="0"/>
              <a:t>First FR2 RRM TT analyses have started to appear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FR2 SS-RSRP TT templates R5-201713, 14: proposals endorsed at RAN5#87-e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Complete FR2 Tx timing TT analysis provided at RAN5#87-e in R5-202867, not agreed because some MU values are in [ ]</a:t>
            </a:r>
          </a:p>
          <a:p>
            <a:r>
              <a:rPr lang="en-GB" dirty="0"/>
              <a:t>New FR2 RRM TT analysis features discussed 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R5-198363 technical discussion of features provided at RAN5#85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R5-200163 added handling of common FR2 TT Topics in 38.903 A.2 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23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 (1 of 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799"/>
            <a:ext cx="8991600" cy="5040000"/>
          </a:xfrm>
        </p:spPr>
        <p:txBody>
          <a:bodyPr/>
          <a:lstStyle/>
          <a:p>
            <a:r>
              <a:rPr lang="en-GB" dirty="0"/>
              <a:t>“</a:t>
            </a:r>
            <a:r>
              <a:rPr lang="en-GB" dirty="0" err="1"/>
              <a:t>Startup</a:t>
            </a:r>
            <a:r>
              <a:rPr lang="en-GB" dirty="0"/>
              <a:t>” stage leading up to RAN5#88-e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Anritsu will prepare some basic FR2 TT templates as “toolkit” for selected test cases to start the process, at RAN5#88-e and RAN5#89-e 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We propose putting the available draft templates into TR38.903, with editor’s notes per TT analysis stating the incomplete items</a:t>
            </a:r>
          </a:p>
          <a:p>
            <a:r>
              <a:rPr lang="en-GB" dirty="0"/>
              <a:t>FR2 RRM Test Tolerance review process for RAN5#89-e onwards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Following similar process currently used for FR1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Providing companies to develop FR2 TT analyses based on toolkit  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Share review workload between FR2 TT reviewing companies</a:t>
            </a:r>
          </a:p>
          <a:p>
            <a:r>
              <a:rPr lang="en-GB" dirty="0"/>
              <a:t>..more details on following slides</a:t>
            </a:r>
            <a:endParaRPr lang="en-GB" sz="2000" dirty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556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 (2 of 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4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965201"/>
          </a:xfrm>
        </p:spPr>
        <p:txBody>
          <a:bodyPr/>
          <a:lstStyle/>
          <a:p>
            <a:r>
              <a:rPr lang="en-GB" dirty="0"/>
              <a:t>Leading up to RAN5#88-e, RAN5#89-e </a:t>
            </a:r>
          </a:p>
          <a:p>
            <a:pPr marL="26280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2000" dirty="0">
                <a:solidFill>
                  <a:srgbClr val="33CC33"/>
                </a:solidFill>
              </a:rPr>
              <a:t>Anritsu will prepare FR2 TT analysis templates for selected test cases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854D3508-B87A-43AF-A84F-79D5F2C66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800985"/>
              </p:ext>
            </p:extLst>
          </p:nvPr>
        </p:nvGraphicFramePr>
        <p:xfrm>
          <a:off x="232704" y="1905000"/>
          <a:ext cx="8673081" cy="4327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4555">
                  <a:extLst>
                    <a:ext uri="{9D8B030D-6E8A-4147-A177-3AD203B41FA5}">
                      <a16:colId xmlns:a16="http://schemas.microsoft.com/office/drawing/2014/main" val="420643861"/>
                    </a:ext>
                  </a:extLst>
                </a:gridCol>
                <a:gridCol w="1694677">
                  <a:extLst>
                    <a:ext uri="{9D8B030D-6E8A-4147-A177-3AD203B41FA5}">
                      <a16:colId xmlns:a16="http://schemas.microsoft.com/office/drawing/2014/main" val="4163195913"/>
                    </a:ext>
                  </a:extLst>
                </a:gridCol>
                <a:gridCol w="1571381">
                  <a:extLst>
                    <a:ext uri="{9D8B030D-6E8A-4147-A177-3AD203B41FA5}">
                      <a16:colId xmlns:a16="http://schemas.microsoft.com/office/drawing/2014/main" val="1460869710"/>
                    </a:ext>
                  </a:extLst>
                </a:gridCol>
                <a:gridCol w="1498868">
                  <a:extLst>
                    <a:ext uri="{9D8B030D-6E8A-4147-A177-3AD203B41FA5}">
                      <a16:colId xmlns:a16="http://schemas.microsoft.com/office/drawing/2014/main" val="490347238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4003878002"/>
                    </a:ext>
                  </a:extLst>
                </a:gridCol>
              </a:tblGrid>
              <a:tr h="803292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Analysis for Test cases: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Test case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EN-DC 5.x Providing 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SA 7.x Providing 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576144"/>
                  </a:ext>
                </a:extLst>
              </a:tr>
              <a:tr h="505777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7.1.1.2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Inter-f Reselection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Unresolved method for absolute thresholds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430835"/>
                  </a:ext>
                </a:extLst>
              </a:tr>
              <a:tr h="505777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5.3.2.2.1+7.3.2.2.1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Anritsu</a:t>
                      </a:r>
                      <a:endParaRPr lang="en-GB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Anritsu</a:t>
                      </a:r>
                      <a:endParaRPr lang="en-GB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Held up in RAN4 on 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method for thresholds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347104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5.4.1.1+7.4.1.1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Tx Timing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MU, rest OK</a:t>
                      </a:r>
                      <a:endParaRPr lang="en-GB" dirty="0">
                        <a:solidFill>
                          <a:srgbClr val="0099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944889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5.5.1.3+7.5.1.3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RLM Out-of-Sync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MU, rest OK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03396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5.6.1.2+7.6.1.2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Intra-f Event Trig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 and 240kHz SCS</a:t>
                      </a:r>
                      <a:r>
                        <a:rPr kumimoji="0" lang="en-GB" sz="14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SSB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method</a:t>
                      </a:r>
                      <a:endParaRPr lang="en-GB" sz="1400" baseline="-25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141529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5.6.2.2+7.6.2.2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Inter-f Event Trig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MU, rest OK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2651534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5.7.1.1+7.7.1.1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Intra-f SS-RSRP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Rohde+Schwarz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Rohde+Schwarz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MU, rest OK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943305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5.7.1.2+7.7.1.2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Inter-f SS-RSRP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Rohde+Schwarz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Rohde+Schwarz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 and 240kHz SCS</a:t>
                      </a:r>
                      <a:r>
                        <a:rPr kumimoji="0" lang="en-GB" sz="14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SSB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method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723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251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 (3 of 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5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8"/>
            <a:ext cx="8825482" cy="5181601"/>
          </a:xfrm>
        </p:spPr>
        <p:txBody>
          <a:bodyPr/>
          <a:lstStyle/>
          <a:p>
            <a:r>
              <a:rPr lang="en-GB" dirty="0"/>
              <a:t>Leading up to RAN5#88-e, RAN5#89-e</a:t>
            </a:r>
          </a:p>
          <a:p>
            <a:pPr marL="720000" lvl="1" indent="-4572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33CC33"/>
                </a:solidFill>
              </a:rPr>
              <a:t>Baseline for list of test cases was the Representative test cases to start FR2 RRM MU analysis in R5-201155, also considering</a:t>
            </a:r>
          </a:p>
          <a:p>
            <a:pPr lvl="1">
              <a:buFont typeface="+mj-lt"/>
              <a:buChar char="–"/>
            </a:pPr>
            <a:r>
              <a:rPr lang="en-GB" sz="2000" dirty="0">
                <a:solidFill>
                  <a:srgbClr val="33CC33"/>
                </a:solidFill>
              </a:rPr>
              <a:t>Random Access test cases have issues with signalled absolute thresholds and the range of allowed UE gain. Anritsu has proposed a method of handling this in RAN4, awaiting agreement </a:t>
            </a:r>
          </a:p>
          <a:p>
            <a:pPr lvl="1">
              <a:buFont typeface="+mj-lt"/>
              <a:buChar char="–"/>
            </a:pPr>
            <a:r>
              <a:rPr lang="en-GB" sz="2000" dirty="0">
                <a:solidFill>
                  <a:srgbClr val="33CC33"/>
                </a:solidFill>
              </a:rPr>
              <a:t>The same issue with signalled absolute thresholds also affects the Inter-frequency reselection test case  </a:t>
            </a:r>
          </a:p>
          <a:p>
            <a:pPr lvl="1">
              <a:buFont typeface="+mj-lt"/>
              <a:buChar char="–"/>
            </a:pPr>
            <a:r>
              <a:rPr lang="en-GB" sz="2000" dirty="0">
                <a:solidFill>
                  <a:srgbClr val="33CC33"/>
                </a:solidFill>
              </a:rPr>
              <a:t>Aim for most FR2 RRM test case providing companies to contribute  </a:t>
            </a:r>
          </a:p>
          <a:p>
            <a:pPr marL="720000" lvl="1" indent="-4572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33CC33"/>
                </a:solidFill>
              </a:rPr>
              <a:t>FR2 RRM test case providing companies can become familiar with the analysis method and toolkit</a:t>
            </a:r>
          </a:p>
          <a:p>
            <a:pPr lvl="1"/>
            <a:r>
              <a:rPr lang="en-GB" sz="2000" dirty="0">
                <a:solidFill>
                  <a:srgbClr val="33CC33"/>
                </a:solidFill>
              </a:rPr>
              <a:t>All analyses will need to be updated, according to outcome of FR2 MU agreements</a:t>
            </a:r>
          </a:p>
        </p:txBody>
      </p:sp>
    </p:spTree>
    <p:extLst>
      <p:ext uri="{BB962C8B-B14F-4D97-AF65-F5344CB8AC3E}">
        <p14:creationId xmlns:p14="http://schemas.microsoft.com/office/powerpoint/2010/main" val="116666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 (4 of 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6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FR2 RRM Test Tolerance review process for RAN5#89-e onwards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“Declaration” date: normally (meeting upload deadline – 4 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“Drafts available” date: normally (meeting upload deadline – 2 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Providing companies to develop FR2 TT analyses based on toolkit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Share review workload between FR2 RRM reviewing companies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NR TT review process runs at main meetings only (4 times per year)</a:t>
            </a:r>
          </a:p>
          <a:p>
            <a:pPr marL="720000" lvl="1" indent="-457200">
              <a:spcBef>
                <a:spcPts val="6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Test case sign-up companies resolve any associated RAN4 issues</a:t>
            </a:r>
          </a:p>
          <a:p>
            <a:r>
              <a:rPr lang="en-GB" dirty="0"/>
              <a:t>RRM TT reviewing companies so far for FR2 (thanks):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Qualcomm, Rohde &amp; Schwarz, Ericsson, Anritsu, Keysight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Other companies welcome to join</a:t>
            </a:r>
          </a:p>
          <a:p>
            <a:pPr marL="457200" lvl="1" indent="0">
              <a:buNone/>
            </a:pPr>
            <a:endParaRPr lang="en-GB" sz="2000" dirty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519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Scope and Technical basis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7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901682" cy="5040000"/>
          </a:xfrm>
        </p:spPr>
        <p:txBody>
          <a:bodyPr/>
          <a:lstStyle/>
          <a:p>
            <a:r>
              <a:rPr lang="en-GB" dirty="0"/>
              <a:t>Scope of FR2 RRM Test Tolerance review process: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RRM Test cases containing at least one cell in FR2</a:t>
            </a:r>
          </a:p>
          <a:p>
            <a:r>
              <a:rPr lang="en-GB" dirty="0"/>
              <a:t>Technical basis: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Principle of Superposition, as defined in TR 38.903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Uncertainties are orthogonal (required for superposition to be valid)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Base on common uncertainties, such as TS 38.533 Table F.1.1.2-2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Measurement uncertainty tolerance interval 95%, as in TR 38.903 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All core requirement side conditions met, based on tolerance interval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The technical basis above aligns with TT = MU</a:t>
            </a:r>
          </a:p>
        </p:txBody>
      </p:sp>
    </p:spTree>
    <p:extLst>
      <p:ext uri="{BB962C8B-B14F-4D97-AF65-F5344CB8AC3E}">
        <p14:creationId xmlns:p14="http://schemas.microsoft.com/office/powerpoint/2010/main" val="3579610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Deliverables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8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At the “Declaration” date: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Which test cases the contributing company intends to work on</a:t>
            </a:r>
          </a:p>
          <a:p>
            <a:r>
              <a:rPr lang="en-GB" dirty="0"/>
              <a:t>At the “Drafts available” date: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Draft TT analysis, .</a:t>
            </a:r>
            <a:r>
              <a:rPr lang="en-GB" sz="2000" dirty="0" err="1">
                <a:solidFill>
                  <a:srgbClr val="33CC33"/>
                </a:solidFill>
              </a:rPr>
              <a:t>xls</a:t>
            </a:r>
            <a:r>
              <a:rPr lang="en-GB" sz="2000" dirty="0">
                <a:solidFill>
                  <a:srgbClr val="33CC33"/>
                </a:solidFill>
              </a:rPr>
              <a:t> and .doc as required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TR 38.903 CR to include the TT analysis as .zip files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Conformance test spec CRs to include TT in the test cases, together with Annex F updates (Uncertainties and Test requirement derivation)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Identify issues and proposals to solve, for example RAN4 updates   </a:t>
            </a:r>
          </a:p>
          <a:p>
            <a:r>
              <a:rPr lang="en-GB" dirty="0"/>
              <a:t>At the </a:t>
            </a:r>
            <a:r>
              <a:rPr lang="en-GB" dirty="0" err="1"/>
              <a:t>Tdoc</a:t>
            </a:r>
            <a:r>
              <a:rPr lang="en-GB" dirty="0"/>
              <a:t> upload date and at the meeting: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TR 38.903 and Conformance test spec CRs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Known status of any associated issues such as RAN4 dependency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932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Open issues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9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FR2 Uncertainties/MUs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RAN5 has not yet agreed some of the key FR2 MU values</a:t>
            </a:r>
          </a:p>
          <a:p>
            <a:r>
              <a:rPr lang="en-GB" dirty="0"/>
              <a:t>RAN4 Core requirements in TS 38.133 and 38.101-2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Many FR2 requirements / conditions only defined for Power Class 3</a:t>
            </a:r>
          </a:p>
          <a:p>
            <a:r>
              <a:rPr lang="en-GB" dirty="0" err="1"/>
              <a:t>AoA</a:t>
            </a:r>
            <a:r>
              <a:rPr lang="en-GB" dirty="0"/>
              <a:t> of RRM test cases in TS 38.133 Annex 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Likely that some RRM Test cases with 2 </a:t>
            </a:r>
            <a:r>
              <a:rPr lang="en-GB" sz="2000" dirty="0" err="1">
                <a:solidFill>
                  <a:srgbClr val="33CC33"/>
                </a:solidFill>
              </a:rPr>
              <a:t>AoA</a:t>
            </a:r>
            <a:r>
              <a:rPr lang="en-GB" sz="2000" dirty="0">
                <a:solidFill>
                  <a:srgbClr val="33CC33"/>
                </a:solidFill>
              </a:rPr>
              <a:t> will need to be changed from setup 3 (both </a:t>
            </a:r>
            <a:r>
              <a:rPr lang="en-GB" sz="2000" dirty="0" err="1">
                <a:solidFill>
                  <a:srgbClr val="33CC33"/>
                </a:solidFill>
              </a:rPr>
              <a:t>AoA</a:t>
            </a:r>
            <a:r>
              <a:rPr lang="en-GB" sz="2000" dirty="0">
                <a:solidFill>
                  <a:srgbClr val="33CC33"/>
                </a:solidFill>
              </a:rPr>
              <a:t> Spherical coverage) to setup 4 (one </a:t>
            </a:r>
            <a:r>
              <a:rPr lang="en-GB" sz="2000" dirty="0" err="1">
                <a:solidFill>
                  <a:srgbClr val="33CC33"/>
                </a:solidFill>
              </a:rPr>
              <a:t>AoA</a:t>
            </a:r>
            <a:r>
              <a:rPr lang="en-GB" sz="2000" dirty="0">
                <a:solidFill>
                  <a:srgbClr val="33CC33"/>
                </a:solidFill>
              </a:rPr>
              <a:t> Spherical coverage, one </a:t>
            </a:r>
            <a:r>
              <a:rPr lang="en-GB" sz="2000" dirty="0" err="1">
                <a:solidFill>
                  <a:srgbClr val="33CC33"/>
                </a:solidFill>
              </a:rPr>
              <a:t>AoA</a:t>
            </a:r>
            <a:r>
              <a:rPr lang="en-GB" sz="2000" dirty="0">
                <a:solidFill>
                  <a:srgbClr val="33CC33"/>
                </a:solidFill>
              </a:rPr>
              <a:t> Rx beam peak) to avoid huge variations </a:t>
            </a:r>
          </a:p>
          <a:p>
            <a:r>
              <a:rPr lang="en-GB" dirty="0"/>
              <a:t>RRM test cases in TS 38.133 Annex A using absolute thresholds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Signalled value may need to be derived from a calibration process</a:t>
            </a:r>
          </a:p>
          <a:p>
            <a:r>
              <a:rPr lang="en-GB" dirty="0"/>
              <a:t>Unknown unknowns in TS 38.133 Annex 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Test cases may reveal problems and immaturities when analysed</a:t>
            </a:r>
          </a:p>
        </p:txBody>
      </p:sp>
    </p:spTree>
    <p:extLst>
      <p:ext uri="{BB962C8B-B14F-4D97-AF65-F5344CB8AC3E}">
        <p14:creationId xmlns:p14="http://schemas.microsoft.com/office/powerpoint/2010/main" val="3880915671"/>
      </p:ext>
    </p:extLst>
  </p:cSld>
  <p:clrMapOvr>
    <a:masterClrMapping/>
  </p:clrMapOvr>
</p:sld>
</file>

<file path=ppt/theme/theme1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5_Blank Presentatio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73746</TotalTime>
  <Words>1092</Words>
  <Application>Microsoft Office PowerPoint</Application>
  <PresentationFormat>On-screen Show (4:3)</PresentationFormat>
  <Paragraphs>152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Arial</vt:lpstr>
      <vt:lpstr>15_Blank Presentation</vt:lpstr>
      <vt:lpstr>3GPP RAN5 #88-e 17 to 28 Aug 2020  R5-203322  Test Tolerance review process for FR2 RRM Test cases </vt:lpstr>
      <vt:lpstr>Current status</vt:lpstr>
      <vt:lpstr>Proposed Way Forward (1 of 4)</vt:lpstr>
      <vt:lpstr>Proposed Way Forward (2 of 2)</vt:lpstr>
      <vt:lpstr>Proposed Way Forward (3 of 3)</vt:lpstr>
      <vt:lpstr>Proposed Way Forward (4 of 4)</vt:lpstr>
      <vt:lpstr>Scope and Technical basis</vt:lpstr>
      <vt:lpstr>Deliverables</vt:lpstr>
      <vt:lpstr>Open issues</vt:lpstr>
      <vt:lpstr>Summary: Way Forward for FR2</vt:lpstr>
      <vt:lpstr>PowerPoint Presentation</vt:lpstr>
    </vt:vector>
  </TitlesOfParts>
  <Company>Drew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Drew</dc:creator>
  <cp:lastModifiedBy>Rose, Ian</cp:lastModifiedBy>
  <cp:revision>1723</cp:revision>
  <dcterms:created xsi:type="dcterms:W3CDTF">2010-09-29T20:18:17Z</dcterms:created>
  <dcterms:modified xsi:type="dcterms:W3CDTF">2020-08-06T17:52:38Z</dcterms:modified>
</cp:coreProperties>
</file>