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8" autoAdjust="0"/>
    <p:restoredTop sz="94634" autoAdjust="0"/>
  </p:normalViewPr>
  <p:slideViewPr>
    <p:cSldViewPr>
      <p:cViewPr>
        <p:scale>
          <a:sx n="90" d="100"/>
          <a:sy n="90" d="100"/>
        </p:scale>
        <p:origin x="-810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7E5C-7EF5-4073-9A33-0E5E6B011DE1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3200-50B5-4A2B-879B-48C45DAF26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861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7E5C-7EF5-4073-9A33-0E5E6B011DE1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3200-50B5-4A2B-879B-48C45DAF26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31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7E5C-7EF5-4073-9A33-0E5E6B011DE1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3200-50B5-4A2B-879B-48C45DAF26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30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7E5C-7EF5-4073-9A33-0E5E6B011DE1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3200-50B5-4A2B-879B-48C45DAF26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85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7E5C-7EF5-4073-9A33-0E5E6B011DE1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3200-50B5-4A2B-879B-48C45DAF26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480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7E5C-7EF5-4073-9A33-0E5E6B011DE1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3200-50B5-4A2B-879B-48C45DAF26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086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7E5C-7EF5-4073-9A33-0E5E6B011DE1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3200-50B5-4A2B-879B-48C45DAF26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138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7E5C-7EF5-4073-9A33-0E5E6B011DE1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3200-50B5-4A2B-879B-48C45DAF26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266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7E5C-7EF5-4073-9A33-0E5E6B011DE1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3200-50B5-4A2B-879B-48C45DAF26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15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7E5C-7EF5-4073-9A33-0E5E6B011DE1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3200-50B5-4A2B-879B-48C45DAF26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959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77E5C-7EF5-4073-9A33-0E5E6B011DE1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3200-50B5-4A2B-879B-48C45DAF26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16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77E5C-7EF5-4073-9A33-0E5E6B011DE1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43200-50B5-4A2B-879B-48C45DAF26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86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TT FR2 </a:t>
            </a:r>
            <a:r>
              <a:rPr lang="en-US" dirty="0"/>
              <a:t>f</a:t>
            </a:r>
            <a:r>
              <a:rPr lang="en-US" dirty="0" smtClean="0"/>
              <a:t>or min Peak EIRP Max TRP and </a:t>
            </a:r>
            <a:r>
              <a:rPr lang="en-US" dirty="0" err="1" smtClean="0"/>
              <a:t>RefSens</a:t>
            </a:r>
            <a:endParaRPr lang="en-US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584776" cy="1752600"/>
          </a:xfrm>
        </p:spPr>
        <p:txBody>
          <a:bodyPr>
            <a:noAutofit/>
          </a:bodyPr>
          <a:lstStyle/>
          <a:p>
            <a:r>
              <a:rPr lang="en-US" sz="2700" dirty="0">
                <a:solidFill>
                  <a:schemeClr val="tx1"/>
                </a:solidFill>
              </a:rPr>
              <a:t>Orange, Telecom Italia, Vodafone, Apple, Qualcomm, Ericsson, NTT DOCOMO, AT&amp;T</a:t>
            </a:r>
            <a:r>
              <a:rPr lang="en-US" sz="2700" dirty="0" smtClean="0">
                <a:solidFill>
                  <a:schemeClr val="tx1"/>
                </a:solidFill>
              </a:rPr>
              <a:t>,</a:t>
            </a:r>
          </a:p>
          <a:p>
            <a:r>
              <a:rPr lang="en-US" sz="2700" dirty="0" smtClean="0">
                <a:solidFill>
                  <a:schemeClr val="tx1"/>
                </a:solidFill>
              </a:rPr>
              <a:t> </a:t>
            </a:r>
            <a:r>
              <a:rPr lang="en-US" sz="2700" dirty="0">
                <a:solidFill>
                  <a:schemeClr val="tx1"/>
                </a:solidFill>
              </a:rPr>
              <a:t>China Unicom, </a:t>
            </a:r>
            <a:r>
              <a:rPr lang="en-US" sz="2700" dirty="0" smtClean="0">
                <a:solidFill>
                  <a:schemeClr val="tx1"/>
                </a:solidFill>
              </a:rPr>
              <a:t>China </a:t>
            </a:r>
            <a:r>
              <a:rPr lang="en-US" sz="2700" dirty="0">
                <a:solidFill>
                  <a:schemeClr val="tx1"/>
                </a:solidFill>
              </a:rPr>
              <a:t>telecom, CMCC, Verizon, T-Mobile US, </a:t>
            </a:r>
            <a:r>
              <a:rPr lang="en-US" sz="2700" dirty="0" smtClean="0">
                <a:solidFill>
                  <a:schemeClr val="tx1"/>
                </a:solidFill>
              </a:rPr>
              <a:t>KDDI, Samsung, Huawei </a:t>
            </a: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51520" y="1196752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#85</a:t>
            </a:r>
            <a:r>
              <a:rPr lang="en-GB" b="1" i="1" dirty="0"/>
              <a:t>	</a:t>
            </a:r>
            <a:r>
              <a:rPr lang="en-GB" b="1" i="1" dirty="0" smtClean="0"/>
              <a:t>                                                                     </a:t>
            </a:r>
            <a:r>
              <a:rPr lang="en-GB" b="1" dirty="0" smtClean="0"/>
              <a:t>R5-199353 </a:t>
            </a:r>
            <a:r>
              <a:rPr lang="en-GB" b="1" dirty="0" smtClean="0"/>
              <a:t>Reno. USA. </a:t>
            </a:r>
            <a:r>
              <a:rPr lang="en-GB" b="1" dirty="0"/>
              <a:t>18</a:t>
            </a:r>
            <a:r>
              <a:rPr lang="en-GB" b="1" baseline="30000" dirty="0"/>
              <a:t>th</a:t>
            </a:r>
            <a:r>
              <a:rPr lang="en-GB" b="1" dirty="0"/>
              <a:t> - 22</a:t>
            </a:r>
            <a:r>
              <a:rPr lang="en-GB" b="1" baseline="30000" dirty="0"/>
              <a:t>nd</a:t>
            </a:r>
            <a:r>
              <a:rPr lang="en-GB" b="1" dirty="0"/>
              <a:t> Nov 2019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14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TT FR2 for proposal for </a:t>
            </a:r>
            <a:br>
              <a:rPr lang="en-US" dirty="0" smtClean="0"/>
            </a:br>
            <a:r>
              <a:rPr lang="en-US" dirty="0" smtClean="0"/>
              <a:t>Min Peak EIRP, </a:t>
            </a:r>
            <a:r>
              <a:rPr lang="en-US" dirty="0" err="1" smtClean="0"/>
              <a:t>RefSens</a:t>
            </a:r>
            <a:r>
              <a:rPr lang="en-US" dirty="0" smtClean="0"/>
              <a:t>, Max </a:t>
            </a:r>
            <a:r>
              <a:rPr lang="en-US" dirty="0"/>
              <a:t>TRP</a:t>
            </a:r>
            <a:br>
              <a:rPr lang="en-US" dirty="0"/>
            </a:br>
            <a:r>
              <a:rPr lang="en-US" dirty="0"/>
              <a:t>for Power class 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253493"/>
              </p:ext>
            </p:extLst>
          </p:nvPr>
        </p:nvGraphicFramePr>
        <p:xfrm>
          <a:off x="1835696" y="2348880"/>
          <a:ext cx="4855973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1986598"/>
                <a:gridCol w="1411923"/>
                <a:gridCol w="1457452"/>
              </a:tblGrid>
              <a:tr h="15948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S Mincho"/>
                        </a:rPr>
                        <a:t>FR2 Min Peak EIRP</a:t>
                      </a:r>
                      <a:endParaRPr lang="fr-FR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S Mincho"/>
                        </a:rPr>
                        <a:t>FR2 Ref </a:t>
                      </a:r>
                      <a:r>
                        <a:rPr lang="en-GB" sz="1600" b="1" dirty="0" smtClean="0">
                          <a:effectLst/>
                          <a:latin typeface="Times New Roman"/>
                          <a:ea typeface="MS Mincho"/>
                        </a:rPr>
                        <a:t>Sens 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S Mincho"/>
                        </a:rPr>
                        <a:t>FR2 Max TRP</a:t>
                      </a:r>
                      <a:endParaRPr lang="fr-FR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09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1600" b="1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MS Mincho"/>
                        </a:rPr>
                        <a:t>TT=0.6MU </a:t>
                      </a:r>
                      <a:endParaRPr lang="fr-FR" sz="1600" b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1600" b="1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MS Mincho"/>
                        </a:rPr>
                        <a:t>TT=0.45MU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1600" b="1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MS Mincho"/>
                        </a:rPr>
                        <a:t>TT=0.6MU</a:t>
                      </a:r>
                      <a:endParaRPr lang="fr-FR" sz="1600" b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069533"/>
              </p:ext>
            </p:extLst>
          </p:nvPr>
        </p:nvGraphicFramePr>
        <p:xfrm>
          <a:off x="683568" y="3284984"/>
          <a:ext cx="7344816" cy="822960"/>
        </p:xfrm>
        <a:graphic>
          <a:graphicData uri="http://schemas.openxmlformats.org/drawingml/2006/table">
            <a:tbl>
              <a:tblPr/>
              <a:tblGrid>
                <a:gridCol w="1243143"/>
                <a:gridCol w="2285249"/>
                <a:gridCol w="2448272"/>
                <a:gridCol w="1368152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Sub clause</a:t>
                      </a:r>
                      <a:endParaRPr lang="fr-F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9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TT=X*MU</a:t>
                      </a:r>
                      <a:endParaRPr lang="fr-F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Maximum Test System Uncertainty</a:t>
                      </a:r>
                      <a:endParaRPr lang="fr-F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Derivation of MTSU</a:t>
                      </a:r>
                      <a:endParaRPr lang="fr-F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v4.2.0"/>
                        </a:rPr>
                        <a:t>6.2.1.1 UE maximum output power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v4.2.0"/>
                        </a:rPr>
                        <a:t>EIRP)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PC3</a:t>
                      </a:r>
                      <a:endParaRPr lang="fr-F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Minimum peak EIRP. Max EIRP</a:t>
                      </a:r>
                      <a:endParaRPr lang="fr-F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Quiet Zone size</a:t>
                      </a:r>
                      <a:r>
                        <a:rPr lang="en-GB" sz="9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≤ 30 cm</a:t>
                      </a:r>
                      <a:endParaRPr lang="fr-F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3.18 dB (FR2a)</a:t>
                      </a:r>
                      <a:r>
                        <a:rPr lang="en-GB" sz="9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900" b="1" baseline="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2,9dB</a:t>
                      </a:r>
                      <a:endParaRPr lang="fr-FR" sz="900" b="1" dirty="0" smtClean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3.31 dB (FR2b) </a:t>
                      </a:r>
                      <a:r>
                        <a:rPr lang="en-GB" sz="900" b="1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2.9dB</a:t>
                      </a:r>
                      <a:endParaRPr lang="fr-FR" sz="900" b="1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PC3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Minimum peak </a:t>
                      </a: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EIRP.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Max EIRP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Quiet Zone size</a:t>
                      </a: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≤ 30 cm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±</a:t>
                      </a:r>
                      <a:r>
                        <a:rPr lang="en-GB" sz="900" b="1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4.79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dB (FR2a)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±4.79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dB (FR2b)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MTSU = 1.00 x MU (from Table </a:t>
                      </a: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B.3-2-2. 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B.3-2-3 in TR 38.903)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996611"/>
              </p:ext>
            </p:extLst>
          </p:nvPr>
        </p:nvGraphicFramePr>
        <p:xfrm>
          <a:off x="683568" y="4581128"/>
          <a:ext cx="7344816" cy="685800"/>
        </p:xfrm>
        <a:graphic>
          <a:graphicData uri="http://schemas.openxmlformats.org/drawingml/2006/table">
            <a:tbl>
              <a:tblPr/>
              <a:tblGrid>
                <a:gridCol w="1224136"/>
                <a:gridCol w="2304256"/>
                <a:gridCol w="2448272"/>
                <a:gridCol w="1368152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v4.2.0"/>
                        </a:rPr>
                        <a:t>6.2.1.1 UE maximum output power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(TRP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v4.2.0"/>
                        </a:rPr>
                        <a:t>)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PC3</a:t>
                      </a:r>
                      <a:endParaRPr lang="fr-F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Minimum peak EIRP. Max EIRP</a:t>
                      </a:r>
                      <a:endParaRPr lang="fr-F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Quiet Zone size</a:t>
                      </a:r>
                      <a:r>
                        <a:rPr lang="en-GB" sz="9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≤ 30 cm</a:t>
                      </a:r>
                      <a:endParaRPr lang="fr-F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2.87dB (FR2a) </a:t>
                      </a:r>
                      <a:r>
                        <a:rPr lang="en-GB" sz="900" b="1" baseline="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900" b="1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2.65</a:t>
                      </a:r>
                      <a:r>
                        <a:rPr lang="en-GB" sz="900" b="1" baseline="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dB </a:t>
                      </a:r>
                      <a:endParaRPr lang="fr-F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3 dB (FR2b)</a:t>
                      </a:r>
                      <a:r>
                        <a:rPr lang="en-GB" sz="90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    </a:t>
                      </a:r>
                      <a:r>
                        <a:rPr lang="en-GB" sz="900" b="1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2.77</a:t>
                      </a:r>
                      <a:r>
                        <a:rPr lang="en-GB" sz="900" b="1" baseline="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dB</a:t>
                      </a:r>
                      <a:endParaRPr lang="fr-FR" sz="900" b="1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PC3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Max TRP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Quiet Zone size</a:t>
                      </a: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≤ 30 cm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4.42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dB (FR2a)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4.62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dB (FR2b)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MTSU = 1.00 x MU (from Table </a:t>
                      </a: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B.3-2-2. 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B.3-2-3 in TR 38.903)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079778"/>
              </p:ext>
            </p:extLst>
          </p:nvPr>
        </p:nvGraphicFramePr>
        <p:xfrm>
          <a:off x="683568" y="4149080"/>
          <a:ext cx="7344816" cy="411480"/>
        </p:xfrm>
        <a:graphic>
          <a:graphicData uri="http://schemas.openxmlformats.org/drawingml/2006/table">
            <a:tbl>
              <a:tblPr/>
              <a:tblGrid>
                <a:gridCol w="1224136"/>
                <a:gridCol w="2304256"/>
                <a:gridCol w="2448272"/>
                <a:gridCol w="1368152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v4.2.0"/>
                        </a:rPr>
                        <a:t>7.3.2 Reference sensitivity power level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(</a:t>
                      </a: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Quiet Zone size</a:t>
                      </a:r>
                      <a:r>
                        <a:rPr lang="en-GB" sz="9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≤ 30 cm. FR2a. FR2b)</a:t>
                      </a:r>
                      <a:endParaRPr lang="fr-F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3.37 dB </a:t>
                      </a:r>
                      <a:r>
                        <a:rPr lang="en-GB" sz="900" b="1" baseline="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-&gt; 2,34dB</a:t>
                      </a:r>
                      <a:endParaRPr lang="fr-FR" sz="900" b="1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±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5.19  dB (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Quiet Zone size</a:t>
                      </a: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≤ 30 </a:t>
                      </a: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cm. FR2a.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FR2b)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MTSU = 1.00 x MU (from Table </a:t>
                      </a: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B.19-2-2. 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B.19-2-3 in TR 38.903)</a:t>
                      </a:r>
                      <a:endParaRPr lang="fr-F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522387" y="5589240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Note: </a:t>
            </a:r>
            <a:r>
              <a:rPr lang="en-US" dirty="0">
                <a:solidFill>
                  <a:srgbClr val="FF0000"/>
                </a:solidFill>
              </a:rPr>
              <a:t>This TT way forward is applicable for NTC only</a:t>
            </a:r>
          </a:p>
        </p:txBody>
      </p:sp>
    </p:spTree>
    <p:extLst>
      <p:ext uri="{BB962C8B-B14F-4D97-AF65-F5344CB8AC3E}">
        <p14:creationId xmlns:p14="http://schemas.microsoft.com/office/powerpoint/2010/main" val="2037295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TT FR2 for proposal </a:t>
            </a:r>
            <a:r>
              <a:rPr lang="en-US" dirty="0" smtClean="0"/>
              <a:t>for EIS and EIRP Spherical Coverage for Power class 3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211815"/>
              </p:ext>
            </p:extLst>
          </p:nvPr>
        </p:nvGraphicFramePr>
        <p:xfrm>
          <a:off x="1835696" y="1916832"/>
          <a:ext cx="4722496" cy="845820"/>
        </p:xfrm>
        <a:graphic>
          <a:graphicData uri="http://schemas.openxmlformats.org/drawingml/2006/table">
            <a:tbl>
              <a:tblPr firstRow="1" firstCol="1" bandRow="1"/>
              <a:tblGrid>
                <a:gridCol w="2361248"/>
                <a:gridCol w="2361248"/>
              </a:tblGrid>
              <a:tr h="15948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S Mincho"/>
                        </a:rPr>
                        <a:t>FR2 </a:t>
                      </a:r>
                      <a:r>
                        <a:rPr lang="en-GB" sz="1600" b="1" dirty="0" smtClean="0">
                          <a:effectLst/>
                          <a:latin typeface="Times New Roman"/>
                          <a:ea typeface="MS Mincho"/>
                        </a:rPr>
                        <a:t>Spherical Coverage 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b="1" dirty="0" smtClean="0">
                          <a:effectLst/>
                          <a:latin typeface="Times New Roman"/>
                          <a:ea typeface="MS Mincho"/>
                        </a:rPr>
                        <a:t>EIRP</a:t>
                      </a:r>
                      <a:endParaRPr lang="fr-FR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>
                          <a:effectLst/>
                          <a:latin typeface="Times New Roman"/>
                          <a:ea typeface="MS Mincho"/>
                        </a:rPr>
                        <a:t>FR2 Spherical Coverage 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b="1" dirty="0" smtClean="0">
                          <a:effectLst/>
                          <a:latin typeface="Times New Roman"/>
                          <a:ea typeface="MS Mincho"/>
                        </a:rPr>
                        <a:t> EIS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09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1600" b="1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MS Mincho"/>
                        </a:rPr>
                        <a:t>TT=[0.6]*MU </a:t>
                      </a:r>
                      <a:endParaRPr lang="fr-FR" sz="1600" b="1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1600" b="1" baseline="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MS Mincho"/>
                        </a:rPr>
                        <a:t>TT=[0.45]*MU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289784"/>
              </p:ext>
            </p:extLst>
          </p:nvPr>
        </p:nvGraphicFramePr>
        <p:xfrm>
          <a:off x="539552" y="3356992"/>
          <a:ext cx="8316416" cy="22936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2248"/>
                <a:gridCol w="1872208"/>
                <a:gridCol w="2376264"/>
                <a:gridCol w="1835696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Sub clause</a:t>
                      </a:r>
                      <a:endParaRPr lang="fr-F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1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TT=X*MU</a:t>
                      </a:r>
                      <a:endParaRPr lang="fr-FR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Maximum Test System Uncertainty</a:t>
                      </a:r>
                      <a:endParaRPr lang="fr-F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Derivation of MTSU</a:t>
                      </a:r>
                      <a:endParaRPr lang="fr-F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6.2.1.2 UE maximum output power (Spherical coverage)</a:t>
                      </a:r>
                      <a:endParaRPr lang="fr-FR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 b="1" kern="1200" dirty="0" smtClean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[2.62 ]dB (FR2a)</a:t>
                      </a:r>
                      <a:endParaRPr lang="fr-FR" sz="1400" b="1" kern="1200" dirty="0" smtClean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[2.62 ]dB (FR2b)</a:t>
                      </a:r>
                      <a:endParaRPr lang="fr-FR" sz="1400" b="1" kern="1200" dirty="0" smtClean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PC3</a:t>
                      </a:r>
                      <a:endParaRPr lang="fr-FR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Spherical coverage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Quiet Zone size ≤ 30 cm</a:t>
                      </a:r>
                      <a:endParaRPr lang="fr-FR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[±</a:t>
                      </a:r>
                      <a:r>
                        <a:rPr lang="en-GB" sz="14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4.67+0.3 </a:t>
                      </a:r>
                      <a:r>
                        <a:rPr lang="en-GB" sz="14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 (FR2a)</a:t>
                      </a:r>
                      <a:endParaRPr lang="fr-FR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[±</a:t>
                      </a:r>
                      <a:r>
                        <a:rPr lang="en-GB" sz="14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5.27+0.9 </a:t>
                      </a:r>
                      <a:r>
                        <a:rPr lang="en-GB" sz="14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 (FR2b)</a:t>
                      </a:r>
                      <a:endParaRPr lang="fr-FR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fr-FR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7.3.4 EIS spherical coverage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[2.232]</a:t>
                      </a:r>
                      <a:endParaRPr lang="fr-FR" sz="1400" b="1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B050"/>
                          </a:solidFill>
                          <a:effectLst/>
                        </a:rPr>
                        <a:t> [±</a:t>
                      </a:r>
                      <a:r>
                        <a:rPr lang="en-GB" sz="1400" b="1" dirty="0" smtClean="0">
                          <a:solidFill>
                            <a:srgbClr val="00B050"/>
                          </a:solidFill>
                          <a:effectLst/>
                        </a:rPr>
                        <a:t>4.96] </a:t>
                      </a:r>
                      <a:r>
                        <a:rPr lang="en-GB" sz="1400" dirty="0">
                          <a:effectLst/>
                        </a:rPr>
                        <a:t>dB (Quiet Zone size ≤ 30 cm, FR2a, FR2b)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MTSU = 1.00 x MU (from Table B.19-2-2, B.19-2-3 in TR 38.903)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827584" y="2837438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>
                <a:solidFill>
                  <a:srgbClr val="00B050"/>
                </a:solidFill>
              </a:rPr>
              <a:t>bracket</a:t>
            </a:r>
            <a:r>
              <a:rPr lang="fr-FR" dirty="0">
                <a:solidFill>
                  <a:srgbClr val="00B050"/>
                </a:solidFill>
              </a:rPr>
              <a:t> for TT </a:t>
            </a:r>
            <a:r>
              <a:rPr lang="fr-FR" dirty="0" err="1">
                <a:solidFill>
                  <a:srgbClr val="00B050"/>
                </a:solidFill>
              </a:rPr>
              <a:t>will</a:t>
            </a:r>
            <a:r>
              <a:rPr lang="fr-FR" dirty="0">
                <a:solidFill>
                  <a:srgbClr val="00B050"/>
                </a:solidFill>
              </a:rPr>
              <a:t> </a:t>
            </a:r>
            <a:r>
              <a:rPr lang="fr-FR" dirty="0" err="1">
                <a:solidFill>
                  <a:srgbClr val="00B050"/>
                </a:solidFill>
              </a:rPr>
              <a:t>be</a:t>
            </a:r>
            <a:r>
              <a:rPr lang="fr-FR" dirty="0">
                <a:solidFill>
                  <a:srgbClr val="00B050"/>
                </a:solidFill>
              </a:rPr>
              <a:t> </a:t>
            </a:r>
            <a:r>
              <a:rPr lang="fr-FR" dirty="0" err="1">
                <a:solidFill>
                  <a:srgbClr val="00B050"/>
                </a:solidFill>
              </a:rPr>
              <a:t>removed</a:t>
            </a:r>
            <a:r>
              <a:rPr lang="fr-FR" dirty="0">
                <a:solidFill>
                  <a:srgbClr val="00B050"/>
                </a:solidFill>
              </a:rPr>
              <a:t> </a:t>
            </a:r>
            <a:r>
              <a:rPr lang="fr-FR" b="1" dirty="0" err="1">
                <a:solidFill>
                  <a:srgbClr val="00B050"/>
                </a:solidFill>
              </a:rPr>
              <a:t>after</a:t>
            </a:r>
            <a:r>
              <a:rPr lang="fr-FR" b="1" dirty="0">
                <a:solidFill>
                  <a:srgbClr val="00B050"/>
                </a:solidFill>
              </a:rPr>
              <a:t> MU </a:t>
            </a:r>
            <a:r>
              <a:rPr lang="fr-FR" b="1" dirty="0" err="1">
                <a:solidFill>
                  <a:srgbClr val="00B050"/>
                </a:solidFill>
              </a:rPr>
              <a:t>is</a:t>
            </a:r>
            <a:r>
              <a:rPr lang="fr-FR" b="1" dirty="0">
                <a:solidFill>
                  <a:srgbClr val="00B050"/>
                </a:solidFill>
              </a:rPr>
              <a:t> </a:t>
            </a:r>
            <a:r>
              <a:rPr lang="fr-FR" b="1" dirty="0" err="1">
                <a:solidFill>
                  <a:srgbClr val="00B050"/>
                </a:solidFill>
              </a:rPr>
              <a:t>finalized</a:t>
            </a:r>
            <a:r>
              <a:rPr lang="fr-FR" b="1" dirty="0">
                <a:solidFill>
                  <a:srgbClr val="00B05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22387" y="5760303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Note: </a:t>
            </a:r>
            <a:r>
              <a:rPr lang="en-US" dirty="0">
                <a:solidFill>
                  <a:srgbClr val="FF0000"/>
                </a:solidFill>
              </a:rPr>
              <a:t>This TT way forward is applicable for NTC only</a:t>
            </a:r>
          </a:p>
        </p:txBody>
      </p:sp>
    </p:spTree>
    <p:extLst>
      <p:ext uri="{BB962C8B-B14F-4D97-AF65-F5344CB8AC3E}">
        <p14:creationId xmlns:p14="http://schemas.microsoft.com/office/powerpoint/2010/main" val="284460643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10186</TotalTime>
  <Words>426</Words>
  <Application>Microsoft Office PowerPoint</Application>
  <PresentationFormat>Affichage à l'écran (4:3)</PresentationFormat>
  <Paragraphs>72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WF on TT FR2 for min Peak EIRP Max TRP and RefSens</vt:lpstr>
      <vt:lpstr>TT FR2 for proposal for  Min Peak EIRP, RefSens, Max TRP for Power class 3</vt:lpstr>
      <vt:lpstr>TT FR2 for proposal for EIS and EIRP Spherical Coverage for Power class 3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KHANFIR Hajer TGI/OLS</dc:creator>
  <cp:lastModifiedBy>KHANFIR Hajer TGI/OLS</cp:lastModifiedBy>
  <cp:revision>88</cp:revision>
  <dcterms:created xsi:type="dcterms:W3CDTF">2019-11-13T14:33:07Z</dcterms:created>
  <dcterms:modified xsi:type="dcterms:W3CDTF">2019-11-22T17:25:53Z</dcterms:modified>
</cp:coreProperties>
</file>