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68" r:id="rId2"/>
    <p:sldId id="289" r:id="rId3"/>
    <p:sldId id="290" r:id="rId4"/>
    <p:sldId id="291" r:id="rId5"/>
    <p:sldId id="292" r:id="rId6"/>
    <p:sldId id="293" r:id="rId7"/>
    <p:sldId id="282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1C2F"/>
    <a:srgbClr val="101797"/>
    <a:srgbClr val="111898"/>
    <a:srgbClr val="F6C2C8"/>
    <a:srgbClr val="385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36" autoAdjust="0"/>
    <p:restoredTop sz="96292" autoAdjust="0"/>
  </p:normalViewPr>
  <p:slideViewPr>
    <p:cSldViewPr snapToGrid="0">
      <p:cViewPr>
        <p:scale>
          <a:sx n="75" d="100"/>
          <a:sy n="75" d="100"/>
        </p:scale>
        <p:origin x="1027" y="30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61797-1681-4FAC-874B-FCDF511712BF}" type="datetimeFigureOut">
              <a:rPr kumimoji="1" lang="ja-JP" altLang="en-US" smtClean="0"/>
              <a:t>2019/11/22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747AD-73BE-44B8-9011-E488415586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0151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122363"/>
            <a:ext cx="10383915" cy="2387600"/>
          </a:xfrm>
        </p:spPr>
        <p:txBody>
          <a:bodyPr anchor="b">
            <a:normAutofit/>
          </a:bodyPr>
          <a:lstStyle>
            <a:lvl1pPr algn="ctr">
              <a:defRPr sz="4800" b="1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7" name="正方形/長方形 6"/>
          <p:cNvSpPr/>
          <p:nvPr userDrawn="1"/>
        </p:nvSpPr>
        <p:spPr>
          <a:xfrm>
            <a:off x="0" y="6578600"/>
            <a:ext cx="12192000" cy="284085"/>
          </a:xfrm>
          <a:prstGeom prst="rect">
            <a:avLst/>
          </a:prstGeom>
          <a:solidFill>
            <a:srgbClr val="111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410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5594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6098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653" y="177506"/>
            <a:ext cx="12142694" cy="348037"/>
          </a:xfrm>
        </p:spPr>
        <p:txBody>
          <a:bodyPr>
            <a:noAutofit/>
          </a:bodyPr>
          <a:lstStyle>
            <a:lvl1pPr>
              <a:defRPr sz="2400" b="1" baseline="0">
                <a:solidFill>
                  <a:schemeClr val="bg1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直角三角形 3"/>
          <p:cNvSpPr/>
          <p:nvPr userDrawn="1"/>
        </p:nvSpPr>
        <p:spPr>
          <a:xfrm rot="16200000">
            <a:off x="11730448" y="6426925"/>
            <a:ext cx="357050" cy="35705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9399494" y="6492875"/>
            <a:ext cx="27432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652427A9-8496-45DB-9A35-9C4B5578787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306" y="736916"/>
            <a:ext cx="12093388" cy="6121084"/>
          </a:xfrm>
        </p:spPr>
        <p:txBody>
          <a:bodyPr>
            <a:normAutofit/>
          </a:bodyPr>
          <a:lstStyle>
            <a:lvl1pPr marL="360000" indent="-288000">
              <a:lnSpc>
                <a:spcPct val="100000"/>
              </a:lnSpc>
              <a:spcBef>
                <a:spcPts val="1000"/>
              </a:spcBef>
              <a:buClr>
                <a:srgbClr val="111898"/>
              </a:buClr>
              <a:buFont typeface="Wingdings" panose="05000000000000000000" pitchFamily="2" charset="2"/>
              <a:buChar char="u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  <a:lvl2pPr marL="720000" indent="-28800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2pPr>
            <a:lvl3pPr marL="1080000" indent="-2880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3pPr>
            <a:lvl4pPr marL="16002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4pPr>
            <a:lvl5pPr marL="20574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24086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0725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8417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7815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068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838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792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1587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257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446213"/>
            <a:ext cx="10383915" cy="2387600"/>
          </a:xfrm>
        </p:spPr>
        <p:txBody>
          <a:bodyPr>
            <a:normAutofit/>
          </a:bodyPr>
          <a:lstStyle/>
          <a:p>
            <a:r>
              <a:rPr lang="en-US" altLang="ja-JP" sz="3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WF on Band n259</a:t>
            </a:r>
            <a:endParaRPr kumimoji="1" lang="ja-JP" altLang="en-US" sz="3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905374"/>
            <a:ext cx="9144000" cy="647701"/>
          </a:xfrm>
        </p:spPr>
        <p:txBody>
          <a:bodyPr>
            <a:normAutofit/>
          </a:bodyPr>
          <a:lstStyle/>
          <a:p>
            <a:r>
              <a:rPr kumimoji="1" lang="en-US" altLang="ja-JP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NTT DOCOMO, INC.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61925" y="19050"/>
            <a:ext cx="1186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n-NO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3GPP TSG-RAN5 Meeting #</a:t>
            </a:r>
            <a:r>
              <a:rPr lang="en-US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85</a:t>
            </a:r>
            <a:r>
              <a:rPr lang="en-GB" altLang="ja-JP" sz="1600" b="1" i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					                                      R5-19</a:t>
            </a:r>
            <a:r>
              <a:rPr lang="en-US" altLang="ja-JP" sz="1600" b="1" i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8071</a:t>
            </a:r>
            <a:endParaRPr lang="ja-JP" altLang="ja-JP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Reno, Nevada, United States, 18th Nov 2019 - 22nd Nov 2019</a:t>
            </a:r>
            <a:endParaRPr lang="ja-JP" altLang="ja-JP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61925" y="68053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Agenda Item	</a:t>
            </a:r>
            <a:r>
              <a:rPr lang="en-US" altLang="ja-JP">
                <a:latin typeface="Segoe UI" panose="020B0502040204020203" pitchFamily="34" charset="0"/>
                <a:cs typeface="Segoe UI" panose="020B0502040204020203" pitchFamily="34" charset="0"/>
              </a:rPr>
              <a:t>: 5.3.18.10</a:t>
            </a:r>
            <a:endParaRPr lang="en-US" altLang="ja-JP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Document for	: Information</a:t>
            </a:r>
          </a:p>
        </p:txBody>
      </p:sp>
    </p:spTree>
    <p:extLst>
      <p:ext uri="{BB962C8B-B14F-4D97-AF65-F5344CB8AC3E}">
        <p14:creationId xmlns:p14="http://schemas.microsoft.com/office/powerpoint/2010/main" val="97330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DD87E16-7266-464B-AD92-A3D05802A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Summary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57A4531-6F64-4CCE-94BE-AE703F6EE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2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1E485DC-D200-480C-87D9-5AB70FF3AC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1600" b="1" dirty="0">
                <a:solidFill>
                  <a:schemeClr val="accent1"/>
                </a:solidFill>
              </a:rPr>
              <a:t>Objective</a:t>
            </a:r>
          </a:p>
          <a:p>
            <a:pPr lvl="1"/>
            <a:r>
              <a:rPr lang="en-US" altLang="ja-JP" sz="1600" dirty="0"/>
              <a:t>The objective of this WF is to define milestone to complete P1 and P2 test cases.</a:t>
            </a:r>
          </a:p>
          <a:p>
            <a:pPr lvl="1"/>
            <a:r>
              <a:rPr lang="en-US" altLang="ja-JP" sz="1600" dirty="0"/>
              <a:t>This WF is based on the contributions [1], [2], [3], [4] during RAN5#85 (Nov-2019).</a:t>
            </a:r>
          </a:p>
          <a:p>
            <a:endParaRPr kumimoji="1" lang="en-US" altLang="ja-JP" sz="1000" dirty="0">
              <a:solidFill>
                <a:schemeClr val="accent1"/>
              </a:solidFill>
            </a:endParaRPr>
          </a:p>
          <a:p>
            <a:r>
              <a:rPr lang="en-US" altLang="ja-JP" sz="1600" b="1" dirty="0">
                <a:solidFill>
                  <a:schemeClr val="accent1"/>
                </a:solidFill>
              </a:rPr>
              <a:t>[Appendix] Terminology in this document</a:t>
            </a:r>
          </a:p>
          <a:p>
            <a:pPr lvl="1"/>
            <a:r>
              <a:rPr kumimoji="1" lang="en-US" altLang="ja-JP" sz="1600" b="1" dirty="0"/>
              <a:t>Priority</a:t>
            </a:r>
          </a:p>
          <a:p>
            <a:pPr lvl="2"/>
            <a:r>
              <a:rPr kumimoji="1" lang="en-US" altLang="ja-JP" sz="1400" dirty="0"/>
              <a:t>P1		: MOP (EIRP, TRP), REFSENS</a:t>
            </a:r>
          </a:p>
          <a:p>
            <a:pPr lvl="2"/>
            <a:r>
              <a:rPr lang="en-US" altLang="ja-JP" sz="1400" dirty="0"/>
              <a:t>P2		: OFF power, Frequency error, OBW, SEM, ACLR, Tx Spurious (General, co-existence), Rx Spurious</a:t>
            </a:r>
          </a:p>
          <a:p>
            <a:pPr lvl="2"/>
            <a:r>
              <a:rPr kumimoji="1" lang="en-US" altLang="ja-JP" sz="1400" dirty="0"/>
              <a:t>P3		: Other than P1 and P2</a:t>
            </a:r>
          </a:p>
          <a:p>
            <a:endParaRPr lang="en-US" altLang="ja-JP" sz="1000" dirty="0"/>
          </a:p>
          <a:p>
            <a:pPr lvl="1"/>
            <a:r>
              <a:rPr kumimoji="1" lang="en-US" altLang="ja-JP" sz="1600" b="1" dirty="0"/>
              <a:t>MU fo</a:t>
            </a:r>
            <a:r>
              <a:rPr lang="en-US" altLang="ja-JP" sz="1600" b="1" dirty="0"/>
              <a:t>r “Upper limit of TT” calculation</a:t>
            </a:r>
            <a:endParaRPr kumimoji="1" lang="en-US" altLang="ja-JP" sz="1600" b="1" dirty="0"/>
          </a:p>
          <a:p>
            <a:pPr lvl="2"/>
            <a:r>
              <a:rPr lang="en-US" altLang="ja-JP" sz="1400" dirty="0"/>
              <a:t>MU value used only for “Upper limit of TT” calculation. (</a:t>
            </a:r>
            <a:r>
              <a:rPr lang="en-US" altLang="ja-JP" sz="1400" b="1" dirty="0"/>
              <a:t>Not MTSU</a:t>
            </a:r>
            <a:r>
              <a:rPr lang="en-US" altLang="ja-JP" sz="1400" dirty="0"/>
              <a:t>)</a:t>
            </a:r>
          </a:p>
          <a:p>
            <a:pPr lvl="1"/>
            <a:endParaRPr kumimoji="1" lang="en-US" altLang="ja-JP" sz="1000" dirty="0"/>
          </a:p>
          <a:p>
            <a:pPr lvl="1"/>
            <a:r>
              <a:rPr kumimoji="1" lang="en-US" altLang="ja-JP" sz="1600" b="1" dirty="0"/>
              <a:t>Test requirement (= Minimum requirement + TT + Relaxation)</a:t>
            </a:r>
          </a:p>
          <a:p>
            <a:pPr lvl="2"/>
            <a:r>
              <a:rPr lang="en-US" altLang="ja-JP" sz="1400" dirty="0"/>
              <a:t>TT		: General Test Tolerance based on MTSU</a:t>
            </a:r>
          </a:p>
          <a:p>
            <a:pPr lvl="2"/>
            <a:r>
              <a:rPr kumimoji="1" lang="en-US" altLang="ja-JP" sz="1400" dirty="0"/>
              <a:t>Relaxation	: Relaxation value to improve testability (Low UL, High DL power) issue.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603596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44847C-F453-4F15-AFA7-90D4E01E7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Time plan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061D276-45BC-4701-9FC8-D0379F5ED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76526A3-249C-49FB-81F1-7D5F64F330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1600" dirty="0"/>
              <a:t>Time plan of RAN5#87</a:t>
            </a:r>
            <a:r>
              <a:rPr lang="en-US" altLang="ja-JP" sz="1600" dirty="0"/>
              <a:t>, #88 will be updated according to the progress after RAN5#86.</a:t>
            </a:r>
            <a:endParaRPr kumimoji="1" lang="ja-JP" altLang="en-US" sz="1600" dirty="0"/>
          </a:p>
        </p:txBody>
      </p:sp>
      <p:graphicFrame>
        <p:nvGraphicFramePr>
          <p:cNvPr id="5" name="表 5">
            <a:extLst>
              <a:ext uri="{FF2B5EF4-FFF2-40B4-BE49-F238E27FC236}">
                <a16:creationId xmlns:a16="http://schemas.microsoft.com/office/drawing/2014/main" id="{DD50028A-F3D3-4FE6-9258-5014A97055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128537"/>
              </p:ext>
            </p:extLst>
          </p:nvPr>
        </p:nvGraphicFramePr>
        <p:xfrm>
          <a:off x="370080" y="1230199"/>
          <a:ext cx="11451840" cy="53826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7840">
                  <a:extLst>
                    <a:ext uri="{9D8B030D-6E8A-4147-A177-3AD203B41FA5}">
                      <a16:colId xmlns:a16="http://schemas.microsoft.com/office/drawing/2014/main" val="1916646872"/>
                    </a:ext>
                  </a:extLst>
                </a:gridCol>
                <a:gridCol w="9684000">
                  <a:extLst>
                    <a:ext uri="{9D8B030D-6E8A-4147-A177-3AD203B41FA5}">
                      <a16:colId xmlns:a16="http://schemas.microsoft.com/office/drawing/2014/main" val="2129674862"/>
                    </a:ext>
                  </a:extLst>
                </a:gridCol>
              </a:tblGrid>
              <a:tr h="362386">
                <a:tc>
                  <a:txBody>
                    <a:bodyPr/>
                    <a:lstStyle/>
                    <a:p>
                      <a:r>
                        <a:rPr kumimoji="1" lang="en-US" altLang="ja-JP" sz="16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Meetings</a:t>
                      </a:r>
                      <a:endParaRPr kumimoji="1" lang="ja-JP" altLang="en-US" sz="16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RAN5 Time plan</a:t>
                      </a:r>
                      <a:endParaRPr kumimoji="1" lang="ja-JP" altLang="en-US" sz="16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283707"/>
                  </a:ext>
                </a:extLst>
              </a:tr>
              <a:tr h="1704271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RAN5#85</a:t>
                      </a:r>
                    </a:p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(Nov-2019)</a:t>
                      </a:r>
                      <a:endParaRPr kumimoji="1" lang="ja-JP" altLang="en-US" sz="16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6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To define WF</a:t>
                      </a:r>
                    </a:p>
                    <a:p>
                      <a:pPr marL="285750" indent="-285750">
                        <a:lnSpc>
                          <a:spcPts val="22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Time plan / Milestone</a:t>
                      </a:r>
                    </a:p>
                    <a:p>
                      <a:pPr marL="285750" indent="-285750">
                        <a:lnSpc>
                          <a:spcPts val="22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Working assumption of frequency range for Band n259 MU analysis (#4)</a:t>
                      </a:r>
                    </a:p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6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To define TT WF (v1) (#5)</a:t>
                      </a:r>
                    </a:p>
                    <a:p>
                      <a:pPr marL="285750" indent="-285750">
                        <a:lnSpc>
                          <a:spcPts val="22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To define TT as zero for regulatory items based on the core requirement.</a:t>
                      </a:r>
                    </a:p>
                    <a:p>
                      <a:pPr marL="285750" indent="-285750">
                        <a:lnSpc>
                          <a:spcPts val="22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P2 (OBW, Tx Spurious, Rx Spurious), P3 (ACS, Blocking)</a:t>
                      </a:r>
                      <a:endParaRPr kumimoji="1" lang="ja-JP" altLang="en-US" sz="16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171098"/>
                  </a:ext>
                </a:extLst>
              </a:tr>
              <a:tr h="1158209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RAN5#86</a:t>
                      </a:r>
                    </a:p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(Feb-2020)</a:t>
                      </a:r>
                      <a:endParaRPr kumimoji="1" lang="ja-JP" altLang="en-US" sz="16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6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To define TT WF (v2) (#6)</a:t>
                      </a:r>
                    </a:p>
                    <a:p>
                      <a:pPr marL="285750" indent="-285750">
                        <a:lnSpc>
                          <a:spcPts val="22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To define upper limit of MU for TT calculation and ratio based on the analysis from MU contributors.</a:t>
                      </a:r>
                    </a:p>
                    <a:p>
                      <a:pPr marL="285750" indent="-285750">
                        <a:lnSpc>
                          <a:spcPts val="22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P1 (MOP, REFSENS), P2 (Frequency error, SEM, [ACLR])</a:t>
                      </a:r>
                    </a:p>
                    <a:p>
                      <a:pPr marL="285750" indent="-285750">
                        <a:lnSpc>
                          <a:spcPts val="22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The list of TCs will be updated based on the progress during RAN4#94.</a:t>
                      </a:r>
                      <a:endParaRPr kumimoji="1" lang="ja-JP" altLang="en-US" sz="16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7354607"/>
                  </a:ext>
                </a:extLst>
              </a:tr>
              <a:tr h="1431240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RAN5#87</a:t>
                      </a:r>
                    </a:p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(May-2020)</a:t>
                      </a:r>
                      <a:endParaRPr kumimoji="1" lang="ja-JP" altLang="en-US" sz="16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6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To define Relaxation WF (v1)</a:t>
                      </a:r>
                    </a:p>
                    <a:p>
                      <a:pPr marL="285750" indent="-285750">
                        <a:lnSpc>
                          <a:spcPts val="22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To define upper limit of Relaxation for testability issue TCs</a:t>
                      </a:r>
                    </a:p>
                    <a:p>
                      <a:pPr marL="285750" indent="-285750">
                        <a:lnSpc>
                          <a:spcPts val="22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P2 (OFF power, Rx Spurious, [ACLR])</a:t>
                      </a:r>
                    </a:p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6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To complete TT (v1)</a:t>
                      </a:r>
                    </a:p>
                    <a:p>
                      <a:pPr marL="285750" indent="-285750">
                        <a:lnSpc>
                          <a:spcPts val="22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P1 (MOP, REFSENS), P2 (Frequency error)</a:t>
                      </a:r>
                      <a:endParaRPr kumimoji="1" lang="ja-JP" altLang="en-US" sz="16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0086820"/>
                  </a:ext>
                </a:extLst>
              </a:tr>
              <a:tr h="612148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RAN5#88</a:t>
                      </a:r>
                    </a:p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(Aug-2020)</a:t>
                      </a:r>
                      <a:endParaRPr kumimoji="1" lang="ja-JP" altLang="en-US" sz="16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6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To complete TT (v2)</a:t>
                      </a:r>
                    </a:p>
                    <a:p>
                      <a:pPr marL="285750" indent="-285750">
                        <a:lnSpc>
                          <a:spcPts val="22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P2 (SEM, [ACLR])</a:t>
                      </a:r>
                      <a:endParaRPr kumimoji="1" lang="ja-JP" altLang="en-US" sz="16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0496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9130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4FF089-C027-44A2-AE6E-B59B90AC4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Frequency range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A67AB1C-DB54-456E-9665-37EBD575C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C24C115-0E3E-4429-B5FA-D59E81CCE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b="1" dirty="0"/>
              <a:t>Working assumption</a:t>
            </a:r>
          </a:p>
          <a:p>
            <a:pPr lvl="1"/>
            <a:r>
              <a:rPr lang="en-US" altLang="ja-JP" dirty="0"/>
              <a:t>MU analysis for Band n259 will be conducted with </a:t>
            </a:r>
            <a:r>
              <a:rPr lang="en-US" altLang="ja-JP" b="1" dirty="0">
                <a:solidFill>
                  <a:schemeClr val="accent2"/>
                </a:solidFill>
              </a:rPr>
              <a:t>FR2c (40.8 GHz </a:t>
            </a:r>
            <a:r>
              <a:rPr lang="en-US" altLang="ja-JP" b="1" dirty="0">
                <a:solidFill>
                  <a:schemeClr val="accent2"/>
                </a:solidFill>
                <a:sym typeface="Symbol" panose="05050102010706020507" pitchFamily="18" charset="2"/>
              </a:rPr>
              <a:t></a:t>
            </a:r>
            <a:r>
              <a:rPr lang="en-US" altLang="ja-JP" b="1" dirty="0">
                <a:solidFill>
                  <a:schemeClr val="accent2"/>
                </a:solidFill>
              </a:rPr>
              <a:t> f </a:t>
            </a:r>
            <a:r>
              <a:rPr lang="en-US" altLang="ja-JP" b="1" dirty="0">
                <a:solidFill>
                  <a:schemeClr val="accent2"/>
                </a:solidFill>
                <a:sym typeface="Symbol" panose="05050102010706020507" pitchFamily="18" charset="2"/>
              </a:rPr>
              <a:t> </a:t>
            </a:r>
            <a:r>
              <a:rPr lang="en-US" altLang="ja-JP" b="1" dirty="0">
                <a:solidFill>
                  <a:schemeClr val="accent2"/>
                </a:solidFill>
              </a:rPr>
              <a:t>44.3 GHz)</a:t>
            </a:r>
            <a:r>
              <a:rPr lang="en-US" altLang="ja-JP" dirty="0"/>
              <a:t>.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r>
              <a:rPr kumimoji="1" lang="en-US" altLang="ja-JP" b="1" dirty="0"/>
              <a:t>Action point</a:t>
            </a:r>
          </a:p>
          <a:p>
            <a:pPr lvl="1"/>
            <a:r>
              <a:rPr lang="en-US" altLang="ja-JP" dirty="0"/>
              <a:t>These MU value will be used only for TT discussions.</a:t>
            </a:r>
          </a:p>
          <a:p>
            <a:pPr lvl="1"/>
            <a:r>
              <a:rPr kumimoji="1" lang="en-US" altLang="ja-JP" dirty="0">
                <a:solidFill>
                  <a:schemeClr val="accent2"/>
                </a:solidFill>
              </a:rPr>
              <a:t>It is not intention to finalize MTSU value during RAN5#86 (Feb-2020).</a:t>
            </a:r>
            <a:endParaRPr kumimoji="1" lang="ja-JP" altLang="en-US" dirty="0">
              <a:solidFill>
                <a:schemeClr val="accent2"/>
              </a:solidFill>
            </a:endParaRPr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8AA56515-6722-43E1-936D-09CDCB3DF803}"/>
              </a:ext>
            </a:extLst>
          </p:cNvPr>
          <p:cNvGrpSpPr/>
          <p:nvPr/>
        </p:nvGrpSpPr>
        <p:grpSpPr>
          <a:xfrm>
            <a:off x="1897560" y="1700305"/>
            <a:ext cx="8396880" cy="2435794"/>
            <a:chOff x="1349555" y="2269583"/>
            <a:chExt cx="9275359" cy="2690626"/>
          </a:xfrm>
        </p:grpSpPr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83522E42-759E-4F0F-A9BB-A5E6990C58B3}"/>
                </a:ext>
              </a:extLst>
            </p:cNvPr>
            <p:cNvCxnSpPr/>
            <p:nvPr/>
          </p:nvCxnSpPr>
          <p:spPr>
            <a:xfrm>
              <a:off x="9636645" y="2278497"/>
              <a:ext cx="0" cy="2024552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線コネクタ 5">
              <a:extLst>
                <a:ext uri="{FF2B5EF4-FFF2-40B4-BE49-F238E27FC236}">
                  <a16:creationId xmlns:a16="http://schemas.microsoft.com/office/drawing/2014/main" id="{BA26D228-8900-493D-9681-DBAECF3C7F87}"/>
                </a:ext>
              </a:extLst>
            </p:cNvPr>
            <p:cNvCxnSpPr/>
            <p:nvPr/>
          </p:nvCxnSpPr>
          <p:spPr>
            <a:xfrm>
              <a:off x="8773662" y="2278497"/>
              <a:ext cx="0" cy="2024552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EB6DDDA6-91A4-4730-94EE-97D933588C93}"/>
                </a:ext>
              </a:extLst>
            </p:cNvPr>
            <p:cNvSpPr/>
            <p:nvPr/>
          </p:nvSpPr>
          <p:spPr>
            <a:xfrm>
              <a:off x="2043204" y="4200736"/>
              <a:ext cx="3365228" cy="3424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FR2a</a:t>
              </a:r>
              <a:endParaRPr kumimoji="1" lang="ja-JP" altLang="en-US" sz="14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6E570A83-DE8E-4C6C-9F97-09EA38C1ECBC}"/>
                </a:ext>
              </a:extLst>
            </p:cNvPr>
            <p:cNvSpPr/>
            <p:nvPr/>
          </p:nvSpPr>
          <p:spPr>
            <a:xfrm>
              <a:off x="5408432" y="4200736"/>
              <a:ext cx="3365228" cy="342476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FR2b</a:t>
              </a:r>
              <a:endParaRPr kumimoji="1" lang="ja-JP" altLang="en-US" sz="14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24CE0DBF-DA54-4A04-A66B-11B9574346E9}"/>
                </a:ext>
              </a:extLst>
            </p:cNvPr>
            <p:cNvSpPr/>
            <p:nvPr/>
          </p:nvSpPr>
          <p:spPr>
            <a:xfrm>
              <a:off x="7444910" y="3447672"/>
              <a:ext cx="1328750" cy="34247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 dirty="0"/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5EDF0D97-F645-487D-9200-76078DA03099}"/>
                </a:ext>
              </a:extLst>
            </p:cNvPr>
            <p:cNvSpPr/>
            <p:nvPr/>
          </p:nvSpPr>
          <p:spPr>
            <a:xfrm>
              <a:off x="7584603" y="3447672"/>
              <a:ext cx="1049365" cy="3424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latin typeface="Segoe UI" panose="020B0502040204020203" pitchFamily="34" charset="0"/>
                  <a:cs typeface="Segoe UI" panose="020B0502040204020203" pitchFamily="34" charset="0"/>
                </a:rPr>
                <a:t>n260</a:t>
              </a:r>
              <a:endParaRPr kumimoji="1" lang="ja-JP" altLang="en-US" sz="14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11" name="直線コネクタ 10">
              <a:extLst>
                <a:ext uri="{FF2B5EF4-FFF2-40B4-BE49-F238E27FC236}">
                  <a16:creationId xmlns:a16="http://schemas.microsoft.com/office/drawing/2014/main" id="{6ADC8DA4-24F7-4E22-8561-7B855BA9897B}"/>
                </a:ext>
              </a:extLst>
            </p:cNvPr>
            <p:cNvCxnSpPr/>
            <p:nvPr/>
          </p:nvCxnSpPr>
          <p:spPr>
            <a:xfrm>
              <a:off x="2043204" y="2278497"/>
              <a:ext cx="0" cy="2024552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コネクタ 11">
              <a:extLst>
                <a:ext uri="{FF2B5EF4-FFF2-40B4-BE49-F238E27FC236}">
                  <a16:creationId xmlns:a16="http://schemas.microsoft.com/office/drawing/2014/main" id="{DD52C1CE-9DEA-45F7-B1A4-5767ABB7A070}"/>
                </a:ext>
              </a:extLst>
            </p:cNvPr>
            <p:cNvCxnSpPr/>
            <p:nvPr/>
          </p:nvCxnSpPr>
          <p:spPr>
            <a:xfrm>
              <a:off x="5408432" y="2278497"/>
              <a:ext cx="0" cy="2024552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23872A47-7501-4331-A6D7-79A4DB89A453}"/>
                </a:ext>
              </a:extLst>
            </p:cNvPr>
            <p:cNvSpPr/>
            <p:nvPr/>
          </p:nvSpPr>
          <p:spPr>
            <a:xfrm>
              <a:off x="8307895" y="2626207"/>
              <a:ext cx="1328750" cy="34247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 dirty="0"/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F3EDC945-D1E8-4F28-B3C3-7EF6FB48142A}"/>
                </a:ext>
              </a:extLst>
            </p:cNvPr>
            <p:cNvSpPr/>
            <p:nvPr/>
          </p:nvSpPr>
          <p:spPr>
            <a:xfrm>
              <a:off x="8447587" y="2626207"/>
              <a:ext cx="1049365" cy="34247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n259</a:t>
              </a:r>
              <a:endParaRPr kumimoji="1" lang="ja-JP" altLang="en-US" sz="14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A3E1D49D-AF90-492C-8B1E-E7038C5B1B52}"/>
                </a:ext>
              </a:extLst>
            </p:cNvPr>
            <p:cNvSpPr txBox="1"/>
            <p:nvPr/>
          </p:nvSpPr>
          <p:spPr>
            <a:xfrm>
              <a:off x="8067068" y="4621655"/>
              <a:ext cx="14002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400" dirty="0">
                  <a:latin typeface="Segoe UI" panose="020B0502040204020203" pitchFamily="34" charset="0"/>
                  <a:cs typeface="Segoe UI" panose="020B0502040204020203" pitchFamily="34" charset="0"/>
                </a:rPr>
                <a:t>40.8 GHz</a:t>
              </a:r>
              <a:endParaRPr kumimoji="1" lang="ja-JP" altLang="en-US" sz="14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1B975710-1825-49FF-8EB7-908DC2A5C489}"/>
                </a:ext>
              </a:extLst>
            </p:cNvPr>
            <p:cNvSpPr txBox="1"/>
            <p:nvPr/>
          </p:nvSpPr>
          <p:spPr>
            <a:xfrm>
              <a:off x="1349555" y="4621655"/>
              <a:ext cx="14002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400" dirty="0">
                  <a:latin typeface="Segoe UI" panose="020B0502040204020203" pitchFamily="34" charset="0"/>
                  <a:cs typeface="Segoe UI" panose="020B0502040204020203" pitchFamily="34" charset="0"/>
                </a:rPr>
                <a:t>23.45 GHz</a:t>
              </a:r>
              <a:endParaRPr kumimoji="1" lang="ja-JP" altLang="en-US" sz="14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E422C3A5-483D-495F-AB7E-9AAAF06FBB42}"/>
                </a:ext>
              </a:extLst>
            </p:cNvPr>
            <p:cNvSpPr txBox="1"/>
            <p:nvPr/>
          </p:nvSpPr>
          <p:spPr>
            <a:xfrm>
              <a:off x="4714783" y="4621655"/>
              <a:ext cx="14002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400" dirty="0">
                  <a:latin typeface="Segoe UI" panose="020B0502040204020203" pitchFamily="34" charset="0"/>
                  <a:cs typeface="Segoe UI" panose="020B0502040204020203" pitchFamily="34" charset="0"/>
                </a:rPr>
                <a:t>32.125 GHz</a:t>
              </a:r>
              <a:endParaRPr kumimoji="1" lang="ja-JP" altLang="en-US" sz="14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34E099CB-8BBF-4D32-9BB5-02445A8CD879}"/>
                </a:ext>
              </a:extLst>
            </p:cNvPr>
            <p:cNvSpPr txBox="1"/>
            <p:nvPr/>
          </p:nvSpPr>
          <p:spPr>
            <a:xfrm>
              <a:off x="8204825" y="3804286"/>
              <a:ext cx="1054365" cy="307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200" dirty="0">
                  <a:latin typeface="Segoe UI" panose="020B0502040204020203" pitchFamily="34" charset="0"/>
                  <a:cs typeface="Segoe UI" panose="020B0502040204020203" pitchFamily="34" charset="0"/>
                </a:rPr>
                <a:t>40.0 GHz</a:t>
              </a:r>
              <a:endParaRPr kumimoji="1" lang="ja-JP" altLang="en-US" sz="12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579FCFA8-C352-4022-B78D-7050D54E8D3A}"/>
                </a:ext>
              </a:extLst>
            </p:cNvPr>
            <p:cNvSpPr txBox="1"/>
            <p:nvPr/>
          </p:nvSpPr>
          <p:spPr>
            <a:xfrm>
              <a:off x="7036124" y="3804286"/>
              <a:ext cx="1054365" cy="307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200" dirty="0">
                  <a:latin typeface="Segoe UI" panose="020B0502040204020203" pitchFamily="34" charset="0"/>
                  <a:cs typeface="Segoe UI" panose="020B0502040204020203" pitchFamily="34" charset="0"/>
                </a:rPr>
                <a:t>37.0 GHz</a:t>
              </a:r>
              <a:endParaRPr kumimoji="1" lang="ja-JP" altLang="en-US" sz="12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4E8930C7-AF74-48B6-BAA4-86A0DCD27172}"/>
                </a:ext>
              </a:extLst>
            </p:cNvPr>
            <p:cNvSpPr txBox="1"/>
            <p:nvPr/>
          </p:nvSpPr>
          <p:spPr>
            <a:xfrm>
              <a:off x="9007360" y="2990741"/>
              <a:ext cx="1054365" cy="307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200" dirty="0">
                  <a:latin typeface="Segoe UI" panose="020B0502040204020203" pitchFamily="34" charset="0"/>
                  <a:cs typeface="Segoe UI" panose="020B0502040204020203" pitchFamily="34" charset="0"/>
                </a:rPr>
                <a:t>43.5 GHz</a:t>
              </a:r>
              <a:endParaRPr kumimoji="1" lang="ja-JP" altLang="en-US" sz="12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AE75C352-328E-4784-8EAF-D4CE74D02834}"/>
                </a:ext>
              </a:extLst>
            </p:cNvPr>
            <p:cNvSpPr txBox="1"/>
            <p:nvPr/>
          </p:nvSpPr>
          <p:spPr>
            <a:xfrm>
              <a:off x="7810466" y="2990741"/>
              <a:ext cx="1054365" cy="307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200" dirty="0">
                  <a:latin typeface="Segoe UI" panose="020B0502040204020203" pitchFamily="34" charset="0"/>
                  <a:cs typeface="Segoe UI" panose="020B0502040204020203" pitchFamily="34" charset="0"/>
                </a:rPr>
                <a:t>39.5 GHz</a:t>
              </a:r>
              <a:endParaRPr kumimoji="1" lang="ja-JP" altLang="en-US" sz="12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96EF0AF3-F584-4BF7-9382-63AF2EE2D698}"/>
                </a:ext>
              </a:extLst>
            </p:cNvPr>
            <p:cNvSpPr txBox="1"/>
            <p:nvPr/>
          </p:nvSpPr>
          <p:spPr>
            <a:xfrm>
              <a:off x="9219073" y="2269583"/>
              <a:ext cx="1166527" cy="307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200" b="1" dirty="0">
                  <a:solidFill>
                    <a:schemeClr val="accent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44.3 GHz</a:t>
              </a:r>
              <a:endParaRPr kumimoji="1" lang="ja-JP" altLang="en-US" sz="1200" b="1" dirty="0">
                <a:solidFill>
                  <a:schemeClr val="accent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CCBF21C5-F890-4130-A43A-E0F41B6AD03F}"/>
                </a:ext>
              </a:extLst>
            </p:cNvPr>
            <p:cNvSpPr/>
            <p:nvPr/>
          </p:nvSpPr>
          <p:spPr>
            <a:xfrm>
              <a:off x="8773660" y="4200736"/>
              <a:ext cx="862986" cy="34247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FR2c</a:t>
              </a:r>
              <a:endParaRPr kumimoji="1" lang="ja-JP" altLang="en-US" sz="14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E32A1999-B7D0-4EFF-AF4C-6B8DC8BC3E8F}"/>
                </a:ext>
              </a:extLst>
            </p:cNvPr>
            <p:cNvSpPr txBox="1"/>
            <p:nvPr/>
          </p:nvSpPr>
          <p:spPr>
            <a:xfrm>
              <a:off x="9224673" y="4621655"/>
              <a:ext cx="14002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400" dirty="0">
                  <a:latin typeface="Segoe UI" panose="020B0502040204020203" pitchFamily="34" charset="0"/>
                  <a:cs typeface="Segoe UI" panose="020B0502040204020203" pitchFamily="34" charset="0"/>
                </a:rPr>
                <a:t>44.3 GHz</a:t>
              </a:r>
              <a:endParaRPr kumimoji="1" lang="ja-JP" altLang="en-US" sz="14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aphicFrame>
        <p:nvGraphicFramePr>
          <p:cNvPr id="28" name="表 27">
            <a:extLst>
              <a:ext uri="{FF2B5EF4-FFF2-40B4-BE49-F238E27FC236}">
                <a16:creationId xmlns:a16="http://schemas.microsoft.com/office/drawing/2014/main" id="{0CDDB469-A7CC-4EE6-BC71-932A448F6D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538641"/>
              </p:ext>
            </p:extLst>
          </p:nvPr>
        </p:nvGraphicFramePr>
        <p:xfrm>
          <a:off x="319545" y="5721022"/>
          <a:ext cx="11552910" cy="943041"/>
        </p:xfrm>
        <a:graphic>
          <a:graphicData uri="http://schemas.openxmlformats.org/drawingml/2006/table">
            <a:tbl>
              <a:tblPr firstRow="1" firstCol="1" bandRow="1"/>
              <a:tblGrid>
                <a:gridCol w="1500004">
                  <a:extLst>
                    <a:ext uri="{9D8B030D-6E8A-4147-A177-3AD203B41FA5}">
                      <a16:colId xmlns:a16="http://schemas.microsoft.com/office/drawing/2014/main" val="2089936650"/>
                    </a:ext>
                  </a:extLst>
                </a:gridCol>
                <a:gridCol w="849429">
                  <a:extLst>
                    <a:ext uri="{9D8B030D-6E8A-4147-A177-3AD203B41FA5}">
                      <a16:colId xmlns:a16="http://schemas.microsoft.com/office/drawing/2014/main" val="2122811281"/>
                    </a:ext>
                  </a:extLst>
                </a:gridCol>
                <a:gridCol w="2973572">
                  <a:extLst>
                    <a:ext uri="{9D8B030D-6E8A-4147-A177-3AD203B41FA5}">
                      <a16:colId xmlns:a16="http://schemas.microsoft.com/office/drawing/2014/main" val="3058378938"/>
                    </a:ext>
                  </a:extLst>
                </a:gridCol>
                <a:gridCol w="2049432">
                  <a:extLst>
                    <a:ext uri="{9D8B030D-6E8A-4147-A177-3AD203B41FA5}">
                      <a16:colId xmlns:a16="http://schemas.microsoft.com/office/drawing/2014/main" val="1439240781"/>
                    </a:ext>
                  </a:extLst>
                </a:gridCol>
                <a:gridCol w="1667822">
                  <a:extLst>
                    <a:ext uri="{9D8B030D-6E8A-4147-A177-3AD203B41FA5}">
                      <a16:colId xmlns:a16="http://schemas.microsoft.com/office/drawing/2014/main" val="3010851897"/>
                    </a:ext>
                  </a:extLst>
                </a:gridCol>
                <a:gridCol w="1174716">
                  <a:extLst>
                    <a:ext uri="{9D8B030D-6E8A-4147-A177-3AD203B41FA5}">
                      <a16:colId xmlns:a16="http://schemas.microsoft.com/office/drawing/2014/main" val="2495557694"/>
                    </a:ext>
                  </a:extLst>
                </a:gridCol>
                <a:gridCol w="1337935">
                  <a:extLst>
                    <a:ext uri="{9D8B030D-6E8A-4147-A177-3AD203B41FA5}">
                      <a16:colId xmlns:a16="http://schemas.microsoft.com/office/drawing/2014/main" val="1016038993"/>
                    </a:ext>
                  </a:extLst>
                </a:gridCol>
              </a:tblGrid>
              <a:tr h="17296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Action ID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sWG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Action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Responsible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Relevant </a:t>
                      </a:r>
                      <a:r>
                        <a:rPr lang="en-GB" sz="14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Tdoc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Deadline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Status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0850312"/>
                  </a:ext>
                </a:extLst>
              </a:tr>
              <a:tr h="72968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AP#85.xx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RF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FR2c MU analysis for prioritized TCs (MOP_TRP, EIRP, REFSENS, Freq error, SEM)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1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MU contributors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5-198071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RAN5#86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1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(Feb-2020)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Open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6724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3806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ABD775-EB49-44AA-BD13-6D17666B2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TT WF (v1, RAN5#85)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5D7AB582-21EE-443E-B1AB-3A7492BF9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5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5C6A048-549E-4B3A-949D-487DDCBDC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600" b="1" dirty="0"/>
              <a:t>V1 (RAN5#85)</a:t>
            </a:r>
          </a:p>
          <a:p>
            <a:pPr lvl="1"/>
            <a:r>
              <a:rPr lang="en-US" altLang="ja-JP" sz="1600" b="1" dirty="0">
                <a:solidFill>
                  <a:schemeClr val="accent2"/>
                </a:solidFill>
              </a:rPr>
              <a:t>To define TT as zero for regulatory items based on the core requirement.</a:t>
            </a:r>
          </a:p>
          <a:p>
            <a:pPr lvl="2"/>
            <a:r>
              <a:rPr lang="en-US" altLang="ja-JP" sz="1600" dirty="0"/>
              <a:t>P2 (OBW, Tx Spurious, Rx Spurious), P3 (ACS, Blocking)</a:t>
            </a:r>
          </a:p>
          <a:p>
            <a:pPr lvl="2"/>
            <a:r>
              <a:rPr lang="en-US" altLang="ja-JP" sz="1600" dirty="0"/>
              <a:t>Reference from TS 38.101-2.</a:t>
            </a:r>
          </a:p>
          <a:p>
            <a:endParaRPr kumimoji="1" lang="en-US" altLang="ja-JP" sz="1600" dirty="0"/>
          </a:p>
          <a:p>
            <a:endParaRPr lang="en-US" altLang="ja-JP" sz="1600" dirty="0"/>
          </a:p>
          <a:p>
            <a:endParaRPr kumimoji="1" lang="en-US" altLang="ja-JP" sz="1600" dirty="0"/>
          </a:p>
          <a:p>
            <a:endParaRPr lang="en-US" altLang="ja-JP" sz="1600" dirty="0"/>
          </a:p>
          <a:p>
            <a:endParaRPr kumimoji="1" lang="ja-JP" altLang="en-US" sz="1600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D6C47E3-4CC1-4540-B731-284E344E3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360" y="2304188"/>
            <a:ext cx="10774252" cy="1832259"/>
          </a:xfrm>
          <a:prstGeom prst="rect">
            <a:avLst/>
          </a:prstGeom>
        </p:spPr>
      </p:pic>
      <p:graphicFrame>
        <p:nvGraphicFramePr>
          <p:cNvPr id="7" name="表 5">
            <a:extLst>
              <a:ext uri="{FF2B5EF4-FFF2-40B4-BE49-F238E27FC236}">
                <a16:creationId xmlns:a16="http://schemas.microsoft.com/office/drawing/2014/main" id="{EFFCCBFD-9C91-414A-84C7-F32A64E9E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281543"/>
              </p:ext>
            </p:extLst>
          </p:nvPr>
        </p:nvGraphicFramePr>
        <p:xfrm>
          <a:off x="370083" y="4730115"/>
          <a:ext cx="11451835" cy="13285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11600">
                  <a:extLst>
                    <a:ext uri="{9D8B030D-6E8A-4147-A177-3AD203B41FA5}">
                      <a16:colId xmlns:a16="http://schemas.microsoft.com/office/drawing/2014/main" val="1916646872"/>
                    </a:ext>
                  </a:extLst>
                </a:gridCol>
                <a:gridCol w="1708047">
                  <a:extLst>
                    <a:ext uri="{9D8B030D-6E8A-4147-A177-3AD203B41FA5}">
                      <a16:colId xmlns:a16="http://schemas.microsoft.com/office/drawing/2014/main" val="2129674862"/>
                    </a:ext>
                  </a:extLst>
                </a:gridCol>
                <a:gridCol w="1708047">
                  <a:extLst>
                    <a:ext uri="{9D8B030D-6E8A-4147-A177-3AD203B41FA5}">
                      <a16:colId xmlns:a16="http://schemas.microsoft.com/office/drawing/2014/main" val="2074481827"/>
                    </a:ext>
                  </a:extLst>
                </a:gridCol>
                <a:gridCol w="1708047">
                  <a:extLst>
                    <a:ext uri="{9D8B030D-6E8A-4147-A177-3AD203B41FA5}">
                      <a16:colId xmlns:a16="http://schemas.microsoft.com/office/drawing/2014/main" val="700854872"/>
                    </a:ext>
                  </a:extLst>
                </a:gridCol>
                <a:gridCol w="1708047">
                  <a:extLst>
                    <a:ext uri="{9D8B030D-6E8A-4147-A177-3AD203B41FA5}">
                      <a16:colId xmlns:a16="http://schemas.microsoft.com/office/drawing/2014/main" val="3258478546"/>
                    </a:ext>
                  </a:extLst>
                </a:gridCol>
                <a:gridCol w="1708047">
                  <a:extLst>
                    <a:ext uri="{9D8B030D-6E8A-4147-A177-3AD203B41FA5}">
                      <a16:colId xmlns:a16="http://schemas.microsoft.com/office/drawing/2014/main" val="4020101418"/>
                    </a:ext>
                  </a:extLst>
                </a:gridCol>
              </a:tblGrid>
              <a:tr h="253561">
                <a:tc>
                  <a:txBody>
                    <a:bodyPr/>
                    <a:lstStyle/>
                    <a:p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TC</a:t>
                      </a:r>
                      <a:endParaRPr kumimoji="1" lang="ja-JP" altLang="en-US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TT</a:t>
                      </a:r>
                      <a:r>
                        <a:rPr kumimoji="1" lang="en-US" altLang="ja-JP" sz="1400" b="1" baseline="-250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LTE</a:t>
                      </a:r>
                      <a:endParaRPr kumimoji="1" lang="ja-JP" altLang="en-US" sz="1400" b="1" baseline="-25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TT</a:t>
                      </a:r>
                      <a:r>
                        <a:rPr kumimoji="1" lang="en-US" altLang="ja-JP" sz="1400" b="1" baseline="-250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FR1</a:t>
                      </a:r>
                      <a:endParaRPr kumimoji="1" lang="ja-JP" altLang="en-US" sz="1400" b="1" baseline="-25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TT</a:t>
                      </a:r>
                      <a:r>
                        <a:rPr kumimoji="1" lang="en-US" altLang="ja-JP" sz="1400" b="1" baseline="-250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FR2a</a:t>
                      </a:r>
                      <a:endParaRPr kumimoji="1" lang="ja-JP" altLang="en-US" sz="1400" b="1" baseline="-25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TT</a:t>
                      </a:r>
                      <a:r>
                        <a:rPr kumimoji="1" lang="en-US" altLang="ja-JP" sz="1400" b="1" baseline="-250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FR2b</a:t>
                      </a:r>
                      <a:endParaRPr kumimoji="1" lang="ja-JP" altLang="en-US" sz="1400" b="1" baseline="-25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TT</a:t>
                      </a:r>
                      <a:r>
                        <a:rPr kumimoji="1" lang="en-US" altLang="ja-JP" sz="1400" b="1" baseline="-250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FR2c</a:t>
                      </a:r>
                      <a:endParaRPr kumimoji="1" lang="ja-JP" altLang="en-US" sz="1400" b="1" baseline="-25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283707"/>
                  </a:ext>
                </a:extLst>
              </a:tr>
              <a:tr h="253561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OBW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 kHz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 kHz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 kHz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 kHz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b="1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 kHz</a:t>
                      </a:r>
                      <a:endParaRPr kumimoji="1" lang="ja-JP" altLang="en-US" sz="1400" b="1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5171098"/>
                  </a:ext>
                </a:extLst>
              </a:tr>
              <a:tr h="253561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400" dirty="0" err="1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TRx</a:t>
                      </a: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Spurious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 dB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 dB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 dB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 dB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b="1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 dB</a:t>
                      </a:r>
                      <a:endParaRPr kumimoji="1" lang="ja-JP" altLang="en-US" sz="1400" b="1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7676536"/>
                  </a:ext>
                </a:extLst>
              </a:tr>
              <a:tr h="253561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ACS, Blocking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 dB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 dB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 dB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 dB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b="1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 dB</a:t>
                      </a:r>
                      <a:endParaRPr kumimoji="1" lang="ja-JP" altLang="en-US" sz="1400" b="1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9423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2537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ABD775-EB49-44AA-BD13-6D17666B2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TT WF (v2, RAN5#86)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5D7AB582-21EE-443E-B1AB-3A7492BF9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6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5C6A048-549E-4B3A-949D-487DDCBDC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600" b="1" dirty="0"/>
              <a:t>V2 (RAN5#86)</a:t>
            </a:r>
          </a:p>
          <a:p>
            <a:pPr lvl="1"/>
            <a:r>
              <a:rPr lang="en-US" altLang="ja-JP" sz="1600" b="1" dirty="0">
                <a:solidFill>
                  <a:schemeClr val="accent2"/>
                </a:solidFill>
              </a:rPr>
              <a:t>To define upper limit of MU for TT calculation and ratio based on the analysis from MU contributors.</a:t>
            </a:r>
          </a:p>
          <a:p>
            <a:pPr lvl="2"/>
            <a:r>
              <a:rPr lang="en-US" altLang="ja-JP" sz="1600" dirty="0"/>
              <a:t>P1 (MOP, REFSENS), P2 (Frequency error, SEM, [ACLR])</a:t>
            </a:r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marL="792000" lvl="2" indent="0">
              <a:buNone/>
            </a:pPr>
            <a:endParaRPr lang="en-US" altLang="ja-JP" sz="1600" dirty="0"/>
          </a:p>
          <a:p>
            <a:pPr marL="792000" lvl="2" indent="0">
              <a:buNone/>
            </a:pPr>
            <a:endParaRPr lang="en-US" altLang="ja-JP" sz="200" dirty="0"/>
          </a:p>
          <a:p>
            <a:pPr marL="792000" lvl="2" indent="0">
              <a:buNone/>
            </a:pPr>
            <a:endParaRPr lang="en-US" altLang="ja-JP" sz="200" dirty="0"/>
          </a:p>
          <a:p>
            <a:r>
              <a:rPr lang="en-US" altLang="ja-JP" sz="1600" b="1" dirty="0"/>
              <a:t>Action point</a:t>
            </a:r>
          </a:p>
          <a:p>
            <a:pPr lvl="1"/>
            <a:r>
              <a:rPr lang="en-US" altLang="ja-JP" sz="1600" dirty="0"/>
              <a:t>Same approach as FR2a and FR2b (reference is [5]).</a:t>
            </a:r>
          </a:p>
          <a:p>
            <a:pPr lvl="1"/>
            <a:endParaRPr lang="en-US" altLang="ja-JP" sz="1600" dirty="0">
              <a:solidFill>
                <a:schemeClr val="accent2"/>
              </a:solidFill>
            </a:endParaRPr>
          </a:p>
          <a:p>
            <a:pPr lvl="2"/>
            <a:endParaRPr lang="en-US" altLang="ja-JP" sz="1600" dirty="0"/>
          </a:p>
          <a:p>
            <a:endParaRPr kumimoji="1" lang="en-US" altLang="ja-JP" sz="1600" dirty="0"/>
          </a:p>
          <a:p>
            <a:endParaRPr lang="en-US" altLang="ja-JP" sz="1600" dirty="0"/>
          </a:p>
          <a:p>
            <a:endParaRPr kumimoji="1" lang="en-US" altLang="ja-JP" sz="1600" dirty="0"/>
          </a:p>
          <a:p>
            <a:endParaRPr lang="en-US" altLang="ja-JP" sz="1600" dirty="0"/>
          </a:p>
          <a:p>
            <a:endParaRPr kumimoji="1" lang="ja-JP" altLang="en-US" sz="1600" dirty="0"/>
          </a:p>
        </p:txBody>
      </p:sp>
      <p:graphicFrame>
        <p:nvGraphicFramePr>
          <p:cNvPr id="8" name="表 5">
            <a:extLst>
              <a:ext uri="{FF2B5EF4-FFF2-40B4-BE49-F238E27FC236}">
                <a16:creationId xmlns:a16="http://schemas.microsoft.com/office/drawing/2014/main" id="{BBB7458B-639E-48E4-99E6-52B45A2E39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353137"/>
              </p:ext>
            </p:extLst>
          </p:nvPr>
        </p:nvGraphicFramePr>
        <p:xfrm>
          <a:off x="484761" y="1978459"/>
          <a:ext cx="11222478" cy="250102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29278">
                  <a:extLst>
                    <a:ext uri="{9D8B030D-6E8A-4147-A177-3AD203B41FA5}">
                      <a16:colId xmlns:a16="http://schemas.microsoft.com/office/drawing/2014/main" val="1916646872"/>
                    </a:ext>
                  </a:extLst>
                </a:gridCol>
                <a:gridCol w="2273300">
                  <a:extLst>
                    <a:ext uri="{9D8B030D-6E8A-4147-A177-3AD203B41FA5}">
                      <a16:colId xmlns:a16="http://schemas.microsoft.com/office/drawing/2014/main" val="2129674862"/>
                    </a:ext>
                  </a:extLst>
                </a:gridCol>
                <a:gridCol w="2273300">
                  <a:extLst>
                    <a:ext uri="{9D8B030D-6E8A-4147-A177-3AD203B41FA5}">
                      <a16:colId xmlns:a16="http://schemas.microsoft.com/office/drawing/2014/main" val="700854872"/>
                    </a:ext>
                  </a:extLst>
                </a:gridCol>
                <a:gridCol w="2273300">
                  <a:extLst>
                    <a:ext uri="{9D8B030D-6E8A-4147-A177-3AD203B41FA5}">
                      <a16:colId xmlns:a16="http://schemas.microsoft.com/office/drawing/2014/main" val="3258478546"/>
                    </a:ext>
                  </a:extLst>
                </a:gridCol>
                <a:gridCol w="2273300">
                  <a:extLst>
                    <a:ext uri="{9D8B030D-6E8A-4147-A177-3AD203B41FA5}">
                      <a16:colId xmlns:a16="http://schemas.microsoft.com/office/drawing/2014/main" val="4020101418"/>
                    </a:ext>
                  </a:extLst>
                </a:gridCol>
              </a:tblGrid>
              <a:tr h="307096">
                <a:tc>
                  <a:txBody>
                    <a:bodyPr/>
                    <a:lstStyle/>
                    <a:p>
                      <a:endParaRPr kumimoji="1" lang="ja-JP" altLang="en-US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FR2a, FR2b</a:t>
                      </a:r>
                      <a:endParaRPr kumimoji="1" lang="ja-JP" altLang="en-US" sz="1400" b="1" baseline="-25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b="1" baseline="-25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FR2c</a:t>
                      </a:r>
                      <a:endParaRPr kumimoji="1" lang="ja-JP" altLang="en-US" sz="1400" b="1" baseline="-25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b="1" baseline="-25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9112135"/>
                  </a:ext>
                </a:extLst>
              </a:tr>
              <a:tr h="403853">
                <a:tc>
                  <a:txBody>
                    <a:bodyPr/>
                    <a:lstStyle/>
                    <a:p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TC</a:t>
                      </a:r>
                      <a:endParaRPr kumimoji="1" lang="ja-JP" altLang="en-US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Upper limit</a:t>
                      </a:r>
                    </a:p>
                    <a:p>
                      <a:pPr algn="ctr"/>
                      <a:r>
                        <a:rPr kumimoji="1" lang="en-US" altLang="ja-JP" sz="12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(MU for TT calculation)</a:t>
                      </a:r>
                      <a:endParaRPr kumimoji="1" lang="ja-JP" altLang="en-US" sz="1200" b="1" baseline="-25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Upper limit</a:t>
                      </a:r>
                    </a:p>
                    <a:p>
                      <a:pPr algn="ctr"/>
                      <a:r>
                        <a:rPr kumimoji="1" lang="en-US" altLang="ja-JP" sz="12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(Ratio)</a:t>
                      </a:r>
                      <a:endParaRPr kumimoji="1" lang="ja-JP" altLang="en-US" sz="1200" b="1" baseline="-25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Upper limit</a:t>
                      </a:r>
                    </a:p>
                    <a:p>
                      <a:pPr algn="ctr"/>
                      <a:r>
                        <a:rPr kumimoji="1" lang="en-US" altLang="ja-JP" sz="12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(MU for TT calculation)</a:t>
                      </a:r>
                      <a:endParaRPr kumimoji="1" lang="ja-JP" altLang="en-US" sz="1200" b="1" baseline="-25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Upper limit</a:t>
                      </a:r>
                    </a:p>
                    <a:p>
                      <a:pPr algn="ctr"/>
                      <a:r>
                        <a:rPr kumimoji="1" lang="en-US" altLang="ja-JP" sz="12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(Ratio)</a:t>
                      </a:r>
                      <a:endParaRPr kumimoji="1" lang="ja-JP" altLang="en-US" sz="1200" b="1" baseline="-25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283707"/>
                  </a:ext>
                </a:extLst>
              </a:tr>
              <a:tr h="307096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MOP (TRP)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 panose="05050102010706020507" pitchFamily="18" charset="2"/>
                        </a:rPr>
                        <a:t> </a:t>
                      </a: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5.5 dBm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0.65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TBD</a:t>
                      </a:r>
                      <a:endParaRPr kumimoji="1" lang="ja-JP" altLang="en-US" sz="14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TBD</a:t>
                      </a:r>
                      <a:endParaRPr kumimoji="1" lang="ja-JP" altLang="en-US" sz="14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5171098"/>
                  </a:ext>
                </a:extLst>
              </a:tr>
              <a:tr h="307096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MOP (EIRP)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 panose="05050102010706020507" pitchFamily="18" charset="2"/>
                        </a:rPr>
                        <a:t> </a:t>
                      </a: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5.5 dBm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0.65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TBD</a:t>
                      </a:r>
                      <a:endParaRPr kumimoji="1" lang="ja-JP" altLang="en-US" sz="14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TBD</a:t>
                      </a:r>
                      <a:endParaRPr kumimoji="1" lang="ja-JP" altLang="en-US" sz="14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7676536"/>
                  </a:ext>
                </a:extLst>
              </a:tr>
              <a:tr h="307096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REFSENS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 panose="05050102010706020507" pitchFamily="18" charset="2"/>
                        </a:rPr>
                        <a:t> </a:t>
                      </a: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5.5 dBm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0.65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TBD</a:t>
                      </a:r>
                      <a:endParaRPr kumimoji="1" lang="ja-JP" altLang="en-US" sz="14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TBD</a:t>
                      </a:r>
                      <a:endParaRPr kumimoji="1" lang="ja-JP" altLang="en-US" sz="14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9423019"/>
                  </a:ext>
                </a:extLst>
              </a:tr>
              <a:tr h="307096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Frequency error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 panose="05050102010706020507" pitchFamily="18" charset="2"/>
                        </a:rPr>
                        <a:t> 0.01 PPM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0.50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TBD</a:t>
                      </a:r>
                      <a:endParaRPr kumimoji="1" lang="ja-JP" altLang="en-US" sz="14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TBD</a:t>
                      </a:r>
                      <a:endParaRPr kumimoji="1" lang="ja-JP" altLang="en-US" sz="14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1948118"/>
                  </a:ext>
                </a:extLst>
              </a:tr>
              <a:tr h="307096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SEM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 panose="05050102010706020507" pitchFamily="18" charset="2"/>
                        </a:rPr>
                        <a:t>-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-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TBD</a:t>
                      </a:r>
                      <a:endParaRPr kumimoji="1" lang="ja-JP" altLang="en-US" sz="14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kumimoji="1" lang="en-US" altLang="ja-JP" sz="14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TBD</a:t>
                      </a:r>
                      <a:endParaRPr kumimoji="1" lang="ja-JP" altLang="en-US" sz="14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433764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96FC5EAD-38E9-480B-81FE-F94995FA0C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244918"/>
              </p:ext>
            </p:extLst>
          </p:nvPr>
        </p:nvGraphicFramePr>
        <p:xfrm>
          <a:off x="319545" y="5700702"/>
          <a:ext cx="11552910" cy="943041"/>
        </p:xfrm>
        <a:graphic>
          <a:graphicData uri="http://schemas.openxmlformats.org/drawingml/2006/table">
            <a:tbl>
              <a:tblPr firstRow="1" firstCol="1" bandRow="1"/>
              <a:tblGrid>
                <a:gridCol w="1500004">
                  <a:extLst>
                    <a:ext uri="{9D8B030D-6E8A-4147-A177-3AD203B41FA5}">
                      <a16:colId xmlns:a16="http://schemas.microsoft.com/office/drawing/2014/main" val="2089936650"/>
                    </a:ext>
                  </a:extLst>
                </a:gridCol>
                <a:gridCol w="849429">
                  <a:extLst>
                    <a:ext uri="{9D8B030D-6E8A-4147-A177-3AD203B41FA5}">
                      <a16:colId xmlns:a16="http://schemas.microsoft.com/office/drawing/2014/main" val="2122811281"/>
                    </a:ext>
                  </a:extLst>
                </a:gridCol>
                <a:gridCol w="2973572">
                  <a:extLst>
                    <a:ext uri="{9D8B030D-6E8A-4147-A177-3AD203B41FA5}">
                      <a16:colId xmlns:a16="http://schemas.microsoft.com/office/drawing/2014/main" val="3058378938"/>
                    </a:ext>
                  </a:extLst>
                </a:gridCol>
                <a:gridCol w="2049432">
                  <a:extLst>
                    <a:ext uri="{9D8B030D-6E8A-4147-A177-3AD203B41FA5}">
                      <a16:colId xmlns:a16="http://schemas.microsoft.com/office/drawing/2014/main" val="1439240781"/>
                    </a:ext>
                  </a:extLst>
                </a:gridCol>
                <a:gridCol w="1667822">
                  <a:extLst>
                    <a:ext uri="{9D8B030D-6E8A-4147-A177-3AD203B41FA5}">
                      <a16:colId xmlns:a16="http://schemas.microsoft.com/office/drawing/2014/main" val="3010851897"/>
                    </a:ext>
                  </a:extLst>
                </a:gridCol>
                <a:gridCol w="1174716">
                  <a:extLst>
                    <a:ext uri="{9D8B030D-6E8A-4147-A177-3AD203B41FA5}">
                      <a16:colId xmlns:a16="http://schemas.microsoft.com/office/drawing/2014/main" val="2495557694"/>
                    </a:ext>
                  </a:extLst>
                </a:gridCol>
                <a:gridCol w="1337935">
                  <a:extLst>
                    <a:ext uri="{9D8B030D-6E8A-4147-A177-3AD203B41FA5}">
                      <a16:colId xmlns:a16="http://schemas.microsoft.com/office/drawing/2014/main" val="1016038993"/>
                    </a:ext>
                  </a:extLst>
                </a:gridCol>
              </a:tblGrid>
              <a:tr h="17296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Action ID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sWG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Action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Responsible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Relevant </a:t>
                      </a:r>
                      <a:r>
                        <a:rPr lang="en-GB" sz="14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Tdoc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Deadline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Status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0850312"/>
                  </a:ext>
                </a:extLst>
              </a:tr>
              <a:tr h="72968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AP#85.xx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RF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To define Upper limit of MU for TT calculation and Ratio based on the MU analysis.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1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RAN5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R5-198071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RAN5#86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1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(Feb-2020)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Open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968" marR="7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6724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9010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9B242CC-5554-4332-B3BF-99E01F064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References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0CAED63-EA62-4EBD-9EF7-E5854177E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7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63E1ABB-91A6-44F8-A5A0-9984351DFB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600" dirty="0"/>
              <a:t>[1] R5-197731		: “Band n259 core requirement”, NTT DOCOMO, INC., RAN5#85 (Nov-2019)</a:t>
            </a:r>
          </a:p>
          <a:p>
            <a:r>
              <a:rPr lang="en-US" altLang="ja-JP" sz="1600" dirty="0"/>
              <a:t>[2] R5-197732		: “Handling of Band n259 in RAN5”, NTT DOCOMO, INC., RAN5#85 (Nov-2019)</a:t>
            </a:r>
          </a:p>
          <a:p>
            <a:r>
              <a:rPr lang="en-US" altLang="ja-JP" sz="1600" dirty="0"/>
              <a:t>[3] R5-197733		: “Frequency range of Band n259”, NTT DOCOMO, INC., RAN5#85 (Nov-2019)</a:t>
            </a:r>
          </a:p>
          <a:p>
            <a:r>
              <a:rPr lang="en-US" altLang="ja-JP" sz="1600" dirty="0"/>
              <a:t>[4] R5-197734		: “Test tolerance of Band n259”, NTT DOCOMO, INC., RAN5#85 (Nov-2019)</a:t>
            </a:r>
          </a:p>
          <a:p>
            <a:r>
              <a:rPr lang="en-US" altLang="ja-JP" sz="1600" dirty="0"/>
              <a:t>[5] R5-1987568		: “Discussion on FR2 Test Tolerance values”, Qualcomm Inc, Verizon Wireless, RAN5#81 (Nov-2018)</a:t>
            </a:r>
          </a:p>
        </p:txBody>
      </p:sp>
    </p:spTree>
    <p:extLst>
      <p:ext uri="{BB962C8B-B14F-4D97-AF65-F5344CB8AC3E}">
        <p14:creationId xmlns:p14="http://schemas.microsoft.com/office/powerpoint/2010/main" val="3175172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01797"/>
      </a:accent1>
      <a:accent2>
        <a:srgbClr val="C61B2E"/>
      </a:accent2>
      <a:accent3>
        <a:srgbClr val="A5A5A5"/>
      </a:accent3>
      <a:accent4>
        <a:srgbClr val="E6B74D"/>
      </a:accent4>
      <a:accent5>
        <a:srgbClr val="ED7D31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1241</TotalTime>
  <Words>669</Words>
  <Application>Microsoft Office PowerPoint</Application>
  <PresentationFormat>ワイド画面</PresentationFormat>
  <Paragraphs>209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4" baseType="lpstr">
      <vt:lpstr>メイリオ</vt:lpstr>
      <vt:lpstr>Arial</vt:lpstr>
      <vt:lpstr>Calibri</vt:lpstr>
      <vt:lpstr>Segoe UI</vt:lpstr>
      <vt:lpstr>Times New Roman</vt:lpstr>
      <vt:lpstr>Wingdings</vt:lpstr>
      <vt:lpstr>Office テーマ</vt:lpstr>
      <vt:lpstr>WF on Band n259</vt:lpstr>
      <vt:lpstr>Summary</vt:lpstr>
      <vt:lpstr>Time plan</vt:lpstr>
      <vt:lpstr>Frequency range</vt:lpstr>
      <vt:lpstr>TT WF (v1, RAN5#85)</vt:lpstr>
      <vt:lpstr>TT WF (v2, RAN5#86)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[a</dc:title>
  <cp:lastModifiedBy>NTT DOCOMO, INC.</cp:lastModifiedBy>
  <cp:revision>158</cp:revision>
  <dcterms:created xsi:type="dcterms:W3CDTF">2017-03-26T05:24:29Z</dcterms:created>
  <dcterms:modified xsi:type="dcterms:W3CDTF">2019-11-22T19:45:36Z</dcterms:modified>
</cp:coreProperties>
</file>