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18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of noise impact for FR2 Transmitter Test Case</a:t>
            </a:r>
            <a:endParaRPr kumimoji="1" lang="ja-JP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Anritsu, </a:t>
            </a:r>
            <a:r>
              <a:rPr kumimoji="1" lang="en-US" altLang="ja-JP" dirty="0" err="1" smtClean="0"/>
              <a:t>Keysight</a:t>
            </a:r>
            <a:r>
              <a:rPr kumimoji="1" lang="en-US" altLang="ja-JP" dirty="0" smtClean="0"/>
              <a:t>, </a:t>
            </a:r>
            <a:r>
              <a:rPr lang="en-US" altLang="ja-JP" dirty="0"/>
              <a:t>ROHDE &amp; SCHWARZ</a:t>
            </a:r>
            <a:endParaRPr kumimoji="1" lang="ja-JP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2421" y="152400"/>
            <a:ext cx="4640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RAN5#85, Reno, Nevada, </a:t>
            </a:r>
          </a:p>
          <a:p>
            <a:r>
              <a:rPr kumimoji="1" lang="en-US" altLang="ja-JP" sz="2400" b="1" dirty="0" smtClean="0"/>
              <a:t>18 Nov – 23 Nov 2019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7086600" y="162580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2800" b="1" dirty="0"/>
              <a:t>R5-199497</a:t>
            </a:r>
            <a:endParaRPr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02340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for influence of noise</a:t>
            </a:r>
            <a:endParaRPr kumimoji="1" lang="ja-JP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456571"/>
              </p:ext>
            </p:extLst>
          </p:nvPr>
        </p:nvGraphicFramePr>
        <p:xfrm>
          <a:off x="349696" y="2656840"/>
          <a:ext cx="8229600" cy="138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31704"/>
                <a:gridCol w="4997896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chemeClr val="tx1"/>
                          </a:solidFill>
                        </a:rPr>
                        <a:t>Test Case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chemeClr val="tx1"/>
                          </a:solidFill>
                        </a:rPr>
                        <a:t>Proposal for “Influence of noise”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EIRP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Spherical Coverage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SNR=0.3dB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for FR2a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SNR=0.9 dB for FR2b 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Transmitter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Spurious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SNR=0.41dB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for 6Ghz &lt;= f &lt;= 60GHz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1905000"/>
            <a:ext cx="8564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As a consequence of offline discussion during RAN5#85[1]-[3], it is proposed to apply the </a:t>
            </a:r>
          </a:p>
          <a:p>
            <a:r>
              <a:rPr kumimoji="1" lang="en-US" altLang="ja-JP" dirty="0" smtClean="0"/>
              <a:t>following  values for MTSU definition. </a:t>
            </a:r>
            <a:endParaRPr kumimoji="1" lang="ja-JP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4191000"/>
            <a:ext cx="8154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For Transmitter OFF Power, it is recommended not to test in conformance test for band n260 due to its low achievable SNR at test system.</a:t>
            </a:r>
            <a:endParaRPr kumimoji="1" lang="ja-JP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5029200"/>
            <a:ext cx="8178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i="1" dirty="0" smtClean="0"/>
              <a:t>Proposal 1 :  For PC3 EIRP Spherical Coverage, </a:t>
            </a:r>
            <a:r>
              <a:rPr kumimoji="1" lang="en-US" altLang="ja-JP" sz="1600" b="1" i="1" dirty="0" smtClean="0">
                <a:latin typeface="Symbol" panose="05050102010706020507" pitchFamily="18" charset="2"/>
              </a:rPr>
              <a:t>D</a:t>
            </a:r>
            <a:r>
              <a:rPr kumimoji="1" lang="en-US" altLang="ja-JP" sz="1600" b="1" i="1" dirty="0" smtClean="0"/>
              <a:t>SNR=0.3dB for FR2a and </a:t>
            </a:r>
            <a:r>
              <a:rPr kumimoji="1" lang="en-US" altLang="ja-JP" sz="1600" b="1" i="1" dirty="0">
                <a:latin typeface="Symbol" panose="05050102010706020507" pitchFamily="18" charset="2"/>
              </a:rPr>
              <a:t>D</a:t>
            </a:r>
            <a:r>
              <a:rPr kumimoji="1" lang="en-US" altLang="ja-JP" sz="1600" b="1" i="1" dirty="0" smtClean="0"/>
              <a:t>SNR=0.9dB for FR2b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256" y="5334000"/>
            <a:ext cx="6967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i="1" dirty="0" smtClean="0"/>
              <a:t>Proposal 2:  For PC3 Transmitter Spurious, </a:t>
            </a:r>
            <a:r>
              <a:rPr kumimoji="1" lang="en-US" altLang="ja-JP" sz="1600" b="1" i="1" dirty="0">
                <a:latin typeface="Symbol" panose="05050102010706020507" pitchFamily="18" charset="2"/>
              </a:rPr>
              <a:t>D</a:t>
            </a:r>
            <a:r>
              <a:rPr kumimoji="1" lang="en-US" altLang="ja-JP" sz="1600" b="1" i="1" dirty="0" smtClean="0"/>
              <a:t>SNR=0.41dB for 6GHz &lt;= f &lt;= 60GHz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256" y="5638800"/>
            <a:ext cx="57460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i="1" dirty="0" smtClean="0"/>
              <a:t>Recommendation 1 : Not to </a:t>
            </a:r>
            <a:r>
              <a:rPr kumimoji="1" lang="en-US" altLang="ja-JP" sz="1600" b="1" i="1" dirty="0"/>
              <a:t>test PC3 transmit </a:t>
            </a:r>
            <a:r>
              <a:rPr kumimoji="1" lang="en-US" altLang="ja-JP" sz="1600" b="1" i="1" dirty="0" smtClean="0"/>
              <a:t>OFF Power for n260</a:t>
            </a:r>
          </a:p>
        </p:txBody>
      </p:sp>
    </p:spTree>
    <p:extLst>
      <p:ext uri="{BB962C8B-B14F-4D97-AF65-F5344CB8AC3E}">
        <p14:creationId xmlns:p14="http://schemas.microsoft.com/office/powerpoint/2010/main" val="360587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WF for ACLR test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Following options are possible</a:t>
            </a:r>
            <a:r>
              <a:rPr kumimoji="1" lang="en-US" altLang="ja-JP" sz="2000" dirty="0"/>
              <a:t> </a:t>
            </a:r>
            <a:r>
              <a:rPr kumimoji="1" lang="en-US" altLang="ja-JP" sz="2000" dirty="0" smtClean="0"/>
              <a:t>to cater for testability issue for ACLR test</a:t>
            </a:r>
            <a:endParaRPr kumimoji="1" lang="en-US" altLang="ja-JP" sz="2000" dirty="0"/>
          </a:p>
          <a:p>
            <a:pPr lvl="1"/>
            <a:r>
              <a:rPr kumimoji="1" lang="en-US" altLang="ja-JP" sz="1800" b="1" dirty="0" smtClean="0"/>
              <a:t>Option 1 </a:t>
            </a:r>
            <a:r>
              <a:rPr kumimoji="1" lang="en-US" altLang="ja-JP" sz="1800" dirty="0" smtClean="0"/>
              <a:t>: Change the test metric from TRP to EIRP</a:t>
            </a:r>
          </a:p>
          <a:p>
            <a:pPr lvl="1"/>
            <a:r>
              <a:rPr kumimoji="1" lang="en-US" altLang="ja-JP" sz="1800" b="1" dirty="0" smtClean="0"/>
              <a:t>Option 2 </a:t>
            </a:r>
            <a:r>
              <a:rPr kumimoji="1" lang="en-US" altLang="ja-JP" sz="1800" dirty="0" smtClean="0"/>
              <a:t>: Test with TRP, but change the antenna directivity assumption </a:t>
            </a:r>
          </a:p>
          <a:p>
            <a:pPr marL="457200" lvl="1" indent="0">
              <a:buNone/>
            </a:pPr>
            <a:r>
              <a:rPr kumimoji="1" lang="en-US" altLang="ja-JP" sz="1400" dirty="0" smtClean="0"/>
              <a:t>        (Worst case(baseline) assumption 2x8 array -&gt; Reduce it to e.g. 1x4, 2x4 ) </a:t>
            </a:r>
          </a:p>
          <a:p>
            <a:pPr lvl="1"/>
            <a:r>
              <a:rPr kumimoji="1" lang="en-US" altLang="ja-JP" sz="1800" b="1" dirty="0" smtClean="0"/>
              <a:t>Option 3 </a:t>
            </a:r>
            <a:r>
              <a:rPr kumimoji="1" lang="en-US" altLang="ja-JP" sz="1800" dirty="0" smtClean="0"/>
              <a:t>: Test only lower MPR (e.g. 0)</a:t>
            </a:r>
          </a:p>
          <a:p>
            <a:pPr lvl="1"/>
            <a:r>
              <a:rPr kumimoji="1" lang="en-US" altLang="ja-JP" sz="1800" b="1" dirty="0" smtClean="0"/>
              <a:t>Option 4 </a:t>
            </a:r>
            <a:r>
              <a:rPr kumimoji="1" lang="en-US" altLang="ja-JP" sz="1800" dirty="0" smtClean="0"/>
              <a:t>: Test </a:t>
            </a:r>
            <a:r>
              <a:rPr kumimoji="1" lang="en-US" altLang="ja-JP" sz="1800" dirty="0"/>
              <a:t>only lower channel Bandwidth</a:t>
            </a:r>
          </a:p>
          <a:p>
            <a:pPr lvl="1"/>
            <a:r>
              <a:rPr kumimoji="1" lang="en-US" altLang="ja-JP" sz="1800" b="1" dirty="0" smtClean="0"/>
              <a:t>Option 5 </a:t>
            </a:r>
            <a:r>
              <a:rPr kumimoji="1" lang="en-US" altLang="ja-JP" sz="1800" dirty="0" smtClean="0"/>
              <a:t>: </a:t>
            </a:r>
            <a:r>
              <a:rPr kumimoji="1" lang="en-US" altLang="ja-JP" sz="1800" dirty="0"/>
              <a:t>Combinations of some of the options </a:t>
            </a:r>
            <a:r>
              <a:rPr kumimoji="1" lang="en-US" altLang="ja-JP" sz="1800" dirty="0" smtClean="0"/>
              <a:t>above</a:t>
            </a:r>
            <a:endParaRPr kumimoji="1" lang="en-US" altLang="ja-JP" sz="2000" strike="sngStrike" dirty="0" smtClean="0">
              <a:solidFill>
                <a:srgbClr val="FF0000"/>
              </a:solidFill>
            </a:endParaRPr>
          </a:p>
          <a:p>
            <a:endParaRPr kumimoji="1" lang="en-US" altLang="ja-JP" sz="1000" dirty="0"/>
          </a:p>
          <a:p>
            <a:pPr marL="0" indent="0">
              <a:buNone/>
            </a:pPr>
            <a:r>
              <a:rPr kumimoji="1" lang="en-US" altLang="ja-JP" sz="1800" b="1" i="1" dirty="0" smtClean="0"/>
              <a:t>Proposal 3 </a:t>
            </a:r>
            <a:r>
              <a:rPr kumimoji="1" lang="en-US" altLang="ja-JP" sz="1800" b="1" i="1" dirty="0"/>
              <a:t>: </a:t>
            </a:r>
            <a:r>
              <a:rPr kumimoji="1" lang="en-US" altLang="ja-JP" sz="1800" b="1" i="1" dirty="0" smtClean="0"/>
              <a:t>RAN5 </a:t>
            </a:r>
            <a:r>
              <a:rPr kumimoji="1" lang="en-US" altLang="ja-JP" sz="1800" b="1" i="1" dirty="0"/>
              <a:t>to </a:t>
            </a:r>
            <a:r>
              <a:rPr kumimoji="1" lang="en-US" altLang="ja-JP" sz="1800" b="1" i="1" dirty="0" smtClean="0"/>
              <a:t>investigate </a:t>
            </a:r>
            <a:r>
              <a:rPr kumimoji="1" lang="en-US" altLang="ja-JP" sz="1800" b="1" i="1" dirty="0"/>
              <a:t>options 1 to 5 above in order to improve FR2 ACLR testability</a:t>
            </a:r>
            <a:r>
              <a:rPr kumimoji="1" lang="en-US" altLang="ja-JP" sz="1800" b="1" i="1" dirty="0" smtClean="0"/>
              <a:t>. </a:t>
            </a:r>
            <a:r>
              <a:rPr kumimoji="1" lang="en-US" altLang="ja-JP" sz="1800" b="1" i="1" dirty="0"/>
              <a:t>As part of this investigation, </a:t>
            </a:r>
            <a:r>
              <a:rPr kumimoji="1" lang="en-US" altLang="ja-JP" sz="1800" b="1" i="1" dirty="0" smtClean="0"/>
              <a:t>make </a:t>
            </a:r>
            <a:r>
              <a:rPr kumimoji="1" lang="en-US" altLang="ja-JP" sz="1800" b="1" i="1" dirty="0"/>
              <a:t>action item </a:t>
            </a:r>
            <a:r>
              <a:rPr kumimoji="1" lang="en-US" altLang="ja-JP" sz="1800" b="1" i="1" dirty="0" smtClean="0"/>
              <a:t>for </a:t>
            </a:r>
            <a:r>
              <a:rPr kumimoji="1" lang="en-US" altLang="ja-JP" sz="1800" b="1" i="1" dirty="0"/>
              <a:t>e.g. OEM/Chipset vendors to call for input on </a:t>
            </a:r>
            <a:r>
              <a:rPr kumimoji="1" lang="en-US" altLang="ja-JP" sz="1800" b="1" i="1" dirty="0" smtClean="0"/>
              <a:t>:</a:t>
            </a:r>
          </a:p>
          <a:p>
            <a:pPr marL="0" indent="0" defTabSz="449263">
              <a:buNone/>
            </a:pPr>
            <a:r>
              <a:rPr kumimoji="1" lang="en-US" altLang="ja-JP" sz="1800" b="1" i="1" dirty="0"/>
              <a:t>	</a:t>
            </a:r>
            <a:r>
              <a:rPr kumimoji="1" lang="en-US" altLang="ja-JP" sz="1800" b="1" i="1" dirty="0" err="1" smtClean="0"/>
              <a:t>i</a:t>
            </a:r>
            <a:r>
              <a:rPr kumimoji="1" lang="en-US" altLang="ja-JP" sz="1800" b="1" i="1" dirty="0" smtClean="0"/>
              <a:t>)   Equivalence </a:t>
            </a:r>
            <a:r>
              <a:rPr kumimoji="1" lang="en-US" altLang="ja-JP" sz="1800" b="1" i="1" dirty="0"/>
              <a:t>of TRP ACLR and EIRP </a:t>
            </a:r>
            <a:r>
              <a:rPr kumimoji="1" lang="en-US" altLang="ja-JP" sz="1800" b="1" i="1" dirty="0" smtClean="0"/>
              <a:t>ACLR test(for Option 1)</a:t>
            </a:r>
          </a:p>
          <a:p>
            <a:pPr marL="0" indent="0" defTabSz="449263">
              <a:buNone/>
            </a:pPr>
            <a:r>
              <a:rPr kumimoji="1" lang="en-US" altLang="ja-JP" sz="1800" b="1" i="1" dirty="0"/>
              <a:t>	</a:t>
            </a:r>
            <a:r>
              <a:rPr kumimoji="1" lang="en-US" altLang="ja-JP" sz="1800" b="1" i="1" dirty="0" smtClean="0"/>
              <a:t>ii)  Antenna directivity assumption applicable for ACLR test(for Option 2)</a:t>
            </a:r>
          </a:p>
          <a:p>
            <a:pPr marL="0" indent="0">
              <a:buNone/>
            </a:pPr>
            <a:endParaRPr kumimoji="1"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311697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2000" dirty="0" smtClean="0"/>
              <a:t>[1] </a:t>
            </a:r>
            <a:r>
              <a:rPr lang="en-US" altLang="ja-JP" sz="2000" dirty="0"/>
              <a:t>R5-198450, “Proposal for influence of </a:t>
            </a:r>
            <a:r>
              <a:rPr lang="en-US" altLang="ja-JP" sz="2000" dirty="0" smtClean="0"/>
              <a:t>noise”, Anritsu, RAN5#85</a:t>
            </a:r>
          </a:p>
          <a:p>
            <a:pPr marL="0" indent="0">
              <a:buNone/>
            </a:pPr>
            <a:r>
              <a:rPr kumimoji="1" lang="en-US" altLang="ja-JP" sz="2000" dirty="0" smtClean="0"/>
              <a:t>[2</a:t>
            </a:r>
            <a:r>
              <a:rPr kumimoji="1" lang="en-US" altLang="ja-JP" sz="2000" dirty="0"/>
              <a:t>] </a:t>
            </a:r>
            <a:r>
              <a:rPr kumimoji="1" lang="en-US" altLang="ja-JP" sz="2000" dirty="0" smtClean="0"/>
              <a:t>R5-198733</a:t>
            </a:r>
            <a:r>
              <a:rPr kumimoji="1" lang="en-US" altLang="ja-JP" sz="2000" dirty="0"/>
              <a:t>, “On the SNR for FR2 </a:t>
            </a:r>
            <a:r>
              <a:rPr kumimoji="1" lang="en-US" altLang="ja-JP" sz="2000" dirty="0" err="1"/>
              <a:t>TRx</a:t>
            </a:r>
            <a:r>
              <a:rPr kumimoji="1" lang="en-US" altLang="ja-JP" sz="2000" dirty="0"/>
              <a:t> test </a:t>
            </a:r>
            <a:r>
              <a:rPr kumimoji="1" lang="en-US" altLang="ja-JP" sz="2000" dirty="0" smtClean="0"/>
              <a:t>cases”, </a:t>
            </a:r>
            <a:r>
              <a:rPr kumimoji="1" lang="en-US" altLang="ja-JP" sz="2000" dirty="0"/>
              <a:t>ROHDE &amp; SCHWARZ, </a:t>
            </a:r>
            <a:r>
              <a:rPr kumimoji="1" lang="en-US" altLang="ja-JP" sz="2000" dirty="0" smtClean="0"/>
              <a:t>RAN5#85</a:t>
            </a:r>
          </a:p>
          <a:p>
            <a:pPr marL="0" indent="0">
              <a:buNone/>
            </a:pPr>
            <a:r>
              <a:rPr kumimoji="1" lang="en-US" altLang="ja-JP" sz="2000" dirty="0"/>
              <a:t>[3] </a:t>
            </a:r>
            <a:r>
              <a:rPr kumimoji="1" lang="en-US" altLang="ja-JP" sz="2000" dirty="0" smtClean="0"/>
              <a:t>R5-197499</a:t>
            </a:r>
            <a:r>
              <a:rPr kumimoji="1" lang="en-US" altLang="ja-JP" sz="2000" dirty="0"/>
              <a:t>, “On noise </a:t>
            </a:r>
            <a:r>
              <a:rPr kumimoji="1" lang="en-US" altLang="ja-JP" sz="2000" dirty="0" smtClean="0"/>
              <a:t>impact”, </a:t>
            </a:r>
            <a:r>
              <a:rPr kumimoji="1" lang="en-US" altLang="ja-JP" sz="2000" dirty="0" err="1" smtClean="0"/>
              <a:t>Keysight</a:t>
            </a:r>
            <a:r>
              <a:rPr kumimoji="1" lang="en-US" altLang="ja-JP" sz="2000" dirty="0" smtClean="0"/>
              <a:t>, RAN5#84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6594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331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Proposal of noise impact for FR2 Transmitter Test Case</vt:lpstr>
      <vt:lpstr>Proposal for influence of noise</vt:lpstr>
      <vt:lpstr>WF for ACLR test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of noise impact for FR2 Transmitter Test Case</dc:title>
  <dc:creator>Baba, Hiroyuki</dc:creator>
  <cp:lastModifiedBy>Anritsu</cp:lastModifiedBy>
  <cp:revision>99</cp:revision>
  <dcterms:created xsi:type="dcterms:W3CDTF">2006-08-16T00:00:00Z</dcterms:created>
  <dcterms:modified xsi:type="dcterms:W3CDTF">2019-11-22T22:47:26Z</dcterms:modified>
</cp:coreProperties>
</file>