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5">
  <p:sldMasterIdLst>
    <p:sldMasterId id="2147483676" r:id="rId1"/>
  </p:sldMasterIdLst>
  <p:notesMasterIdLst>
    <p:notesMasterId r:id="rId16"/>
  </p:notesMasterIdLst>
  <p:handoutMasterIdLst>
    <p:handoutMasterId r:id="rId17"/>
  </p:handoutMasterIdLst>
  <p:sldIdLst>
    <p:sldId id="259" r:id="rId2"/>
    <p:sldId id="293" r:id="rId3"/>
    <p:sldId id="350" r:id="rId4"/>
    <p:sldId id="323" r:id="rId5"/>
    <p:sldId id="294" r:id="rId6"/>
    <p:sldId id="295" r:id="rId7"/>
    <p:sldId id="332" r:id="rId8"/>
    <p:sldId id="341" r:id="rId9"/>
    <p:sldId id="301" r:id="rId10"/>
    <p:sldId id="347" r:id="rId11"/>
    <p:sldId id="348" r:id="rId12"/>
    <p:sldId id="326" r:id="rId13"/>
    <p:sldId id="346" r:id="rId14"/>
    <p:sldId id="261" r:id="rId15"/>
  </p:sldIdLst>
  <p:sldSz cx="9144000" cy="6858000" type="screen4x3"/>
  <p:notesSz cx="6797675" cy="9926638"/>
  <p:embeddedFontLst>
    <p:embeddedFont>
      <p:font typeface="Ericsson Capital TT" panose="02000503000000020004" pitchFamily="2" charset="0"/>
      <p:regular r:id="rId18"/>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293"/>
            <p14:sldId id="350"/>
            <p14:sldId id="323"/>
            <p14:sldId id="294"/>
            <p14:sldId id="295"/>
            <p14:sldId id="332"/>
            <p14:sldId id="341"/>
            <p14:sldId id="301"/>
            <p14:sldId id="347"/>
            <p14:sldId id="348"/>
            <p14:sldId id="326"/>
            <p14:sldId id="346"/>
            <p14:sldId id="261"/>
          </p14:sldIdLst>
        </p14:section>
      </p14:sectionLst>
    </p:ext>
    <p:ext uri="{EFAFB233-063F-42B5-8137-9DF3F51BA10A}">
      <p15:sldGuideLst xmlns:p15="http://schemas.microsoft.com/office/powerpoint/2012/main">
        <p15:guide id="1" orient="horz" pos="1136">
          <p15:clr>
            <a:srgbClr val="A4A3A4"/>
          </p15:clr>
        </p15:guide>
        <p15:guide id="2" orient="horz" pos="4110">
          <p15:clr>
            <a:srgbClr val="A4A3A4"/>
          </p15:clr>
        </p15:guide>
        <p15:guide id="3" orient="horz" pos="151">
          <p15:clr>
            <a:srgbClr val="A4A3A4"/>
          </p15:clr>
        </p15:guide>
        <p15:guide id="4" orient="horz" pos="2449">
          <p15:clr>
            <a:srgbClr val="A4A3A4"/>
          </p15:clr>
        </p15:guide>
        <p15:guide id="5" orient="horz" pos="3566">
          <p15:clr>
            <a:srgbClr val="A4A3A4"/>
          </p15:clr>
        </p15:guide>
        <p15:guide id="6" orient="horz" pos="2545">
          <p15:clr>
            <a:srgbClr val="A4A3A4"/>
          </p15:clr>
        </p15:guide>
        <p15:guide id="7" orient="horz" pos="3845">
          <p15:clr>
            <a:srgbClr val="A4A3A4"/>
          </p15:clr>
        </p15:guide>
        <p15:guide id="8" pos="4969">
          <p15:clr>
            <a:srgbClr val="A4A3A4"/>
          </p15:clr>
        </p15:guide>
        <p15:guide id="9" pos="1941">
          <p15:clr>
            <a:srgbClr val="A4A3A4"/>
          </p15:clr>
        </p15:guide>
        <p15:guide id="10" pos="3818">
          <p15:clr>
            <a:srgbClr val="A4A3A4"/>
          </p15:clr>
        </p15:guide>
        <p15:guide id="11" pos="3727">
          <p15:clr>
            <a:srgbClr val="A4A3A4"/>
          </p15:clr>
        </p15:guide>
        <p15:guide id="12" pos="2834">
          <p15:clr>
            <a:srgbClr val="A4A3A4"/>
          </p15:clr>
        </p15:guide>
        <p15:guide id="13" pos="2926">
          <p15:clr>
            <a:srgbClr val="A4A3A4"/>
          </p15:clr>
        </p15:guide>
        <p15:guide id="14" pos="248">
          <p15:clr>
            <a:srgbClr val="A4A3A4"/>
          </p15:clr>
        </p15:guide>
        <p15:guide id="15" pos="2034">
          <p15:clr>
            <a:srgbClr val="A4A3A4"/>
          </p15:clr>
        </p15:guide>
        <p15:guide id="16" pos="2879">
          <p15:clr>
            <a:srgbClr val="A4A3A4"/>
          </p15:clr>
        </p15:guide>
        <p15:guide id="17" pos="2676">
          <p15:clr>
            <a:srgbClr val="A4A3A4"/>
          </p15:clr>
        </p15:guide>
        <p15:guide id="18" pos="3084">
          <p15:clr>
            <a:srgbClr val="A4A3A4"/>
          </p15:clr>
        </p15:guide>
        <p15:guide id="19" pos="5511">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B7D3"/>
    <a:srgbClr val="8BC5FF"/>
    <a:srgbClr val="99CCFF"/>
    <a:srgbClr val="6A8FBF"/>
    <a:srgbClr val="00A9D4"/>
    <a:srgbClr val="007B78"/>
    <a:srgbClr val="89BA17"/>
    <a:srgbClr val="FABB00"/>
    <a:srgbClr val="F08A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6817" autoAdjust="0"/>
  </p:normalViewPr>
  <p:slideViewPr>
    <p:cSldViewPr snapToGrid="0" snapToObjects="1">
      <p:cViewPr varScale="1">
        <p:scale>
          <a:sx n="110" d="100"/>
          <a:sy n="110" d="100"/>
        </p:scale>
        <p:origin x="1692" y="96"/>
      </p:cViewPr>
      <p:guideLst>
        <p:guide orient="horz" pos="1136"/>
        <p:guide orient="horz" pos="4110"/>
        <p:guide orient="horz" pos="151"/>
        <p:guide orient="horz" pos="2449"/>
        <p:guide orient="horz" pos="3566"/>
        <p:guide orient="horz" pos="2545"/>
        <p:guide orient="horz" pos="3845"/>
        <p:guide pos="4969"/>
        <p:guide pos="1941"/>
        <p:guide pos="3818"/>
        <p:guide pos="3727"/>
        <p:guide pos="2834"/>
        <p:guide pos="2926"/>
        <p:guide pos="248"/>
        <p:guide pos="2034"/>
        <p:guide pos="2879"/>
        <p:guide pos="2676"/>
        <p:guide pos="3084"/>
        <p:guide pos="5511"/>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snapToObjects="1">
      <p:cViewPr varScale="1">
        <p:scale>
          <a:sx n="91" d="100"/>
          <a:sy n="91" d="100"/>
        </p:scale>
        <p:origin x="3744" y="7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1"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spcBef>
                <a:spcPct val="0"/>
              </a:spcBef>
              <a:defRPr sz="1300"/>
            </a:lvl1pPr>
          </a:lstStyle>
          <a:p>
            <a:r>
              <a:rPr lang="en-US" sz="1200"/>
              <a:t>R5-17xxxx</a:t>
            </a:r>
            <a:endParaRPr lang="en-US" sz="1200" dirty="0"/>
          </a:p>
        </p:txBody>
      </p:sp>
      <p:sp>
        <p:nvSpPr>
          <p:cNvPr id="79875" name="Rectangle 3"/>
          <p:cNvSpPr>
            <a:spLocks noGrp="1" noChangeArrowheads="1"/>
          </p:cNvSpPr>
          <p:nvPr>
            <p:ph type="dt" sz="quarter" idx="1"/>
          </p:nvPr>
        </p:nvSpPr>
        <p:spPr bwMode="auto">
          <a:xfrm>
            <a:off x="3850444" y="0"/>
            <a:ext cx="2945659" cy="496332"/>
          </a:xfrm>
          <a:prstGeom prst="rect">
            <a:avLst/>
          </a:prstGeom>
          <a:noFill/>
          <a:ln w="9525">
            <a:noFill/>
            <a:miter lim="800000"/>
            <a:headEnd/>
            <a:tailEnd/>
          </a:ln>
          <a:effectLst/>
        </p:spPr>
        <p:txBody>
          <a:bodyPr vert="horz" wrap="square" lIns="95555" tIns="47777" rIns="95555" bIns="47777" numCol="1" anchor="t" anchorCtr="0" compatLnSpc="1">
            <a:prstTxWarp prst="textNoShape">
              <a:avLst/>
            </a:prstTxWarp>
          </a:bodyPr>
          <a:lstStyle>
            <a:lvl1pPr algn="r">
              <a:spcBef>
                <a:spcPct val="0"/>
              </a:spcBef>
              <a:defRPr sz="1300"/>
            </a:lvl1pPr>
          </a:lstStyle>
          <a:p>
            <a:r>
              <a:rPr lang="sv-SE" sz="1200"/>
              <a:t>2017-02-10</a:t>
            </a:r>
            <a:endParaRPr lang="en-US" sz="1200" dirty="0"/>
          </a:p>
        </p:txBody>
      </p:sp>
      <p:sp>
        <p:nvSpPr>
          <p:cNvPr id="79876" name="Rectangle 4"/>
          <p:cNvSpPr>
            <a:spLocks noGrp="1" noChangeArrowheads="1"/>
          </p:cNvSpPr>
          <p:nvPr>
            <p:ph type="ftr" sz="quarter" idx="2"/>
          </p:nvPr>
        </p:nvSpPr>
        <p:spPr bwMode="auto">
          <a:xfrm>
            <a:off x="1"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50444" y="9428583"/>
            <a:ext cx="2945659" cy="496332"/>
          </a:xfrm>
          <a:prstGeom prst="rect">
            <a:avLst/>
          </a:prstGeom>
          <a:noFill/>
          <a:ln w="9525">
            <a:noFill/>
            <a:miter lim="800000"/>
            <a:headEnd/>
            <a:tailEnd/>
          </a:ln>
          <a:effectLst/>
        </p:spPr>
        <p:txBody>
          <a:bodyPr vert="horz" wrap="square" lIns="95555" tIns="47777" rIns="95555" bIns="47777"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851023" y="0"/>
            <a:ext cx="2945084" cy="497040"/>
          </a:xfrm>
          <a:prstGeom prst="rect">
            <a:avLst/>
          </a:prstGeom>
        </p:spPr>
        <p:txBody>
          <a:bodyPr vert="horz" lIns="90462" tIns="45231" rIns="90462" bIns="45231" rtlCol="0"/>
          <a:lstStyle>
            <a:lvl1pPr algn="r">
              <a:defRPr sz="1200"/>
            </a:lvl1pPr>
          </a:lstStyle>
          <a:p>
            <a:r>
              <a:rPr lang="sv-SE"/>
              <a:t>2017-02-10</a:t>
            </a:r>
            <a:endParaRPr lang="en-US" dirty="0"/>
          </a:p>
        </p:txBody>
      </p:sp>
      <p:sp>
        <p:nvSpPr>
          <p:cNvPr id="3" name="Slide Number Placeholder 2"/>
          <p:cNvSpPr>
            <a:spLocks noGrp="1"/>
          </p:cNvSpPr>
          <p:nvPr>
            <p:ph type="sldNum" sz="quarter" idx="5"/>
          </p:nvPr>
        </p:nvSpPr>
        <p:spPr>
          <a:xfrm>
            <a:off x="3851023" y="9428025"/>
            <a:ext cx="2945084" cy="497040"/>
          </a:xfrm>
          <a:prstGeom prst="rect">
            <a:avLst/>
          </a:prstGeom>
        </p:spPr>
        <p:txBody>
          <a:bodyPr vert="horz" lIns="90462" tIns="45231" rIns="90462" bIns="45231"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45085" cy="497040"/>
          </a:xfrm>
          <a:prstGeom prst="rect">
            <a:avLst/>
          </a:prstGeom>
        </p:spPr>
        <p:txBody>
          <a:bodyPr vert="horz" lIns="90462" tIns="45231" rIns="90462" bIns="45231" rtlCol="0"/>
          <a:lstStyle>
            <a:lvl1pPr algn="l">
              <a:defRPr sz="1200"/>
            </a:lvl1pPr>
          </a:lstStyle>
          <a:p>
            <a:r>
              <a:rPr lang="en-US"/>
              <a:t>R5-17xxxx</a:t>
            </a:r>
            <a:endParaRPr lang="en-US" dirty="0"/>
          </a:p>
        </p:txBody>
      </p:sp>
      <p:sp>
        <p:nvSpPr>
          <p:cNvPr id="5" name="Slide Image Placeholder 4"/>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0462" tIns="45231" rIns="90462" bIns="45231" rtlCol="0" anchor="ctr"/>
          <a:lstStyle/>
          <a:p>
            <a:endParaRPr lang="en-US"/>
          </a:p>
        </p:txBody>
      </p:sp>
      <p:sp>
        <p:nvSpPr>
          <p:cNvPr id="6" name="Footer Placeholder 5"/>
          <p:cNvSpPr>
            <a:spLocks noGrp="1"/>
          </p:cNvSpPr>
          <p:nvPr>
            <p:ph type="ftr" sz="quarter" idx="4"/>
          </p:nvPr>
        </p:nvSpPr>
        <p:spPr>
          <a:xfrm>
            <a:off x="0" y="9428025"/>
            <a:ext cx="2945085" cy="497040"/>
          </a:xfrm>
          <a:prstGeom prst="rect">
            <a:avLst/>
          </a:prstGeom>
        </p:spPr>
        <p:txBody>
          <a:bodyPr vert="horz" lIns="90462" tIns="45231" rIns="90462" bIns="45231"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0238" y="4715585"/>
            <a:ext cx="5437200" cy="4467066"/>
          </a:xfrm>
          <a:prstGeom prst="rect">
            <a:avLst/>
          </a:prstGeom>
        </p:spPr>
        <p:txBody>
          <a:bodyPr vert="horz" lIns="90462" tIns="45231" rIns="90462" bIns="452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17575" y="744538"/>
            <a:ext cx="4962525" cy="3722687"/>
          </a:xfrm>
          <a:prstGeom prst="rect">
            <a:avLst/>
          </a:prstGeom>
          <a:ln/>
        </p:spPr>
      </p:sp>
      <p:sp>
        <p:nvSpPr>
          <p:cNvPr id="80899" name="Rectangle 3"/>
          <p:cNvSpPr>
            <a:spLocks noGrp="1" noChangeArrowheads="1"/>
          </p:cNvSpPr>
          <p:nvPr>
            <p:ph type="body" idx="1"/>
          </p:nvPr>
        </p:nvSpPr>
        <p:spPr>
          <a:xfrm>
            <a:off x="679768" y="4715154"/>
            <a:ext cx="5438140" cy="4466987"/>
          </a:xfrm>
          <a:prstGeom prst="rect">
            <a:avLst/>
          </a:prstGeom>
        </p:spPr>
        <p:txBody>
          <a:bodyPr/>
          <a:lstStyle/>
          <a:p>
            <a:endParaRPr lang="en-US" dirty="0"/>
          </a:p>
        </p:txBody>
      </p:sp>
      <p:sp>
        <p:nvSpPr>
          <p:cNvPr id="8" name="Slide Number Placeholder 7"/>
          <p:cNvSpPr>
            <a:spLocks noGrp="1"/>
          </p:cNvSpPr>
          <p:nvPr>
            <p:ph type="sldNum" sz="quarter" idx="12"/>
          </p:nvPr>
        </p:nvSpPr>
        <p:spPr/>
        <p:txBody>
          <a:bodyPr/>
          <a:lstStyle/>
          <a:p>
            <a:fld id="{7FD6627C-0739-44DE-8176-5F2A25BD1222}" type="slidenum">
              <a:rPr lang="en-US" smtClean="0"/>
              <a:t>1</a:t>
            </a:fld>
            <a:endParaRPr lang="en-US"/>
          </a:p>
        </p:txBody>
      </p:sp>
      <p:sp>
        <p:nvSpPr>
          <p:cNvPr id="2" name="Footer Placeholder 1"/>
          <p:cNvSpPr>
            <a:spLocks noGrp="1"/>
          </p:cNvSpPr>
          <p:nvPr>
            <p:ph type="ftr" sz="quarter" idx="14"/>
          </p:nvPr>
        </p:nvSpPr>
        <p:spPr/>
        <p:txBody>
          <a:bodyPr/>
          <a:lstStyle/>
          <a:p>
            <a:r>
              <a:rPr lang="en-US"/>
              <a:t>© Ericsson AB 2017 </a:t>
            </a:r>
            <a:endParaRPr lang="en-US" dirty="0"/>
          </a:p>
        </p:txBody>
      </p:sp>
    </p:spTree>
    <p:extLst>
      <p:ext uri="{BB962C8B-B14F-4D97-AF65-F5344CB8AC3E}">
        <p14:creationId xmlns:p14="http://schemas.microsoft.com/office/powerpoint/2010/main" val="376347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DEC882E5-0606-4F36-965A-21DA031B6408}" type="slidenum">
              <a:rPr lang="en-US" smtClean="0"/>
              <a:t>2</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295050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DEC882E5-0606-4F36-965A-21DA031B6408}" type="slidenum">
              <a:rPr lang="en-US" smtClean="0"/>
              <a:t>3</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295050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DEC882E5-0606-4F36-965A-21DA031B6408}" type="slidenum">
              <a:rPr lang="en-US" smtClean="0"/>
              <a:t>5</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702829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DEC882E5-0606-4F36-965A-21DA031B6408}" type="slidenum">
              <a:rPr lang="en-US" smtClean="0"/>
              <a:t>6</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258226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4"/>
          <p:cNvSpPr>
            <a:spLocks noGrp="1"/>
          </p:cNvSpPr>
          <p:nvPr>
            <p:ph type="sldNum" sz="quarter" idx="11"/>
          </p:nvPr>
        </p:nvSpPr>
        <p:spPr/>
        <p:txBody>
          <a:bodyPr/>
          <a:lstStyle/>
          <a:p>
            <a:fld id="{A11A4314-6A29-453D-9166-308B2477DC41}" type="slidenum">
              <a:rPr lang="en-US" smtClean="0"/>
              <a:t>14</a:t>
            </a:fld>
            <a:endParaRPr lang="en-US" dirty="0"/>
          </a:p>
        </p:txBody>
      </p:sp>
      <p:sp>
        <p:nvSpPr>
          <p:cNvPr id="8" name="Footer Placeholder 7"/>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504780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393701" y="239713"/>
            <a:ext cx="7494588"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5025" y="1795463"/>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396875" y="4013200"/>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795463"/>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396875" y="4022725"/>
            <a:ext cx="4098925"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4648200" y="1804988"/>
            <a:ext cx="410051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396875" y="1804988"/>
            <a:ext cx="4098925"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0F0CAF45-5958-4493-A2BE-539F11659760}"/>
              </a:ext>
            </a:extLst>
          </p:cNvPr>
          <p:cNvSpPr>
            <a:spLocks noGrp="1"/>
          </p:cNvSpPr>
          <p:nvPr>
            <p:ph type="title"/>
          </p:nvPr>
        </p:nvSpPr>
        <p:spPr/>
        <p:txBody>
          <a:bodyPr/>
          <a:lstStyle/>
          <a:p>
            <a:r>
              <a:rPr lang="en-US"/>
              <a:t>Click to edit Master title style</a:t>
            </a:r>
          </a:p>
        </p:txBody>
      </p:sp>
      <p:sp>
        <p:nvSpPr>
          <p:cNvPr id="5" name="Rectangle 4">
            <a:extLst>
              <a:ext uri="{FF2B5EF4-FFF2-40B4-BE49-F238E27FC236}">
                <a16:creationId xmlns:a16="http://schemas.microsoft.com/office/drawing/2014/main" id="{BED4B2F6-AC69-45D8-9458-10379884DE81}"/>
              </a:ext>
            </a:extLst>
          </p:cNvPr>
          <p:cNvSpPr/>
          <p:nvPr userDrawn="1"/>
        </p:nvSpPr>
        <p:spPr bwMode="auto">
          <a:xfrm>
            <a:off x="396875" y="6539789"/>
            <a:ext cx="693090" cy="212141"/>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334322991"/>
      </p:ext>
    </p:extLst>
  </p:cSld>
  <p:clrMapOvr>
    <a:masterClrMapping/>
  </p:clrMapOvr>
  <p:hf sldNum="0"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393701" y="239713"/>
            <a:ext cx="7494588"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7"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3854449"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393701" y="239713"/>
            <a:ext cx="7494588"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5025" y="239713"/>
            <a:ext cx="3243263"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4643438" y="1797524"/>
            <a:ext cx="4105275"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userDrawn="1"/>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en-US" sz="800" b="0" i="0" u="none" dirty="0">
                <a:solidFill>
                  <a:srgbClr val="87888A"/>
                </a:solidFill>
              </a:rPr>
              <a:t>R5-171265 				Page </a:t>
            </a:r>
            <a:fld id="{EA997CF1-55C1-43E9-86F5-77F6994D5868}"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hf sldNum="0" hdr="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protect2.fireeye.com/url?k=20163f91-7cc23a2e-20167f0a-868f633dbf25-a783b7a370383626&amp;q=1&amp;u=ftp%3A%2F%2Fftp.3gpp.org%2FTSG_RAN%2FWG5_Test_ex-T1%2FTSGR5_84_Ljubljana%2FDocs%2FR5-196272.zip"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72980" y="1856476"/>
            <a:ext cx="8372560" cy="2839491"/>
          </a:xfrm>
        </p:spPr>
        <p:txBody>
          <a:bodyPr>
            <a:normAutofit/>
          </a:bodyPr>
          <a:lstStyle/>
          <a:p>
            <a:pPr algn="ctr"/>
            <a:r>
              <a:rPr lang="en-US" sz="4000" dirty="0"/>
              <a:t>RAN5 5G NR STATUS, </a:t>
            </a:r>
            <a:br>
              <a:rPr lang="en-US" sz="4000" dirty="0"/>
            </a:br>
            <a:r>
              <a:rPr lang="en-US" sz="4000" dirty="0"/>
              <a:t>DELIVERY phases and targets</a:t>
            </a:r>
            <a:br>
              <a:rPr lang="en-US" sz="4000" dirty="0"/>
            </a:br>
            <a:r>
              <a:rPr lang="en-US" sz="2800" dirty="0"/>
              <a:t>(AUG-19)</a:t>
            </a:r>
            <a:br>
              <a:rPr lang="en-US" sz="2800" dirty="0"/>
            </a:br>
            <a:br>
              <a:rPr lang="en-US" sz="2800" dirty="0"/>
            </a:br>
            <a:br>
              <a:rPr lang="en-US" sz="2800" dirty="0">
                <a:solidFill>
                  <a:srgbClr val="FF0000"/>
                </a:solidFill>
                <a:highlight>
                  <a:srgbClr val="FFFF00"/>
                </a:highlight>
              </a:rPr>
            </a:br>
            <a:endParaRPr lang="en-US" sz="3200" dirty="0">
              <a:solidFill>
                <a:srgbClr val="FF0000"/>
              </a:solidFill>
              <a:highlight>
                <a:srgbClr val="00FFFF"/>
              </a:highlight>
            </a:endParaRPr>
          </a:p>
        </p:txBody>
      </p:sp>
      <p:sp>
        <p:nvSpPr>
          <p:cNvPr id="6" name="Subtitle 4">
            <a:extLst>
              <a:ext uri="{FF2B5EF4-FFF2-40B4-BE49-F238E27FC236}">
                <a16:creationId xmlns:a16="http://schemas.microsoft.com/office/drawing/2014/main" id="{F36CE8FF-8F71-47A5-86EB-1F44D70B2B0C}"/>
              </a:ext>
            </a:extLst>
          </p:cNvPr>
          <p:cNvSpPr txBox="1">
            <a:spLocks/>
          </p:cNvSpPr>
          <p:nvPr/>
        </p:nvSpPr>
        <p:spPr bwMode="auto">
          <a:xfrm>
            <a:off x="277368" y="36611"/>
            <a:ext cx="8355014" cy="824688"/>
          </a:xfrm>
          <a:prstGeom prst="rect">
            <a:avLst/>
          </a:prstGeom>
          <a:noFill/>
          <a:ln w="9525">
            <a:noFill/>
            <a:miter lim="800000"/>
            <a:headEnd/>
            <a:tailEnd/>
          </a:ln>
        </p:spPr>
        <p:txBody>
          <a:bodyPr vert="horz" wrap="square" lIns="72000" tIns="0" rIns="72000" bIns="0" numCol="1" anchor="b" anchorCtr="0" compatLnSpc="1">
            <a:prstTxWarp prst="textNoShape">
              <a:avLst/>
            </a:prstTxWarp>
          </a:bodyPr>
          <a:lstStyle>
            <a:lvl1pPr marL="0" indent="0" algn="l" rtl="0" eaLnBrk="1" fontAlgn="base" hangingPunct="1">
              <a:lnSpc>
                <a:spcPct val="75000"/>
              </a:lnSpc>
              <a:spcBef>
                <a:spcPts val="0"/>
              </a:spcBef>
              <a:spcAft>
                <a:spcPct val="0"/>
              </a:spcAft>
              <a:buClr>
                <a:srgbClr val="00A9D4"/>
              </a:buClr>
              <a:buFont typeface="Arial"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2400" kern="0" dirty="0"/>
              <a:t>3GPP TSG-RAN5#84		     	     R5-196274</a:t>
            </a:r>
          </a:p>
          <a:p>
            <a:r>
              <a:rPr lang="en-US" sz="2400" kern="0" dirty="0"/>
              <a:t>Ljubljana, Slovenia, 26 – 30 August, 2019</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546101" y="110599"/>
            <a:ext cx="7494588" cy="724306"/>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sv-SE" sz="2000" b="1" dirty="0"/>
              <a:t>Planning for next deliveries: </a:t>
            </a:r>
          </a:p>
          <a:p>
            <a:pPr marL="0" indent="0">
              <a:buNone/>
            </a:pPr>
            <a:endParaRPr lang="en-US" sz="600" b="1" dirty="0"/>
          </a:p>
          <a:p>
            <a:pPr marL="0" indent="0">
              <a:buNone/>
            </a:pPr>
            <a:r>
              <a:rPr lang="en-US" sz="1600" dirty="0"/>
              <a:t>NSA Option 3 (EN-DC) - Phase 6 content - Target RAN5#85 NOV-19</a:t>
            </a:r>
            <a:endParaRPr lang="en-US" sz="1600" dirty="0">
              <a:solidFill>
                <a:srgbClr val="FF0000"/>
              </a:solidFill>
            </a:endParaRPr>
          </a:p>
        </p:txBody>
      </p:sp>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546101" y="941584"/>
            <a:ext cx="8479839" cy="4156195"/>
          </a:xfrm>
        </p:spPr>
        <p:txBody>
          <a:bodyPr/>
          <a:lstStyle/>
          <a:p>
            <a:r>
              <a:rPr lang="en-US" sz="1600" dirty="0"/>
              <a:t>EN-DC configurations: LTE </a:t>
            </a:r>
            <a:r>
              <a:rPr lang="en-US" sz="1600" dirty="0" err="1"/>
              <a:t>xCC</a:t>
            </a:r>
            <a:r>
              <a:rPr lang="en-US" sz="1600" dirty="0"/>
              <a:t> + NR FR1/FR2 </a:t>
            </a:r>
            <a:r>
              <a:rPr lang="en-US" sz="1600" dirty="0" err="1"/>
              <a:t>yCC</a:t>
            </a:r>
            <a:r>
              <a:rPr lang="en-US" sz="1600" dirty="0"/>
              <a:t>, where x &lt;= 4, y &lt;=2</a:t>
            </a:r>
          </a:p>
          <a:p>
            <a:r>
              <a:rPr lang="en-US" sz="1600" dirty="0"/>
              <a:t>Test case completion targets</a:t>
            </a:r>
          </a:p>
          <a:p>
            <a:pPr lvl="1"/>
            <a:r>
              <a:rPr lang="en-US" sz="1200" dirty="0"/>
              <a:t>Not completed RF EN-DC test cases (38.521-3), Note 1</a:t>
            </a:r>
          </a:p>
          <a:p>
            <a:pPr lvl="1"/>
            <a:r>
              <a:rPr lang="en-US" sz="1200" dirty="0"/>
              <a:t>Demodulation and CSI reporting (38.521-4):</a:t>
            </a:r>
          </a:p>
          <a:p>
            <a:pPr lvl="2"/>
            <a:r>
              <a:rPr lang="en-US" sz="1200" dirty="0"/>
              <a:t>Not completed LTE+NR FR1 test cases</a:t>
            </a:r>
          </a:p>
          <a:p>
            <a:pPr lvl="2"/>
            <a:r>
              <a:rPr lang="en-US" sz="1200" dirty="0"/>
              <a:t>LTE+NR FR2 test cases where MU/TT are completed by Nov-19</a:t>
            </a:r>
          </a:p>
          <a:p>
            <a:pPr lvl="1"/>
            <a:r>
              <a:rPr lang="en-US" sz="1200" dirty="0"/>
              <a:t>RRM (38.533):</a:t>
            </a:r>
          </a:p>
          <a:p>
            <a:pPr lvl="2"/>
            <a:r>
              <a:rPr lang="en-US" sz="1200" dirty="0"/>
              <a:t>Not completed LTE+NR FR1 test cases</a:t>
            </a:r>
          </a:p>
          <a:p>
            <a:pPr lvl="2"/>
            <a:r>
              <a:rPr lang="en-US" sz="1200" dirty="0"/>
              <a:t>FR2 test cases where RAN4 requirements and MU/TT completed by Nov-19</a:t>
            </a:r>
          </a:p>
          <a:p>
            <a:pPr lvl="1"/>
            <a:r>
              <a:rPr lang="en-US" sz="1200" dirty="0"/>
              <a:t>Protocol</a:t>
            </a:r>
          </a:p>
          <a:p>
            <a:pPr lvl="2"/>
            <a:r>
              <a:rPr lang="en-US" sz="1200" dirty="0"/>
              <a:t>Not completed protocol test cases</a:t>
            </a:r>
          </a:p>
          <a:p>
            <a:pPr lvl="2"/>
            <a:r>
              <a:rPr lang="en-US" sz="1200" dirty="0"/>
              <a:t>CA FR1 &amp; FR2 Band Combinations (CA with Intra-band Contiguous and Non- Contiguous)</a:t>
            </a:r>
          </a:p>
          <a:p>
            <a:pPr lvl="2"/>
            <a:r>
              <a:rPr lang="en-US" sz="1200" dirty="0"/>
              <a:t>IMS IR.92 EN-DC test cases, Note 2</a:t>
            </a:r>
          </a:p>
          <a:p>
            <a:r>
              <a:rPr lang="en-US" sz="1800" dirty="0"/>
              <a:t>Other targets</a:t>
            </a:r>
          </a:p>
          <a:p>
            <a:pPr lvl="1"/>
            <a:r>
              <a:rPr lang="en-US" sz="1400" dirty="0"/>
              <a:t>MU/TT for LTE+NR FR2 Demod/CSI reporting (TS 38.521-4) and RRM (TS 38.533)</a:t>
            </a:r>
          </a:p>
          <a:p>
            <a:pPr lvl="1"/>
            <a:r>
              <a:rPr lang="en-US" sz="1400" dirty="0"/>
              <a:t>Common test environment (TS 38.508-1)</a:t>
            </a:r>
          </a:p>
          <a:p>
            <a:pPr lvl="2"/>
            <a:r>
              <a:rPr lang="en-US" sz="1400" dirty="0"/>
              <a:t>Common procedure to establish LTE </a:t>
            </a:r>
            <a:r>
              <a:rPr lang="en-US" sz="1400" dirty="0" err="1"/>
              <a:t>xCC</a:t>
            </a:r>
            <a:r>
              <a:rPr lang="en-US" sz="1400" dirty="0"/>
              <a:t> + NR FR1/FR2 </a:t>
            </a:r>
            <a:r>
              <a:rPr lang="en-US" sz="1400" dirty="0" err="1"/>
              <a:t>yCC</a:t>
            </a:r>
            <a:r>
              <a:rPr lang="en-US" sz="1400" dirty="0"/>
              <a:t> test cases, where x &lt;= 4, y &lt;=2</a:t>
            </a:r>
          </a:p>
          <a:p>
            <a:pPr lvl="2"/>
            <a:r>
              <a:rPr lang="en-US" sz="1400" dirty="0"/>
              <a:t>NR Intra-band Contiguous and Non- Contiguous CA test frequencies for protocol testing  </a:t>
            </a:r>
          </a:p>
          <a:p>
            <a:pPr lvl="2"/>
            <a:endParaRPr lang="en-US" sz="1200" dirty="0"/>
          </a:p>
          <a:p>
            <a:pPr marL="0" indent="0">
              <a:buNone/>
            </a:pPr>
            <a:br>
              <a:rPr lang="en-US" sz="900" dirty="0">
                <a:highlight>
                  <a:srgbClr val="FFFF00"/>
                </a:highlight>
              </a:rPr>
            </a:br>
            <a:r>
              <a:rPr lang="en-US" sz="900" dirty="0"/>
              <a:t>Note 1: See slide 4 for MU/TT targets and definition of RF FR2 priority 1, 2 and 3 test cases.</a:t>
            </a:r>
          </a:p>
          <a:p>
            <a:pPr marL="0" indent="0">
              <a:buNone/>
            </a:pPr>
            <a:r>
              <a:rPr lang="en-US" sz="900" dirty="0"/>
              <a:t>Note 2: The need for EN-DC IMS test cases on top of the existing E-UTRA IMS test cases depends on if GSMA adds any additional EN-DC specific requirements in IR.92 v13.0 and/or IR.94 v14.0 for EN-DC.</a:t>
            </a:r>
          </a:p>
          <a:p>
            <a:pPr marL="0" indent="0">
              <a:buNone/>
            </a:pPr>
            <a:endParaRPr lang="en-US" sz="900" dirty="0"/>
          </a:p>
        </p:txBody>
      </p:sp>
    </p:spTree>
    <p:extLst>
      <p:ext uri="{BB962C8B-B14F-4D97-AF65-F5344CB8AC3E}">
        <p14:creationId xmlns:p14="http://schemas.microsoft.com/office/powerpoint/2010/main" val="3450689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109225"/>
            <a:ext cx="8479839" cy="3852000"/>
          </a:xfrm>
        </p:spPr>
        <p:txBody>
          <a:bodyPr/>
          <a:lstStyle/>
          <a:p>
            <a:r>
              <a:rPr lang="en-US" sz="1100" dirty="0"/>
              <a:t>SC FR1+ SC FR2 + CA configurations for FR1 xCC,FR2 </a:t>
            </a:r>
            <a:r>
              <a:rPr lang="en-US" sz="1100" dirty="0" err="1"/>
              <a:t>xCC</a:t>
            </a:r>
            <a:r>
              <a:rPr lang="en-US" sz="1100" dirty="0"/>
              <a:t>, (FR1+FR2) </a:t>
            </a:r>
            <a:r>
              <a:rPr lang="en-US" sz="1100" dirty="0" err="1"/>
              <a:t>xCC</a:t>
            </a:r>
            <a:r>
              <a:rPr lang="en-US" sz="1100" dirty="0"/>
              <a:t>:, where x&lt;=4 for FR1 and x&lt;=8 for FR2</a:t>
            </a:r>
          </a:p>
          <a:p>
            <a:r>
              <a:rPr lang="en-US" sz="1200" dirty="0"/>
              <a:t>Test case completion targets</a:t>
            </a:r>
          </a:p>
          <a:p>
            <a:pPr lvl="1"/>
            <a:r>
              <a:rPr lang="en-US" sz="1000" dirty="0"/>
              <a:t>RF FR1 (38.521-1):</a:t>
            </a:r>
          </a:p>
          <a:p>
            <a:pPr lvl="2"/>
            <a:r>
              <a:rPr lang="en-US" altLang="zh-CN" sz="1000" dirty="0"/>
              <a:t>Not completed RF FR1 test cases for SC, UL-MIMO and CA</a:t>
            </a:r>
          </a:p>
          <a:p>
            <a:pPr lvl="2"/>
            <a:r>
              <a:rPr lang="en-US" sz="1000" dirty="0"/>
              <a:t>RF FR1 test cases for SUL </a:t>
            </a:r>
          </a:p>
          <a:p>
            <a:pPr lvl="1"/>
            <a:r>
              <a:rPr lang="en-US" sz="1000" dirty="0"/>
              <a:t>RF FR2 (38.521-2):</a:t>
            </a:r>
          </a:p>
          <a:p>
            <a:pPr lvl="2"/>
            <a:r>
              <a:rPr lang="en-US" altLang="zh-CN" sz="1000" dirty="0"/>
              <a:t>Not completed RF FR2 priority 1 and 2 SC test cases including MU/TT for EIRP Spherical, Transmit OFF power, OBW, ACLR, General Spurious, Spurious co-existence and Rx Spurious.</a:t>
            </a:r>
            <a:endParaRPr lang="en-US" sz="1000" dirty="0"/>
          </a:p>
          <a:p>
            <a:pPr lvl="2"/>
            <a:r>
              <a:rPr lang="en-US" sz="1000" dirty="0"/>
              <a:t>RF FR2 priority 3 SC test cases including MU/TT (TS 38.521-3), see Note 2</a:t>
            </a:r>
          </a:p>
          <a:p>
            <a:pPr lvl="1"/>
            <a:r>
              <a:rPr lang="en-US" sz="1000" dirty="0"/>
              <a:t>RF FR1+FR2 (38.521-3):</a:t>
            </a:r>
          </a:p>
          <a:p>
            <a:pPr lvl="2"/>
            <a:r>
              <a:rPr lang="en-US" sz="1000" dirty="0"/>
              <a:t>Not completed FR1+FR2 test cases</a:t>
            </a:r>
          </a:p>
          <a:p>
            <a:pPr lvl="1"/>
            <a:r>
              <a:rPr lang="en-US" sz="1000" dirty="0"/>
              <a:t>Demod/CSI reporting (38.521-4), see Note 1:</a:t>
            </a:r>
          </a:p>
          <a:p>
            <a:pPr lvl="2"/>
            <a:r>
              <a:rPr lang="en-US" sz="1000" dirty="0"/>
              <a:t>Not completed priority 1 and 2 test cases </a:t>
            </a:r>
          </a:p>
          <a:p>
            <a:pPr lvl="1"/>
            <a:r>
              <a:rPr lang="en-US" sz="1000" dirty="0"/>
              <a:t>RRM (38.533): Note 1</a:t>
            </a:r>
          </a:p>
          <a:p>
            <a:pPr lvl="2"/>
            <a:r>
              <a:rPr lang="en-US" sz="1000" dirty="0"/>
              <a:t>Not completed FR1 priority 1 test cases + FR1 priority 2 test cases</a:t>
            </a:r>
          </a:p>
          <a:p>
            <a:pPr lvl="2"/>
            <a:r>
              <a:rPr lang="en-US" sz="1000" dirty="0"/>
              <a:t>FR2 test cases where RAN4 requirements and MU/TT completed by Nov-19</a:t>
            </a:r>
          </a:p>
          <a:p>
            <a:pPr lvl="1"/>
            <a:r>
              <a:rPr lang="en-US" sz="1000" dirty="0"/>
              <a:t>Protocol test cases (38.523-1, 37.571-2):</a:t>
            </a:r>
          </a:p>
          <a:p>
            <a:pPr lvl="2"/>
            <a:r>
              <a:rPr lang="en-US" sz="1000" dirty="0"/>
              <a:t>Not completed protocol test cases for Idle mode, Layer 2, RRC, Multilayer (Emergency services, UAC, EPS Fallback)</a:t>
            </a:r>
          </a:p>
          <a:p>
            <a:pPr lvl="2"/>
            <a:r>
              <a:rPr lang="en-US" sz="1000" dirty="0"/>
              <a:t>NR CA FR1&amp;FR2 intra-band contiguous and non-contiguous</a:t>
            </a:r>
          </a:p>
          <a:p>
            <a:pPr lvl="2"/>
            <a:r>
              <a:rPr lang="en-US" sz="1000" dirty="0"/>
              <a:t>Complete FR2 power levels for multi-cell test cases</a:t>
            </a:r>
          </a:p>
          <a:p>
            <a:pPr lvl="1"/>
            <a:r>
              <a:rPr lang="en-US" sz="1000" dirty="0"/>
              <a:t>Other targets</a:t>
            </a:r>
          </a:p>
          <a:p>
            <a:pPr lvl="2"/>
            <a:r>
              <a:rPr lang="sv-SE" sz="1000" dirty="0"/>
              <a:t>Complete impacted RF/SIG work plans for synchronous NR-DC including assignment of WP TCs/Tasks</a:t>
            </a:r>
            <a:endParaRPr lang="en-GB" sz="1000" dirty="0"/>
          </a:p>
          <a:p>
            <a:pPr lvl="2"/>
            <a:r>
              <a:rPr lang="en-US" sz="1000" dirty="0"/>
              <a:t>Definition of FR2 power levels for Serving Cell, Suitable Intra-frequency </a:t>
            </a:r>
            <a:r>
              <a:rPr lang="en-US" sz="1000" dirty="0" err="1"/>
              <a:t>Neighbour</a:t>
            </a:r>
            <a:r>
              <a:rPr lang="en-US" sz="1000" dirty="0"/>
              <a:t> Cell, Suitable Intra-frequency </a:t>
            </a:r>
            <a:r>
              <a:rPr lang="en-US" sz="1000" dirty="0" err="1"/>
              <a:t>Neighbour</a:t>
            </a:r>
            <a:r>
              <a:rPr lang="en-US" sz="1000" dirty="0"/>
              <a:t> Cell and Non-Serving Cell  required for Idle mode and NAS test cases.</a:t>
            </a:r>
          </a:p>
          <a:p>
            <a:pPr lvl="2"/>
            <a:r>
              <a:rPr lang="en-US" sz="1000" dirty="0"/>
              <a:t>Standalone FR2 with E-UTRA needs to be specified.</a:t>
            </a:r>
          </a:p>
          <a:p>
            <a:pPr lvl="2"/>
            <a:r>
              <a:rPr lang="en-GB" sz="1000" dirty="0"/>
              <a:t>Generic procedures for Emergency calls set up and release in regard to establishment/release of DRBs</a:t>
            </a:r>
          </a:p>
          <a:p>
            <a:pPr lvl="2"/>
            <a:r>
              <a:rPr lang="sv-SE" sz="1000" dirty="0"/>
              <a:t>Generic procedures for IMS over 5GS</a:t>
            </a:r>
            <a:endParaRPr lang="en-US" sz="1000" dirty="0">
              <a:highlight>
                <a:srgbClr val="FFFF00"/>
              </a:highlight>
            </a:endParaRPr>
          </a:p>
          <a:p>
            <a:pPr lvl="2"/>
            <a:r>
              <a:rPr lang="en-US" sz="1000" dirty="0"/>
              <a:t>NR CA test frequencies for protocol testing and for intra-band contiguous and non-contiguous CA</a:t>
            </a:r>
            <a:br>
              <a:rPr lang="en-US" sz="1000" dirty="0"/>
            </a:br>
            <a:endParaRPr lang="en-US" sz="1000" dirty="0"/>
          </a:p>
          <a:p>
            <a:pPr marL="0" indent="0">
              <a:buNone/>
            </a:pPr>
            <a:r>
              <a:rPr lang="en-US" sz="700" dirty="0"/>
              <a:t>Note 1: RF/Demod/RRM FR1 priority 1 test cases are test cases with only RAN5 dependencies, i.e. completed in RAN4 by March-19. RF/Demod/RRM FR1 priority 2 test cases are test cases not completed in RAN4 by March-19 (RF/Demod/RRM priorities as agreed at RAN5#82, ref: R5-192832). </a:t>
            </a:r>
          </a:p>
          <a:p>
            <a:pPr marL="0" indent="0">
              <a:buNone/>
            </a:pPr>
            <a:r>
              <a:rPr lang="en-US" sz="700" dirty="0"/>
              <a:t>Note 2: See slide 4 for MU/TT targets and definition of RF FR2 priority 1, 2 and 3 test cases.</a:t>
            </a:r>
            <a:endParaRPr lang="en-US" sz="600" dirty="0"/>
          </a:p>
          <a:p>
            <a:pPr lvl="2"/>
            <a:endParaRPr lang="en-US" sz="1000" dirty="0"/>
          </a:p>
          <a:p>
            <a:pPr lvl="1"/>
            <a:endParaRPr lang="en-US" sz="1000" dirty="0"/>
          </a:p>
          <a:p>
            <a:pPr lvl="1"/>
            <a:endParaRPr lang="en-US" sz="1000" dirty="0"/>
          </a:p>
          <a:p>
            <a:endParaRPr lang="en-US" sz="1100" dirty="0"/>
          </a:p>
        </p:txBody>
      </p:sp>
      <p:sp>
        <p:nvSpPr>
          <p:cNvPr id="6" name="Title 2">
            <a:extLst>
              <a:ext uri="{FF2B5EF4-FFF2-40B4-BE49-F238E27FC236}">
                <a16:creationId xmlns:a16="http://schemas.microsoft.com/office/drawing/2014/main" id="{30C73DBC-36D7-4F0D-BF61-04082F33006E}"/>
              </a:ext>
            </a:extLst>
          </p:cNvPr>
          <p:cNvSpPr txBox="1">
            <a:spLocks/>
          </p:cNvSpPr>
          <p:nvPr/>
        </p:nvSpPr>
        <p:spPr bwMode="auto">
          <a:xfrm>
            <a:off x="284843" y="0"/>
            <a:ext cx="7870111"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sv-SE" sz="1800" b="1" dirty="0"/>
              <a:t>Planned content:</a:t>
            </a:r>
            <a:endParaRPr lang="en-US" sz="1800" b="1" dirty="0"/>
          </a:p>
          <a:p>
            <a:r>
              <a:rPr lang="en-US" sz="2000" dirty="0"/>
              <a:t>SA Option 2 (SA NR) - Phase 5 - Target RAN5#85 NOV-19</a:t>
            </a:r>
            <a:endParaRPr lang="en-US" sz="2000" dirty="0">
              <a:solidFill>
                <a:srgbClr val="FF0000"/>
              </a:solidFill>
            </a:endParaRPr>
          </a:p>
        </p:txBody>
      </p:sp>
    </p:spTree>
    <p:extLst>
      <p:ext uri="{BB962C8B-B14F-4D97-AF65-F5344CB8AC3E}">
        <p14:creationId xmlns:p14="http://schemas.microsoft.com/office/powerpoint/2010/main" val="191273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321692"/>
            <a:ext cx="8351839" cy="3852000"/>
          </a:xfrm>
        </p:spPr>
        <p:txBody>
          <a:bodyPr/>
          <a:lstStyle/>
          <a:p>
            <a:r>
              <a:rPr lang="en-US" sz="1800" dirty="0"/>
              <a:t>See slide 5 for further details </a:t>
            </a:r>
          </a:p>
          <a:p>
            <a:pPr marL="0" indent="0">
              <a:buNone/>
            </a:pPr>
            <a:endParaRPr lang="en-US" sz="1800" dirty="0"/>
          </a:p>
          <a:p>
            <a:pPr marL="0" indent="0">
              <a:buNone/>
            </a:pPr>
            <a:endParaRPr lang="en-US" sz="1800" dirty="0"/>
          </a:p>
          <a:p>
            <a:pPr marL="712787" lvl="2" indent="0">
              <a:buNone/>
            </a:pPr>
            <a:endParaRPr lang="en-US" sz="1800" dirty="0"/>
          </a:p>
          <a:p>
            <a:pPr lvl="1"/>
            <a:endParaRPr lang="en-US" sz="1800" dirty="0"/>
          </a:p>
          <a:p>
            <a:pPr lvl="1"/>
            <a:endParaRPr lang="en-US" sz="1800" dirty="0"/>
          </a:p>
          <a:p>
            <a:endParaRPr lang="en-US" sz="1800" dirty="0"/>
          </a:p>
        </p:txBody>
      </p:sp>
      <p:sp>
        <p:nvSpPr>
          <p:cNvPr id="4" name="Title 2">
            <a:extLst>
              <a:ext uri="{FF2B5EF4-FFF2-40B4-BE49-F238E27FC236}">
                <a16:creationId xmlns:a16="http://schemas.microsoft.com/office/drawing/2014/main" id="{34CFBA34-CF7A-4D1F-9F1D-D3786F1B2D6D}"/>
              </a:ext>
            </a:extLst>
          </p:cNvPr>
          <p:cNvSpPr txBox="1">
            <a:spLocks/>
          </p:cNvSpPr>
          <p:nvPr/>
        </p:nvSpPr>
        <p:spPr bwMode="auto">
          <a:xfrm>
            <a:off x="211302" y="223934"/>
            <a:ext cx="8232902" cy="746449"/>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sv-SE" sz="1800" b="1" dirty="0"/>
              <a:t>Planned content:</a:t>
            </a:r>
            <a:endParaRPr lang="en-US" sz="1800" b="1" dirty="0"/>
          </a:p>
          <a:p>
            <a:r>
              <a:rPr lang="en-US" sz="1900" dirty="0"/>
              <a:t>SA Option 5 (SA E-UTRA) - Phase 1 - Target RAN5#87 (May-20)</a:t>
            </a:r>
          </a:p>
          <a:p>
            <a:endParaRPr lang="en-US" sz="1900" dirty="0">
              <a:solidFill>
                <a:srgbClr val="FF0000"/>
              </a:solidFill>
            </a:endParaRPr>
          </a:p>
        </p:txBody>
      </p:sp>
    </p:spTree>
    <p:extLst>
      <p:ext uri="{BB962C8B-B14F-4D97-AF65-F5344CB8AC3E}">
        <p14:creationId xmlns:p14="http://schemas.microsoft.com/office/powerpoint/2010/main" val="3900434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321692"/>
            <a:ext cx="8351839" cy="3852000"/>
          </a:xfrm>
        </p:spPr>
        <p:txBody>
          <a:bodyPr/>
          <a:lstStyle/>
          <a:p>
            <a:r>
              <a:rPr lang="en-US" sz="1800" dirty="0"/>
              <a:t>See slide 5 for further details </a:t>
            </a:r>
          </a:p>
          <a:p>
            <a:pPr marL="0" indent="0">
              <a:buNone/>
            </a:pPr>
            <a:endParaRPr lang="en-US" sz="1800" dirty="0"/>
          </a:p>
          <a:p>
            <a:pPr marL="712787" lvl="2" indent="0">
              <a:buNone/>
            </a:pPr>
            <a:endParaRPr lang="en-US" sz="1800" dirty="0"/>
          </a:p>
          <a:p>
            <a:pPr lvl="1"/>
            <a:endParaRPr lang="en-US" sz="1800" dirty="0"/>
          </a:p>
          <a:p>
            <a:pPr lvl="1"/>
            <a:endParaRPr lang="en-US" sz="1800" dirty="0"/>
          </a:p>
          <a:p>
            <a:endParaRPr lang="en-US" sz="1800" dirty="0"/>
          </a:p>
        </p:txBody>
      </p:sp>
      <p:sp>
        <p:nvSpPr>
          <p:cNvPr id="4" name="Title 2">
            <a:extLst>
              <a:ext uri="{FF2B5EF4-FFF2-40B4-BE49-F238E27FC236}">
                <a16:creationId xmlns:a16="http://schemas.microsoft.com/office/drawing/2014/main" id="{694C65E5-33AC-46E8-A220-50D155686A46}"/>
              </a:ext>
            </a:extLst>
          </p:cNvPr>
          <p:cNvSpPr txBox="1">
            <a:spLocks/>
          </p:cNvSpPr>
          <p:nvPr/>
        </p:nvSpPr>
        <p:spPr bwMode="auto">
          <a:xfrm>
            <a:off x="268936" y="214368"/>
            <a:ext cx="8232902" cy="746449"/>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sv-SE" sz="1800" b="1" dirty="0"/>
              <a:t>Planned content:</a:t>
            </a:r>
            <a:endParaRPr lang="en-US" sz="1800" b="1" dirty="0"/>
          </a:p>
          <a:p>
            <a:r>
              <a:rPr lang="en-US" sz="1800" dirty="0"/>
              <a:t>NSA Option 4 &amp; 7 (NE-DC &amp; NGEN-DC) - Phase 1 - Target RAN5#87 (May-20)</a:t>
            </a:r>
          </a:p>
          <a:p>
            <a:endParaRPr lang="en-US" sz="1800" dirty="0">
              <a:solidFill>
                <a:srgbClr val="FF0000"/>
              </a:solidFill>
            </a:endParaRPr>
          </a:p>
        </p:txBody>
      </p:sp>
    </p:spTree>
    <p:extLst>
      <p:ext uri="{BB962C8B-B14F-4D97-AF65-F5344CB8AC3E}">
        <p14:creationId xmlns:p14="http://schemas.microsoft.com/office/powerpoint/2010/main" val="3312379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96875" y="1800000"/>
            <a:ext cx="8478901" cy="3852000"/>
          </a:xfrm>
        </p:spPr>
        <p:txBody>
          <a:bodyPr/>
          <a:lstStyle/>
          <a:p>
            <a:pPr marL="0" indent="0">
              <a:buNone/>
            </a:pPr>
            <a:r>
              <a:rPr lang="en-US" sz="1800" dirty="0"/>
              <a:t>The purpose of this document is to give high level status of RAN5 completed 5GS test cases and the targets for the next RAN5 5GS delivery phases. </a:t>
            </a:r>
          </a:p>
          <a:p>
            <a:pPr marL="0" indent="0">
              <a:buNone/>
            </a:pPr>
            <a:endParaRPr lang="en-US" sz="1800" dirty="0"/>
          </a:p>
          <a:p>
            <a:pPr marL="0" indent="0">
              <a:buNone/>
            </a:pPr>
            <a:r>
              <a:rPr lang="en-US" sz="1800" dirty="0"/>
              <a:t>Content</a:t>
            </a:r>
          </a:p>
          <a:p>
            <a:pPr marL="342900" indent="-342900">
              <a:buFont typeface="+mj-lt"/>
              <a:buAutoNum type="arabicPeriod"/>
            </a:pPr>
            <a:r>
              <a:rPr lang="en-US" sz="1800" dirty="0"/>
              <a:t>Definitions of RAN5 5GS delivery phases and target dates </a:t>
            </a:r>
          </a:p>
          <a:p>
            <a:pPr marL="342900" indent="-342900">
              <a:buFont typeface="+mj-lt"/>
              <a:buAutoNum type="arabicPeriod"/>
            </a:pPr>
            <a:r>
              <a:rPr lang="en-US" sz="1800" dirty="0"/>
              <a:t>FR2 Measurement Uncertainty (MU) / Test Tolerances (TT) targets</a:t>
            </a:r>
          </a:p>
          <a:p>
            <a:pPr marL="342900" indent="-342900">
              <a:buFont typeface="+mj-lt"/>
              <a:buAutoNum type="arabicPeriod"/>
            </a:pPr>
            <a:r>
              <a:rPr lang="sv-SE" sz="1800" dirty="0"/>
              <a:t>Progress - Completed deliveries</a:t>
            </a:r>
          </a:p>
          <a:p>
            <a:pPr marL="342900" indent="-342900">
              <a:buFont typeface="+mj-lt"/>
              <a:buAutoNum type="arabicPeriod"/>
            </a:pPr>
            <a:r>
              <a:rPr lang="sv-SE" sz="1800" dirty="0"/>
              <a:t>Planning content for next deliveries</a:t>
            </a:r>
          </a:p>
          <a:p>
            <a:pPr marL="700087" lvl="1" indent="-342900"/>
            <a:r>
              <a:rPr lang="sv-SE" sz="1800" dirty="0"/>
              <a:t>NSA Option 3 (EN-DC)</a:t>
            </a:r>
          </a:p>
          <a:p>
            <a:pPr marL="700087" lvl="1" indent="-342900"/>
            <a:r>
              <a:rPr lang="sv-SE" sz="1800" dirty="0"/>
              <a:t>SA Option 2 (SA NR)</a:t>
            </a:r>
          </a:p>
          <a:p>
            <a:pPr marL="700087" lvl="1" indent="-342900"/>
            <a:r>
              <a:rPr lang="sv-SE" sz="1800" dirty="0"/>
              <a:t>SA Option 5, NSA Option 4 (NE-DC), NSA Option 7 (NGEN-DC)</a:t>
            </a:r>
          </a:p>
          <a:p>
            <a:pPr lvl="1"/>
            <a:endParaRPr lang="sv-SE" sz="1000" dirty="0"/>
          </a:p>
          <a:p>
            <a:pPr marL="0" indent="0">
              <a:buNone/>
            </a:pPr>
            <a:endParaRPr lang="sv-SE" sz="1800" dirty="0"/>
          </a:p>
          <a:p>
            <a:pPr marL="342900" indent="-342900">
              <a:buFont typeface="+mj-lt"/>
              <a:buAutoNum type="arabicPeriod"/>
            </a:pPr>
            <a:endParaRPr lang="sv-SE" sz="1400" dirty="0"/>
          </a:p>
          <a:p>
            <a:pPr marL="228600" indent="-228600">
              <a:buFont typeface="+mj-lt"/>
              <a:buAutoNum type="arabicPeriod"/>
            </a:pPr>
            <a:endParaRPr lang="en-US" sz="900" dirty="0"/>
          </a:p>
        </p:txBody>
      </p:sp>
      <p:sp>
        <p:nvSpPr>
          <p:cNvPr id="4" name="Title 3"/>
          <p:cNvSpPr>
            <a:spLocks noGrp="1"/>
          </p:cNvSpPr>
          <p:nvPr>
            <p:ph type="title"/>
          </p:nvPr>
        </p:nvSpPr>
        <p:spPr>
          <a:xfrm>
            <a:off x="393701" y="239713"/>
            <a:ext cx="7494588" cy="1085371"/>
          </a:xfrm>
        </p:spPr>
        <p:txBody>
          <a:bodyPr>
            <a:normAutofit/>
          </a:bodyPr>
          <a:lstStyle/>
          <a:p>
            <a:r>
              <a:rPr lang="en-US" sz="3600" dirty="0"/>
              <a:t>Introduction &amp; CONTENT</a:t>
            </a:r>
          </a:p>
        </p:txBody>
      </p:sp>
    </p:spTree>
    <p:extLst>
      <p:ext uri="{BB962C8B-B14F-4D97-AF65-F5344CB8AC3E}">
        <p14:creationId xmlns:p14="http://schemas.microsoft.com/office/powerpoint/2010/main" val="1588320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96875" y="1241108"/>
            <a:ext cx="8478901" cy="3852000"/>
          </a:xfrm>
        </p:spPr>
        <p:txBody>
          <a:bodyPr/>
          <a:lstStyle/>
          <a:p>
            <a:r>
              <a:rPr lang="en-US" sz="1600" dirty="0"/>
              <a:t>RAN5 have received feedback from Mobile Network Operators on conformance testing needs for 5GS Network Deployment Options 4, 5 and 7 and for NR-DC. The response is summarized in Table 2-1 (Ref: R5-196969).</a:t>
            </a:r>
          </a:p>
          <a:p>
            <a:pPr marL="0" indent="0">
              <a:buNone/>
            </a:pPr>
            <a:endParaRPr lang="en-US" sz="1600" dirty="0"/>
          </a:p>
          <a:p>
            <a:endParaRPr lang="sv-SE" sz="1100" dirty="0"/>
          </a:p>
          <a:p>
            <a:pPr marL="0" indent="0">
              <a:buNone/>
            </a:pPr>
            <a:endParaRPr lang="sv-SE" dirty="0"/>
          </a:p>
          <a:p>
            <a:pPr marL="342900" indent="-342900">
              <a:buFont typeface="+mj-lt"/>
              <a:buAutoNum type="arabicPeriod"/>
            </a:pPr>
            <a:endParaRPr lang="sv-SE" sz="1800" dirty="0"/>
          </a:p>
          <a:p>
            <a:pPr marL="228600" indent="-228600">
              <a:buFont typeface="+mj-lt"/>
              <a:buAutoNum type="arabicPeriod"/>
            </a:pPr>
            <a:endParaRPr lang="en-US" sz="1050" dirty="0"/>
          </a:p>
        </p:txBody>
      </p:sp>
      <p:sp>
        <p:nvSpPr>
          <p:cNvPr id="4" name="Title 3"/>
          <p:cNvSpPr>
            <a:spLocks noGrp="1"/>
          </p:cNvSpPr>
          <p:nvPr>
            <p:ph type="title"/>
          </p:nvPr>
        </p:nvSpPr>
        <p:spPr>
          <a:xfrm>
            <a:off x="393701" y="239713"/>
            <a:ext cx="7494588" cy="1085371"/>
          </a:xfrm>
        </p:spPr>
        <p:txBody>
          <a:bodyPr>
            <a:normAutofit/>
          </a:bodyPr>
          <a:lstStyle/>
          <a:p>
            <a:r>
              <a:rPr lang="en-US" sz="2400" dirty="0"/>
              <a:t>MNO poll options 4, 5 and 7 and on NR-DC</a:t>
            </a:r>
          </a:p>
        </p:txBody>
      </p:sp>
      <p:pic>
        <p:nvPicPr>
          <p:cNvPr id="2" name="Picture 1">
            <a:extLst>
              <a:ext uri="{FF2B5EF4-FFF2-40B4-BE49-F238E27FC236}">
                <a16:creationId xmlns:a16="http://schemas.microsoft.com/office/drawing/2014/main" id="{17D77DD1-821E-45B9-99E2-FEFE8C4CBE9C}"/>
              </a:ext>
            </a:extLst>
          </p:cNvPr>
          <p:cNvPicPr>
            <a:picLocks noChangeAspect="1"/>
          </p:cNvPicPr>
          <p:nvPr/>
        </p:nvPicPr>
        <p:blipFill>
          <a:blip r:embed="rId3"/>
          <a:stretch>
            <a:fillRect/>
          </a:stretch>
        </p:blipFill>
        <p:spPr>
          <a:xfrm>
            <a:off x="728662" y="2326479"/>
            <a:ext cx="7159627" cy="3619737"/>
          </a:xfrm>
          <a:prstGeom prst="rect">
            <a:avLst/>
          </a:prstGeom>
        </p:spPr>
      </p:pic>
    </p:spTree>
    <p:extLst>
      <p:ext uri="{BB962C8B-B14F-4D97-AF65-F5344CB8AC3E}">
        <p14:creationId xmlns:p14="http://schemas.microsoft.com/office/powerpoint/2010/main" val="1198846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a:xfrm>
            <a:off x="393700" y="327661"/>
            <a:ext cx="7820659" cy="662243"/>
          </a:xfrm>
        </p:spPr>
        <p:txBody>
          <a:bodyPr>
            <a:noAutofit/>
          </a:bodyPr>
          <a:lstStyle/>
          <a:p>
            <a:r>
              <a:rPr lang="en-US" sz="2400" b="1" dirty="0"/>
              <a:t>Definitions of RAN5 5GS delivery phases </a:t>
            </a:r>
            <a:br>
              <a:rPr lang="en-US" sz="2400" b="1" dirty="0"/>
            </a:br>
            <a:r>
              <a:rPr lang="en-US" sz="2400" b="1" dirty="0"/>
              <a:t>and target dates</a:t>
            </a:r>
            <a:br>
              <a:rPr lang="en-US" sz="2400" b="1" dirty="0"/>
            </a:br>
            <a:endParaRPr lang="en-US" sz="2400" dirty="0"/>
          </a:p>
        </p:txBody>
      </p:sp>
      <p:sp>
        <p:nvSpPr>
          <p:cNvPr id="7" name="Content Placeholder 4">
            <a:extLst>
              <a:ext uri="{FF2B5EF4-FFF2-40B4-BE49-F238E27FC236}">
                <a16:creationId xmlns:a16="http://schemas.microsoft.com/office/drawing/2014/main" id="{D8E7D36B-73C4-4DF1-BF34-CFE6A3820A72}"/>
              </a:ext>
            </a:extLst>
          </p:cNvPr>
          <p:cNvSpPr>
            <a:spLocks noGrp="1"/>
          </p:cNvSpPr>
          <p:nvPr>
            <p:ph idx="1"/>
          </p:nvPr>
        </p:nvSpPr>
        <p:spPr>
          <a:xfrm>
            <a:off x="396875" y="1257307"/>
            <a:ext cx="8478901" cy="4394693"/>
          </a:xfrm>
        </p:spPr>
        <p:txBody>
          <a:bodyPr/>
          <a:lstStyle/>
          <a:p>
            <a:r>
              <a:rPr lang="sv-SE" sz="2000" dirty="0"/>
              <a:t>Overview: Time line - RAN5 5G NR deliveries versus RAN5 meeting</a:t>
            </a:r>
          </a:p>
          <a:p>
            <a:pPr lvl="1"/>
            <a:r>
              <a:rPr lang="en-US" sz="1600" dirty="0"/>
              <a:t>NSA Option 3 Phase 5 and SA Option 2 Phase 4 was completed at RAN5#84</a:t>
            </a:r>
          </a:p>
          <a:p>
            <a:pPr lvl="1"/>
            <a:r>
              <a:rPr lang="en-US" sz="1600" dirty="0"/>
              <a:t>Based on the feedback on the anonymous MNO poll on deployment plans options 4, 5 and 7 and on NR-DC RAN5 have updated its plan:</a:t>
            </a:r>
          </a:p>
          <a:p>
            <a:pPr lvl="2"/>
            <a:r>
              <a:rPr lang="en-US" sz="1600" dirty="0"/>
              <a:t>Start of option 4, 5 and 7 at RAN5#87 (Work plans RAN5#86)</a:t>
            </a:r>
          </a:p>
          <a:p>
            <a:pPr lvl="2"/>
            <a:r>
              <a:rPr lang="en-US" sz="1600" dirty="0"/>
              <a:t>NR-DC completion for SA Option 2 planned at RAN5#88</a:t>
            </a:r>
          </a:p>
          <a:p>
            <a:pPr lvl="1"/>
            <a:endParaRPr lang="en-US" sz="1600" dirty="0"/>
          </a:p>
        </p:txBody>
      </p:sp>
      <p:sp>
        <p:nvSpPr>
          <p:cNvPr id="36" name="Rectangle 45">
            <a:extLst>
              <a:ext uri="{FF2B5EF4-FFF2-40B4-BE49-F238E27FC236}">
                <a16:creationId xmlns:a16="http://schemas.microsoft.com/office/drawing/2014/main" id="{98DB8C78-A509-43B2-AC2E-344227633231}"/>
              </a:ext>
            </a:extLst>
          </p:cNvPr>
          <p:cNvSpPr>
            <a:spLocks noChangeArrowheads="1"/>
          </p:cNvSpPr>
          <p:nvPr/>
        </p:nvSpPr>
        <p:spPr bwMode="auto">
          <a:xfrm>
            <a:off x="1023521" y="647156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 name="Picture 1">
            <a:extLst>
              <a:ext uri="{FF2B5EF4-FFF2-40B4-BE49-F238E27FC236}">
                <a16:creationId xmlns:a16="http://schemas.microsoft.com/office/drawing/2014/main" id="{17603285-D4C2-49BF-B048-67B8ED79C99A}"/>
              </a:ext>
            </a:extLst>
          </p:cNvPr>
          <p:cNvPicPr>
            <a:picLocks noChangeAspect="1"/>
          </p:cNvPicPr>
          <p:nvPr/>
        </p:nvPicPr>
        <p:blipFill>
          <a:blip r:embed="rId2"/>
          <a:stretch>
            <a:fillRect/>
          </a:stretch>
        </p:blipFill>
        <p:spPr>
          <a:xfrm>
            <a:off x="819150" y="3185233"/>
            <a:ext cx="7505700" cy="2876550"/>
          </a:xfrm>
          <a:prstGeom prst="rect">
            <a:avLst/>
          </a:prstGeom>
        </p:spPr>
      </p:pic>
    </p:spTree>
    <p:extLst>
      <p:ext uri="{BB962C8B-B14F-4D97-AF65-F5344CB8AC3E}">
        <p14:creationId xmlns:p14="http://schemas.microsoft.com/office/powerpoint/2010/main" val="3294695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701" y="239713"/>
            <a:ext cx="7494588" cy="1085371"/>
          </a:xfrm>
        </p:spPr>
        <p:txBody>
          <a:bodyPr>
            <a:normAutofit/>
          </a:bodyPr>
          <a:lstStyle/>
          <a:p>
            <a:r>
              <a:rPr lang="en-US" sz="3600" dirty="0"/>
              <a:t>DETAILS Option 4, 5, 7 PLAN</a:t>
            </a:r>
          </a:p>
        </p:txBody>
      </p:sp>
      <p:graphicFrame>
        <p:nvGraphicFramePr>
          <p:cNvPr id="7" name="Content Placeholder 6">
            <a:extLst>
              <a:ext uri="{FF2B5EF4-FFF2-40B4-BE49-F238E27FC236}">
                <a16:creationId xmlns:a16="http://schemas.microsoft.com/office/drawing/2014/main" id="{B7C817F2-BB78-4C14-AEFA-9BD428230B28}"/>
              </a:ext>
            </a:extLst>
          </p:cNvPr>
          <p:cNvGraphicFramePr>
            <a:graphicFrameLocks noGrp="1"/>
          </p:cNvGraphicFramePr>
          <p:nvPr>
            <p:ph idx="1"/>
            <p:extLst>
              <p:ext uri="{D42A27DB-BD31-4B8C-83A1-F6EECF244321}">
                <p14:modId xmlns:p14="http://schemas.microsoft.com/office/powerpoint/2010/main" val="4056021149"/>
              </p:ext>
            </p:extLst>
          </p:nvPr>
        </p:nvGraphicFramePr>
        <p:xfrm>
          <a:off x="606490" y="2117466"/>
          <a:ext cx="8142223" cy="4028440"/>
        </p:xfrm>
        <a:graphic>
          <a:graphicData uri="http://schemas.openxmlformats.org/drawingml/2006/table">
            <a:tbl>
              <a:tblPr firstRow="1" bandRow="1">
                <a:tableStyleId>{5C22544A-7EE6-4342-B048-85BDC9FD1C3A}</a:tableStyleId>
              </a:tblPr>
              <a:tblGrid>
                <a:gridCol w="3023118">
                  <a:extLst>
                    <a:ext uri="{9D8B030D-6E8A-4147-A177-3AD203B41FA5}">
                      <a16:colId xmlns:a16="http://schemas.microsoft.com/office/drawing/2014/main" val="618245251"/>
                    </a:ext>
                  </a:extLst>
                </a:gridCol>
                <a:gridCol w="5119105">
                  <a:extLst>
                    <a:ext uri="{9D8B030D-6E8A-4147-A177-3AD203B41FA5}">
                      <a16:colId xmlns:a16="http://schemas.microsoft.com/office/drawing/2014/main" val="3986444688"/>
                    </a:ext>
                  </a:extLst>
                </a:gridCol>
              </a:tblGrid>
              <a:tr h="370840">
                <a:tc>
                  <a:txBody>
                    <a:bodyPr/>
                    <a:lstStyle/>
                    <a:p>
                      <a:r>
                        <a:rPr lang="sv-SE" dirty="0"/>
                        <a:t>Task</a:t>
                      </a:r>
                      <a:endParaRPr lang="en-GB" dirty="0"/>
                    </a:p>
                  </a:txBody>
                  <a:tcPr/>
                </a:tc>
                <a:tc>
                  <a:txBody>
                    <a:bodyPr/>
                    <a:lstStyle/>
                    <a:p>
                      <a:r>
                        <a:rPr lang="sv-SE" dirty="0"/>
                        <a:t>Target</a:t>
                      </a:r>
                      <a:endParaRPr lang="en-GB" dirty="0"/>
                    </a:p>
                  </a:txBody>
                  <a:tcPr/>
                </a:tc>
                <a:extLst>
                  <a:ext uri="{0D108BD9-81ED-4DB2-BD59-A6C34878D82A}">
                    <a16:rowId xmlns:a16="http://schemas.microsoft.com/office/drawing/2014/main" val="2575486487"/>
                  </a:ext>
                </a:extLst>
              </a:tr>
              <a:tr h="370840">
                <a:tc>
                  <a:txBody>
                    <a:bodyPr/>
                    <a:lstStyle/>
                    <a:p>
                      <a:r>
                        <a:rPr lang="sv-SE" dirty="0"/>
                        <a:t>Re-confirming MNO earliest date for conformance test cases to support deployments </a:t>
                      </a:r>
                      <a:endParaRPr lang="en-GB" dirty="0"/>
                    </a:p>
                  </a:txBody>
                  <a:tcPr/>
                </a:tc>
                <a:tc>
                  <a:txBody>
                    <a:bodyPr/>
                    <a:lstStyle/>
                    <a:p>
                      <a:r>
                        <a:rPr lang="sv-SE" dirty="0"/>
                        <a:t>Jan-20 (send out request by Dec-19)</a:t>
                      </a:r>
                      <a:endParaRPr lang="en-GB" dirty="0"/>
                    </a:p>
                  </a:txBody>
                  <a:tcPr/>
                </a:tc>
                <a:extLst>
                  <a:ext uri="{0D108BD9-81ED-4DB2-BD59-A6C34878D82A}">
                    <a16:rowId xmlns:a16="http://schemas.microsoft.com/office/drawing/2014/main" val="2750902791"/>
                  </a:ext>
                </a:extLst>
              </a:tr>
              <a:tr h="370840">
                <a:tc>
                  <a:txBody>
                    <a:bodyPr/>
                    <a:lstStyle/>
                    <a:p>
                      <a:r>
                        <a:rPr lang="sv-SE" dirty="0"/>
                        <a:t>Complete impacted work plans for options 4, 5 and 7</a:t>
                      </a:r>
                      <a:endParaRPr lang="en-GB" dirty="0"/>
                    </a:p>
                  </a:txBody>
                  <a:tcPr/>
                </a:tc>
                <a:tc>
                  <a:txBody>
                    <a:bodyPr/>
                    <a:lstStyle/>
                    <a:p>
                      <a:r>
                        <a:rPr lang="sv-SE" dirty="0"/>
                        <a:t>RAN5#86 (Feb-20)</a:t>
                      </a:r>
                      <a:endParaRPr lang="en-GB" dirty="0"/>
                    </a:p>
                  </a:txBody>
                  <a:tcPr/>
                </a:tc>
                <a:extLst>
                  <a:ext uri="{0D108BD9-81ED-4DB2-BD59-A6C34878D82A}">
                    <a16:rowId xmlns:a16="http://schemas.microsoft.com/office/drawing/2014/main" val="2543004440"/>
                  </a:ext>
                </a:extLst>
              </a:tr>
              <a:tr h="370840">
                <a:tc>
                  <a:txBody>
                    <a:bodyPr/>
                    <a:lstStyle/>
                    <a:p>
                      <a:r>
                        <a:rPr lang="sv-SE" dirty="0"/>
                        <a:t>Intermediate delivery of test cases and common test environment for option 4,5 and 7 </a:t>
                      </a:r>
                      <a:endParaRPr lang="en-GB" dirty="0"/>
                    </a:p>
                  </a:txBody>
                  <a:tcPr/>
                </a:tc>
                <a:tc>
                  <a:txBody>
                    <a:bodyPr/>
                    <a:lstStyle/>
                    <a:p>
                      <a:r>
                        <a:rPr lang="sv-SE" dirty="0"/>
                        <a:t>RAN5#87 (May-20) &amp; RAN5#88 (Aug-20)</a:t>
                      </a:r>
                      <a:endParaRPr lang="en-GB" dirty="0"/>
                    </a:p>
                  </a:txBody>
                  <a:tcPr/>
                </a:tc>
                <a:extLst>
                  <a:ext uri="{0D108BD9-81ED-4DB2-BD59-A6C34878D82A}">
                    <a16:rowId xmlns:a16="http://schemas.microsoft.com/office/drawing/2014/main" val="3589952111"/>
                  </a:ext>
                </a:extLst>
              </a:tr>
              <a:tr h="370840">
                <a:tc>
                  <a:txBody>
                    <a:bodyPr/>
                    <a:lstStyle/>
                    <a:p>
                      <a:r>
                        <a:rPr lang="sv-SE" dirty="0"/>
                        <a:t>Complete option 4, 5 and 7 conformance tests</a:t>
                      </a:r>
                      <a:endParaRPr lang="en-GB" dirty="0"/>
                    </a:p>
                  </a:txBody>
                  <a:tcPr/>
                </a:tc>
                <a:tc>
                  <a:txBody>
                    <a:bodyPr/>
                    <a:lstStyle/>
                    <a:p>
                      <a:r>
                        <a:rPr lang="sv-SE" dirty="0"/>
                        <a:t>RAN5#89 (Nov-20)</a:t>
                      </a:r>
                      <a:endParaRPr lang="en-GB" dirty="0"/>
                    </a:p>
                  </a:txBody>
                  <a:tcPr/>
                </a:tc>
                <a:extLst>
                  <a:ext uri="{0D108BD9-81ED-4DB2-BD59-A6C34878D82A}">
                    <a16:rowId xmlns:a16="http://schemas.microsoft.com/office/drawing/2014/main" val="2216219655"/>
                  </a:ext>
                </a:extLst>
              </a:tr>
            </a:tbl>
          </a:graphicData>
        </a:graphic>
      </p:graphicFrame>
      <p:sp>
        <p:nvSpPr>
          <p:cNvPr id="8" name="Content Placeholder 4">
            <a:extLst>
              <a:ext uri="{FF2B5EF4-FFF2-40B4-BE49-F238E27FC236}">
                <a16:creationId xmlns:a16="http://schemas.microsoft.com/office/drawing/2014/main" id="{D5C5E545-D2C5-4851-BB54-2581DD6AD550}"/>
              </a:ext>
            </a:extLst>
          </p:cNvPr>
          <p:cNvSpPr txBox="1">
            <a:spLocks/>
          </p:cNvSpPr>
          <p:nvPr/>
        </p:nvSpPr>
        <p:spPr bwMode="auto">
          <a:xfrm>
            <a:off x="435979" y="1157768"/>
            <a:ext cx="8478901" cy="1006934"/>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1800" kern="0" dirty="0"/>
              <a:t>It is recommended to request a re-confirmation from MNOs before the RAN5 start the work considering the high impact (especially for signaling/TTCN aspects). </a:t>
            </a:r>
          </a:p>
          <a:p>
            <a:endParaRPr lang="en-US" sz="1800" kern="0" dirty="0"/>
          </a:p>
          <a:p>
            <a:endParaRPr lang="en-US" sz="1100" kern="0" dirty="0"/>
          </a:p>
        </p:txBody>
      </p:sp>
    </p:spTree>
    <p:extLst>
      <p:ext uri="{BB962C8B-B14F-4D97-AF65-F5344CB8AC3E}">
        <p14:creationId xmlns:p14="http://schemas.microsoft.com/office/powerpoint/2010/main" val="3784426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701" y="239713"/>
            <a:ext cx="7494588" cy="1085371"/>
          </a:xfrm>
        </p:spPr>
        <p:txBody>
          <a:bodyPr>
            <a:normAutofit/>
          </a:bodyPr>
          <a:lstStyle/>
          <a:p>
            <a:r>
              <a:rPr lang="en-US" sz="3600" dirty="0"/>
              <a:t>DETAIL NR-DC PLAN</a:t>
            </a:r>
            <a:endParaRPr lang="en-US" sz="3600" dirty="0">
              <a:highlight>
                <a:srgbClr val="FFFF00"/>
              </a:highlight>
            </a:endParaRPr>
          </a:p>
        </p:txBody>
      </p:sp>
      <p:graphicFrame>
        <p:nvGraphicFramePr>
          <p:cNvPr id="7" name="Content Placeholder 6">
            <a:extLst>
              <a:ext uri="{FF2B5EF4-FFF2-40B4-BE49-F238E27FC236}">
                <a16:creationId xmlns:a16="http://schemas.microsoft.com/office/drawing/2014/main" id="{B7C817F2-BB78-4C14-AEFA-9BD428230B28}"/>
              </a:ext>
            </a:extLst>
          </p:cNvPr>
          <p:cNvGraphicFramePr>
            <a:graphicFrameLocks noGrp="1"/>
          </p:cNvGraphicFramePr>
          <p:nvPr>
            <p:ph idx="1"/>
            <p:extLst/>
          </p:nvPr>
        </p:nvGraphicFramePr>
        <p:xfrm>
          <a:off x="499510" y="3439505"/>
          <a:ext cx="8351838" cy="2479040"/>
        </p:xfrm>
        <a:graphic>
          <a:graphicData uri="http://schemas.openxmlformats.org/drawingml/2006/table">
            <a:tbl>
              <a:tblPr firstRow="1" bandRow="1">
                <a:tableStyleId>{5C22544A-7EE6-4342-B048-85BDC9FD1C3A}</a:tableStyleId>
              </a:tblPr>
              <a:tblGrid>
                <a:gridCol w="5434759">
                  <a:extLst>
                    <a:ext uri="{9D8B030D-6E8A-4147-A177-3AD203B41FA5}">
                      <a16:colId xmlns:a16="http://schemas.microsoft.com/office/drawing/2014/main" val="618245251"/>
                    </a:ext>
                  </a:extLst>
                </a:gridCol>
                <a:gridCol w="2917079">
                  <a:extLst>
                    <a:ext uri="{9D8B030D-6E8A-4147-A177-3AD203B41FA5}">
                      <a16:colId xmlns:a16="http://schemas.microsoft.com/office/drawing/2014/main" val="3986444688"/>
                    </a:ext>
                  </a:extLst>
                </a:gridCol>
              </a:tblGrid>
              <a:tr h="370840">
                <a:tc>
                  <a:txBody>
                    <a:bodyPr/>
                    <a:lstStyle/>
                    <a:p>
                      <a:r>
                        <a:rPr lang="sv-SE" sz="1600" dirty="0"/>
                        <a:t>Task</a:t>
                      </a:r>
                      <a:endParaRPr lang="en-GB" sz="1600" dirty="0"/>
                    </a:p>
                  </a:txBody>
                  <a:tcPr/>
                </a:tc>
                <a:tc>
                  <a:txBody>
                    <a:bodyPr/>
                    <a:lstStyle/>
                    <a:p>
                      <a:r>
                        <a:rPr lang="sv-SE" sz="1600" dirty="0"/>
                        <a:t>Target</a:t>
                      </a:r>
                      <a:endParaRPr lang="en-GB" sz="1600" dirty="0"/>
                    </a:p>
                  </a:txBody>
                  <a:tcPr/>
                </a:tc>
                <a:extLst>
                  <a:ext uri="{0D108BD9-81ED-4DB2-BD59-A6C34878D82A}">
                    <a16:rowId xmlns:a16="http://schemas.microsoft.com/office/drawing/2014/main" val="2575486487"/>
                  </a:ext>
                </a:extLst>
              </a:tr>
              <a:tr h="370840">
                <a:tc>
                  <a:txBody>
                    <a:bodyPr/>
                    <a:lstStyle/>
                    <a:p>
                      <a:r>
                        <a:rPr lang="sv-SE" sz="1600" dirty="0"/>
                        <a:t>Complete impacted RF/SIG work plans for synchronous NR-DC including assignment of WP TCs/Tasks</a:t>
                      </a:r>
                      <a:endParaRPr lang="en-GB" sz="1600" dirty="0"/>
                    </a:p>
                  </a:txBody>
                  <a:tcPr/>
                </a:tc>
                <a:tc>
                  <a:txBody>
                    <a:bodyPr/>
                    <a:lstStyle/>
                    <a:p>
                      <a:r>
                        <a:rPr lang="sv-SE" sz="1600" dirty="0"/>
                        <a:t>RAN5#85 (Nov-19)</a:t>
                      </a:r>
                      <a:endParaRPr lang="en-GB" sz="1600" dirty="0"/>
                    </a:p>
                  </a:txBody>
                  <a:tcPr/>
                </a:tc>
                <a:extLst>
                  <a:ext uri="{0D108BD9-81ED-4DB2-BD59-A6C34878D82A}">
                    <a16:rowId xmlns:a16="http://schemas.microsoft.com/office/drawing/2014/main" val="2543004440"/>
                  </a:ext>
                </a:extLst>
              </a:tr>
              <a:tr h="370840">
                <a:tc>
                  <a:txBody>
                    <a:bodyPr/>
                    <a:lstStyle/>
                    <a:p>
                      <a:r>
                        <a:rPr lang="sv-SE" sz="1600" dirty="0"/>
                        <a:t>Complete RRM work plan for synchronous NR-DC including assignment of WP TCs/Tasks</a:t>
                      </a:r>
                      <a:endParaRPr lang="en-GB" sz="1600" dirty="0"/>
                    </a:p>
                  </a:txBody>
                  <a:tcPr/>
                </a:tc>
                <a:tc>
                  <a:txBody>
                    <a:bodyPr/>
                    <a:lstStyle/>
                    <a:p>
                      <a:r>
                        <a:rPr lang="sv-SE" sz="1600" dirty="0"/>
                        <a:t>RAN5#86 (Feb-20)</a:t>
                      </a:r>
                    </a:p>
                    <a:p>
                      <a:endParaRPr lang="en-GB" sz="1600" dirty="0"/>
                    </a:p>
                  </a:txBody>
                  <a:tcPr/>
                </a:tc>
                <a:extLst>
                  <a:ext uri="{0D108BD9-81ED-4DB2-BD59-A6C34878D82A}">
                    <a16:rowId xmlns:a16="http://schemas.microsoft.com/office/drawing/2014/main" val="233207356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dirty="0"/>
                        <a:t>Complete synchronous NR-DC FR1-FR2 RF/SIG test cases</a:t>
                      </a:r>
                      <a:endParaRPr lang="en-GB" sz="1600" dirty="0"/>
                    </a:p>
                  </a:txBody>
                  <a:tcPr/>
                </a:tc>
                <a:tc>
                  <a:txBody>
                    <a:bodyPr/>
                    <a:lstStyle/>
                    <a:p>
                      <a:r>
                        <a:rPr lang="sv-SE" sz="1600" dirty="0"/>
                        <a:t>RAN5#87 (May-20)</a:t>
                      </a:r>
                      <a:endParaRPr lang="en-GB" sz="1600" dirty="0"/>
                    </a:p>
                  </a:txBody>
                  <a:tcPr/>
                </a:tc>
                <a:extLst>
                  <a:ext uri="{0D108BD9-81ED-4DB2-BD59-A6C34878D82A}">
                    <a16:rowId xmlns:a16="http://schemas.microsoft.com/office/drawing/2014/main" val="35871961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dirty="0"/>
                        <a:t>Complete synchronous NR-DC FR1-FR2 RRM test cases</a:t>
                      </a:r>
                      <a:endParaRPr lang="en-GB" sz="1600" dirty="0"/>
                    </a:p>
                  </a:txBody>
                  <a:tcPr/>
                </a:tc>
                <a:tc>
                  <a:txBody>
                    <a:bodyPr/>
                    <a:lstStyle/>
                    <a:p>
                      <a:r>
                        <a:rPr lang="sv-SE" sz="1600" dirty="0"/>
                        <a:t>RAN5#88 (Aug-20)</a:t>
                      </a:r>
                      <a:endParaRPr lang="en-GB" sz="1600" dirty="0"/>
                    </a:p>
                  </a:txBody>
                  <a:tcPr/>
                </a:tc>
                <a:extLst>
                  <a:ext uri="{0D108BD9-81ED-4DB2-BD59-A6C34878D82A}">
                    <a16:rowId xmlns:a16="http://schemas.microsoft.com/office/drawing/2014/main" val="3247212940"/>
                  </a:ext>
                </a:extLst>
              </a:tr>
            </a:tbl>
          </a:graphicData>
        </a:graphic>
      </p:graphicFrame>
      <p:sp>
        <p:nvSpPr>
          <p:cNvPr id="5" name="Content Placeholder 4">
            <a:extLst>
              <a:ext uri="{FF2B5EF4-FFF2-40B4-BE49-F238E27FC236}">
                <a16:creationId xmlns:a16="http://schemas.microsoft.com/office/drawing/2014/main" id="{3FD2030C-7E30-43E2-8F1E-609B3146116F}"/>
              </a:ext>
            </a:extLst>
          </p:cNvPr>
          <p:cNvSpPr txBox="1">
            <a:spLocks/>
          </p:cNvSpPr>
          <p:nvPr/>
        </p:nvSpPr>
        <p:spPr bwMode="auto">
          <a:xfrm>
            <a:off x="435979" y="1157767"/>
            <a:ext cx="8478901" cy="2117277"/>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lang="en-US" sz="1600" kern="0" dirty="0"/>
              <a:t>MNO: Mid-20, FR1-FR1 &amp; FR1-FR2</a:t>
            </a:r>
          </a:p>
          <a:p>
            <a:r>
              <a:rPr lang="en-US" sz="1600" kern="0" dirty="0"/>
              <a:t>RAN4 completion target for NR-DC RRM (TS 38.133) for NR-DC is Feb-20 (core is completed)</a:t>
            </a:r>
          </a:p>
          <a:p>
            <a:r>
              <a:rPr lang="en-US" sz="1600" kern="0" dirty="0"/>
              <a:t>Out of scope of RAN5 5G/NR WI:</a:t>
            </a:r>
          </a:p>
          <a:p>
            <a:pPr lvl="1"/>
            <a:r>
              <a:rPr lang="en-US" sz="1200" kern="0" dirty="0"/>
              <a:t>NR-DC Demodulation and CSI reporting (introduced in RAN4 under a separate Rel-16 WI (</a:t>
            </a:r>
            <a:r>
              <a:rPr lang="en-US" sz="1200" kern="0" dirty="0" err="1"/>
              <a:t>NR_perf_enh</a:t>
            </a:r>
            <a:r>
              <a:rPr lang="en-US" sz="1200" kern="0" dirty="0"/>
              <a:t>)</a:t>
            </a:r>
          </a:p>
          <a:p>
            <a:pPr lvl="1"/>
            <a:r>
              <a:rPr lang="en-US" sz="1200" kern="0" dirty="0"/>
              <a:t>FR1-FR1 (no NR-DC FR1-FR1 configurations included in TS 38.101-1)</a:t>
            </a:r>
          </a:p>
          <a:p>
            <a:r>
              <a:rPr lang="en-US" sz="1600" kern="0" dirty="0">
                <a:sym typeface="Wingdings" panose="05000000000000000000" pitchFamily="2" charset="2"/>
              </a:rPr>
              <a:t> </a:t>
            </a:r>
            <a:r>
              <a:rPr lang="en-US" sz="1600" kern="0" dirty="0"/>
              <a:t>RAN5 5G/NR WI scope: Synchronous NR-DC for FR1-FR2, </a:t>
            </a:r>
          </a:p>
          <a:p>
            <a:endParaRPr lang="en-US" sz="1600" kern="0" dirty="0"/>
          </a:p>
          <a:p>
            <a:pPr marL="0" indent="0">
              <a:buNone/>
            </a:pPr>
            <a:endParaRPr lang="en-US" sz="1600" kern="0" dirty="0"/>
          </a:p>
          <a:p>
            <a:endParaRPr lang="en-US" sz="1050" kern="0" dirty="0"/>
          </a:p>
        </p:txBody>
      </p:sp>
    </p:spTree>
    <p:extLst>
      <p:ext uri="{BB962C8B-B14F-4D97-AF65-F5344CB8AC3E}">
        <p14:creationId xmlns:p14="http://schemas.microsoft.com/office/powerpoint/2010/main" val="127571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bwMode="auto">
          <a:xfrm>
            <a:off x="440154" y="317704"/>
            <a:ext cx="8263691" cy="594000"/>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US" sz="1800" b="1" dirty="0"/>
              <a:t>FR2 Measurement Uncertainty (MU) / Test Tolerances (TT) Target Completion Update</a:t>
            </a:r>
          </a:p>
        </p:txBody>
      </p:sp>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800000"/>
            <a:ext cx="8351839" cy="3852000"/>
          </a:xfrm>
        </p:spPr>
        <p:txBody>
          <a:bodyPr/>
          <a:lstStyle/>
          <a:p>
            <a:pPr lvl="1"/>
            <a:endParaRPr lang="en-US" altLang="en-US" sz="1600" dirty="0"/>
          </a:p>
          <a:p>
            <a:pPr lvl="2"/>
            <a:endParaRPr lang="en-US" altLang="en-US" sz="1400" dirty="0"/>
          </a:p>
          <a:p>
            <a:endParaRPr lang="en-US" sz="1600" dirty="0"/>
          </a:p>
          <a:p>
            <a:endParaRPr lang="en-US" sz="1600" dirty="0"/>
          </a:p>
        </p:txBody>
      </p:sp>
      <p:sp>
        <p:nvSpPr>
          <p:cNvPr id="6" name="Content Placeholder 4">
            <a:extLst>
              <a:ext uri="{FF2B5EF4-FFF2-40B4-BE49-F238E27FC236}">
                <a16:creationId xmlns:a16="http://schemas.microsoft.com/office/drawing/2014/main" id="{476EF90D-C691-4CB5-9C97-C93E84FFC797}"/>
              </a:ext>
            </a:extLst>
          </p:cNvPr>
          <p:cNvSpPr txBox="1">
            <a:spLocks/>
          </p:cNvSpPr>
          <p:nvPr/>
        </p:nvSpPr>
        <p:spPr bwMode="auto">
          <a:xfrm>
            <a:off x="634397" y="4698401"/>
            <a:ext cx="3131585" cy="1587474"/>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kumimoji="1" lang="en-US" altLang="ja-JP" sz="1100" dirty="0"/>
              <a:t>RF MU/TT Priority 1</a:t>
            </a:r>
            <a:r>
              <a:rPr lang="en-US" sz="1100" kern="0" dirty="0"/>
              <a:t> test cases (regulatory): </a:t>
            </a:r>
          </a:p>
          <a:p>
            <a:pPr lvl="1"/>
            <a:r>
              <a:rPr lang="en-US" sz="1000" kern="0" dirty="0"/>
              <a:t>Max Output Power (complete for EIRP/TRP)</a:t>
            </a:r>
          </a:p>
          <a:p>
            <a:pPr lvl="1"/>
            <a:r>
              <a:rPr lang="en-US" sz="1000" kern="0" dirty="0"/>
              <a:t>Ref Sensitivity (complete)</a:t>
            </a:r>
          </a:p>
          <a:p>
            <a:pPr lvl="1"/>
            <a:endParaRPr lang="en-US" sz="1000" kern="0" dirty="0"/>
          </a:p>
          <a:p>
            <a:endParaRPr lang="en-US" sz="1100" kern="0" dirty="0"/>
          </a:p>
        </p:txBody>
      </p:sp>
      <p:sp>
        <p:nvSpPr>
          <p:cNvPr id="7" name="Content Placeholder 4">
            <a:extLst>
              <a:ext uri="{FF2B5EF4-FFF2-40B4-BE49-F238E27FC236}">
                <a16:creationId xmlns:a16="http://schemas.microsoft.com/office/drawing/2014/main" id="{94DC7146-2C22-4F00-B3E9-D08350F73D93}"/>
              </a:ext>
            </a:extLst>
          </p:cNvPr>
          <p:cNvSpPr txBox="1">
            <a:spLocks/>
          </p:cNvSpPr>
          <p:nvPr/>
        </p:nvSpPr>
        <p:spPr bwMode="auto">
          <a:xfrm>
            <a:off x="4081709" y="4698401"/>
            <a:ext cx="4069736" cy="1587474"/>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r>
              <a:rPr kumimoji="1" lang="en-US" altLang="ja-JP" sz="1100" dirty="0"/>
              <a:t>RF MU/TT Priority 2</a:t>
            </a:r>
            <a:r>
              <a:rPr lang="en-US" sz="1100" kern="0" dirty="0"/>
              <a:t> test cases (regulatory):</a:t>
            </a:r>
          </a:p>
          <a:p>
            <a:pPr lvl="1" fontAlgn="t"/>
            <a:r>
              <a:rPr kumimoji="1" lang="en-GB" sz="1000" dirty="0"/>
              <a:t>Transmit OFF power 	</a:t>
            </a:r>
          </a:p>
          <a:p>
            <a:pPr lvl="1" fontAlgn="t"/>
            <a:r>
              <a:rPr kumimoji="1" lang="en-US" sz="1000" dirty="0"/>
              <a:t>Occupied bandwidth 			</a:t>
            </a:r>
            <a:endParaRPr lang="sv-SE" sz="1000" dirty="0"/>
          </a:p>
          <a:p>
            <a:pPr lvl="1" fontAlgn="t"/>
            <a:r>
              <a:rPr kumimoji="1" lang="en-GB" sz="1000" dirty="0"/>
              <a:t>Adjacent Channel Leakage Ratio</a:t>
            </a:r>
            <a:endParaRPr lang="sv-SE" sz="1000" dirty="0"/>
          </a:p>
          <a:p>
            <a:pPr lvl="1" fontAlgn="t"/>
            <a:r>
              <a:rPr kumimoji="1" lang="en-US" sz="1000" dirty="0"/>
              <a:t>Spurious emissions for UE co-existence</a:t>
            </a:r>
          </a:p>
          <a:p>
            <a:pPr lvl="1" fontAlgn="t"/>
            <a:r>
              <a:rPr kumimoji="1" lang="en-GB" sz="1000" dirty="0"/>
              <a:t>Spectrum emission mask (complete)</a:t>
            </a:r>
          </a:p>
          <a:p>
            <a:pPr lvl="1" fontAlgn="t"/>
            <a:r>
              <a:rPr kumimoji="1" lang="en-US" sz="1000" dirty="0"/>
              <a:t>General spurious emissions</a:t>
            </a:r>
            <a:endParaRPr lang="sv-SE" sz="1000" dirty="0"/>
          </a:p>
          <a:p>
            <a:pPr lvl="1" fontAlgn="t"/>
            <a:r>
              <a:rPr kumimoji="1" lang="en-US" sz="1000" dirty="0"/>
              <a:t>Receiver Spurious emissions (not testable at this time)</a:t>
            </a:r>
            <a:endParaRPr lang="sv-SE" sz="1000" dirty="0"/>
          </a:p>
          <a:p>
            <a:r>
              <a:rPr kumimoji="1" lang="en-US" altLang="ja-JP" sz="1100" dirty="0"/>
              <a:t>RF MU/TT Priority 3</a:t>
            </a:r>
            <a:r>
              <a:rPr lang="en-US" sz="1100" kern="0" dirty="0"/>
              <a:t> test cases: all other test cases</a:t>
            </a:r>
          </a:p>
          <a:p>
            <a:pPr lvl="1"/>
            <a:endParaRPr lang="en-US" sz="1000" kern="0" dirty="0"/>
          </a:p>
          <a:p>
            <a:endParaRPr lang="en-US" sz="1100" kern="0" dirty="0"/>
          </a:p>
        </p:txBody>
      </p:sp>
      <p:sp>
        <p:nvSpPr>
          <p:cNvPr id="8" name="Content Placeholder 4">
            <a:extLst>
              <a:ext uri="{FF2B5EF4-FFF2-40B4-BE49-F238E27FC236}">
                <a16:creationId xmlns:a16="http://schemas.microsoft.com/office/drawing/2014/main" id="{F07E3643-F46A-445B-A586-0279DBB1B8A8}"/>
              </a:ext>
            </a:extLst>
          </p:cNvPr>
          <p:cNvSpPr txBox="1">
            <a:spLocks/>
          </p:cNvSpPr>
          <p:nvPr/>
        </p:nvSpPr>
        <p:spPr bwMode="auto">
          <a:xfrm>
            <a:off x="289516" y="928906"/>
            <a:ext cx="8121910" cy="692909"/>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marL="355600" lvl="1" indent="0" algn="ctr">
              <a:buNone/>
            </a:pPr>
            <a:r>
              <a:rPr lang="en-US" sz="1600" dirty="0"/>
              <a:t>The RAN5 targets for completing FR2 Measurement Uncertainty (MU) / Test Tolerances (TT) </a:t>
            </a:r>
            <a:r>
              <a:rPr lang="sv-SE" sz="1600" dirty="0"/>
              <a:t>(Updated at RAN5-84)</a:t>
            </a:r>
            <a:endParaRPr lang="en-US" kern="0" dirty="0"/>
          </a:p>
        </p:txBody>
      </p:sp>
      <p:pic>
        <p:nvPicPr>
          <p:cNvPr id="2" name="Picture 1">
            <a:extLst>
              <a:ext uri="{FF2B5EF4-FFF2-40B4-BE49-F238E27FC236}">
                <a16:creationId xmlns:a16="http://schemas.microsoft.com/office/drawing/2014/main" id="{EB5761EB-48DA-41B8-A410-C8110EAA5152}"/>
              </a:ext>
            </a:extLst>
          </p:cNvPr>
          <p:cNvPicPr>
            <a:picLocks noChangeAspect="1"/>
          </p:cNvPicPr>
          <p:nvPr/>
        </p:nvPicPr>
        <p:blipFill>
          <a:blip r:embed="rId2"/>
          <a:stretch>
            <a:fillRect/>
          </a:stretch>
        </p:blipFill>
        <p:spPr>
          <a:xfrm>
            <a:off x="459388" y="1817202"/>
            <a:ext cx="8239027" cy="2725809"/>
          </a:xfrm>
          <a:prstGeom prst="rect">
            <a:avLst/>
          </a:prstGeom>
        </p:spPr>
      </p:pic>
    </p:spTree>
    <p:extLst>
      <p:ext uri="{BB962C8B-B14F-4D97-AF65-F5344CB8AC3E}">
        <p14:creationId xmlns:p14="http://schemas.microsoft.com/office/powerpoint/2010/main" val="997411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932157-43AB-4926-ACFD-0B638D35D277}"/>
              </a:ext>
            </a:extLst>
          </p:cNvPr>
          <p:cNvSpPr>
            <a:spLocks noGrp="1"/>
          </p:cNvSpPr>
          <p:nvPr>
            <p:ph type="title"/>
          </p:nvPr>
        </p:nvSpPr>
        <p:spPr/>
        <p:txBody>
          <a:bodyPr>
            <a:noAutofit/>
          </a:bodyPr>
          <a:lstStyle/>
          <a:p>
            <a:r>
              <a:rPr lang="sv-SE" sz="2800" dirty="0"/>
              <a:t>Progress - Completed deliveries</a:t>
            </a:r>
            <a:endParaRPr lang="en-US" sz="2800" dirty="0"/>
          </a:p>
        </p:txBody>
      </p:sp>
      <p:sp>
        <p:nvSpPr>
          <p:cNvPr id="2" name="Rectangle 30">
            <a:extLst>
              <a:ext uri="{FF2B5EF4-FFF2-40B4-BE49-F238E27FC236}">
                <a16:creationId xmlns:a16="http://schemas.microsoft.com/office/drawing/2014/main" id="{9E2DDE62-8B03-4B1B-9C67-E05903D0CC90}"/>
              </a:ext>
            </a:extLst>
          </p:cNvPr>
          <p:cNvSpPr>
            <a:spLocks noChangeArrowheads="1"/>
          </p:cNvSpPr>
          <p:nvPr/>
        </p:nvSpPr>
        <p:spPr bwMode="auto">
          <a:xfrm>
            <a:off x="1023521" y="2847302"/>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0" name="Rectangle 82">
            <a:extLst>
              <a:ext uri="{FF2B5EF4-FFF2-40B4-BE49-F238E27FC236}">
                <a16:creationId xmlns:a16="http://schemas.microsoft.com/office/drawing/2014/main" id="{F2B82E83-F528-45A6-80D9-896DE30A0C9B}"/>
              </a:ext>
            </a:extLst>
          </p:cNvPr>
          <p:cNvSpPr>
            <a:spLocks noChangeArrowheads="1"/>
          </p:cNvSpPr>
          <p:nvPr/>
        </p:nvSpPr>
        <p:spPr bwMode="auto">
          <a:xfrm>
            <a:off x="1174636" y="533076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4">
            <a:extLst>
              <a:ext uri="{FF2B5EF4-FFF2-40B4-BE49-F238E27FC236}">
                <a16:creationId xmlns:a16="http://schemas.microsoft.com/office/drawing/2014/main" id="{55033CE9-B540-43C6-803F-F89224F08A58}"/>
              </a:ext>
            </a:extLst>
          </p:cNvPr>
          <p:cNvSpPr>
            <a:spLocks noGrp="1"/>
          </p:cNvSpPr>
          <p:nvPr>
            <p:ph idx="1"/>
          </p:nvPr>
        </p:nvSpPr>
        <p:spPr>
          <a:xfrm>
            <a:off x="398460" y="1149902"/>
            <a:ext cx="8351839" cy="1827908"/>
          </a:xfrm>
        </p:spPr>
        <p:txBody>
          <a:bodyPr/>
          <a:lstStyle/>
          <a:p>
            <a:r>
              <a:rPr lang="en-US" sz="2000" dirty="0"/>
              <a:t>SA Option 2 Phase 4 and NSA Option 3 Phase 5 were completed at RAN5#84</a:t>
            </a:r>
          </a:p>
          <a:p>
            <a:pPr lvl="1"/>
            <a:r>
              <a:rPr lang="en-US" sz="1600" dirty="0"/>
              <a:t>For additional details of progress for different areas see </a:t>
            </a:r>
            <a:r>
              <a:rPr lang="en-GB" sz="1600" u="sng" dirty="0">
                <a:hlinkClick r:id="rId2"/>
              </a:rPr>
              <a:t>R5-196272</a:t>
            </a:r>
            <a:endParaRPr lang="en-US" sz="1600" dirty="0"/>
          </a:p>
          <a:p>
            <a:r>
              <a:rPr lang="en-US" sz="2000" dirty="0"/>
              <a:t>Completed test cases: </a:t>
            </a:r>
          </a:p>
          <a:p>
            <a:pPr lvl="1"/>
            <a:r>
              <a:rPr lang="en-US" sz="1400" dirty="0"/>
              <a:t>For details see attached document “5GS WP complete test cases v7.1” for details</a:t>
            </a:r>
          </a:p>
          <a:p>
            <a:pPr lvl="1"/>
            <a:r>
              <a:rPr lang="en-US" sz="1400" dirty="0"/>
              <a:t>The reason for the decrease in numbers of protocol test cases is due test case optimization (removal of some test cases where the test purpose(s) are covered by another test case)</a:t>
            </a:r>
          </a:p>
          <a:p>
            <a:pPr marL="355600" lvl="1" indent="0">
              <a:buNone/>
            </a:pPr>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pic>
        <p:nvPicPr>
          <p:cNvPr id="1026" name="Picture 1">
            <a:extLst>
              <a:ext uri="{FF2B5EF4-FFF2-40B4-BE49-F238E27FC236}">
                <a16:creationId xmlns:a16="http://schemas.microsoft.com/office/drawing/2014/main" id="{A0EAD771-A173-4B71-A456-34980AD56A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997" y="3343330"/>
            <a:ext cx="4256003" cy="2120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
            <a:extLst>
              <a:ext uri="{FF2B5EF4-FFF2-40B4-BE49-F238E27FC236}">
                <a16:creationId xmlns:a16="http://schemas.microsoft.com/office/drawing/2014/main" id="{D848A654-0263-440B-AB1C-5971BB5E59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4904" y="3337339"/>
            <a:ext cx="4233839" cy="2082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0466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D585128-85B0-46EB-9259-398954EAA427}"/>
              </a:ext>
            </a:extLst>
          </p:cNvPr>
          <p:cNvSpPr>
            <a:spLocks noGrp="1"/>
          </p:cNvSpPr>
          <p:nvPr>
            <p:ph idx="1"/>
          </p:nvPr>
        </p:nvSpPr>
        <p:spPr>
          <a:xfrm>
            <a:off x="396875" y="1321692"/>
            <a:ext cx="8461375" cy="3852000"/>
          </a:xfrm>
        </p:spPr>
        <p:txBody>
          <a:bodyPr/>
          <a:lstStyle/>
          <a:p>
            <a:pPr marL="0" indent="0">
              <a:buNone/>
            </a:pPr>
            <a:r>
              <a:rPr lang="en-US" sz="1800" b="1" dirty="0"/>
              <a:t>General considerations &amp; Definitions</a:t>
            </a:r>
          </a:p>
          <a:p>
            <a:r>
              <a:rPr lang="en-US" sz="1800" dirty="0"/>
              <a:t>The RF, Demod/CSI reporting and RRM test cases can be divided into the following parts</a:t>
            </a:r>
          </a:p>
          <a:p>
            <a:pPr lvl="1"/>
            <a:r>
              <a:rPr lang="en-US" sz="1400" b="1" dirty="0"/>
              <a:t>Test definition</a:t>
            </a:r>
            <a:r>
              <a:rPr lang="en-US" sz="1400" dirty="0"/>
              <a:t>		Test case description excluding MU (FR2) and TT (FR1 and FR2) </a:t>
            </a:r>
            <a:br>
              <a:rPr lang="en-US" sz="1400" dirty="0"/>
            </a:br>
            <a:r>
              <a:rPr lang="en-US" sz="1400" dirty="0"/>
              <a:t>			part(s) i.e. non MU/TT parts of minimum requirements, Initial 				conditions, Test points, Test procedure, Specific message content etc.</a:t>
            </a:r>
          </a:p>
          <a:p>
            <a:pPr lvl="1"/>
            <a:r>
              <a:rPr lang="en-US" sz="1400" b="1" dirty="0"/>
              <a:t>MU</a:t>
            </a:r>
            <a:r>
              <a:rPr lang="en-US" sz="1400" dirty="0"/>
              <a:t>			Measurement Uncertainty	</a:t>
            </a:r>
          </a:p>
          <a:p>
            <a:pPr lvl="1"/>
            <a:r>
              <a:rPr lang="en-US" sz="1400" b="1" dirty="0"/>
              <a:t>TT</a:t>
            </a:r>
            <a:r>
              <a:rPr lang="en-US" sz="1400" dirty="0"/>
              <a:t>			Test Tolerances</a:t>
            </a:r>
          </a:p>
          <a:p>
            <a:pPr lvl="1"/>
            <a:r>
              <a:rPr lang="en-US" sz="1400" b="1" dirty="0"/>
              <a:t>Complete FR1 test case </a:t>
            </a:r>
            <a:r>
              <a:rPr lang="en-US" sz="1400" dirty="0"/>
              <a:t>	Test definition + MU + TT</a:t>
            </a:r>
          </a:p>
          <a:p>
            <a:pPr lvl="1"/>
            <a:r>
              <a:rPr lang="en-US" sz="1400" b="1" dirty="0"/>
              <a:t>Complete FR2 test case</a:t>
            </a:r>
            <a:r>
              <a:rPr lang="en-US" sz="1400" dirty="0"/>
              <a:t> 	Test definition + MU + TT</a:t>
            </a:r>
          </a:p>
          <a:p>
            <a:endParaRPr lang="en-US" sz="1800" dirty="0"/>
          </a:p>
          <a:p>
            <a:r>
              <a:rPr lang="en-US" sz="1800" dirty="0"/>
              <a:t>NOTE!</a:t>
            </a:r>
          </a:p>
          <a:p>
            <a:pPr lvl="1"/>
            <a:r>
              <a:rPr lang="en-US" sz="1400" dirty="0"/>
              <a:t>The completion targets for EN-DC FR2 RF test cases are set based on the RAN5 MU/TT targets as described on slide 7. </a:t>
            </a:r>
          </a:p>
          <a:p>
            <a:pPr lvl="1"/>
            <a:r>
              <a:rPr lang="en-US" sz="1400" dirty="0"/>
              <a:t>Until the MU/TT becomes available it is important that the parts of test definition of the FR2 test cases that are NOT dependent on MU/TT are progressed as far as possible.</a:t>
            </a:r>
          </a:p>
          <a:p>
            <a:pPr lvl="1"/>
            <a:endParaRPr lang="en-US" sz="1600" dirty="0"/>
          </a:p>
          <a:p>
            <a:pPr lvl="1"/>
            <a:endParaRPr lang="en-US" sz="1600" dirty="0"/>
          </a:p>
          <a:p>
            <a:pPr lvl="1"/>
            <a:endParaRPr lang="en-US" sz="1600" dirty="0"/>
          </a:p>
          <a:p>
            <a:pPr lvl="1"/>
            <a:endParaRPr lang="en-US" sz="1600" dirty="0"/>
          </a:p>
        </p:txBody>
      </p:sp>
      <p:sp>
        <p:nvSpPr>
          <p:cNvPr id="6" name="Title 2">
            <a:extLst>
              <a:ext uri="{FF2B5EF4-FFF2-40B4-BE49-F238E27FC236}">
                <a16:creationId xmlns:a16="http://schemas.microsoft.com/office/drawing/2014/main" id="{63721422-E7BA-4EF6-AD87-81D83FC78272}"/>
              </a:ext>
            </a:extLst>
          </p:cNvPr>
          <p:cNvSpPr txBox="1">
            <a:spLocks/>
          </p:cNvSpPr>
          <p:nvPr/>
        </p:nvSpPr>
        <p:spPr bwMode="auto">
          <a:xfrm>
            <a:off x="301980" y="202054"/>
            <a:ext cx="7918290"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pPr marL="0" indent="0">
              <a:buNone/>
            </a:pPr>
            <a:r>
              <a:rPr lang="sv-SE" sz="2800" dirty="0"/>
              <a:t>Planning CONTENT for next deliveries</a:t>
            </a:r>
            <a:endParaRPr lang="en-US" sz="2800" b="1" dirty="0"/>
          </a:p>
        </p:txBody>
      </p:sp>
    </p:spTree>
    <p:extLst>
      <p:ext uri="{BB962C8B-B14F-4D97-AF65-F5344CB8AC3E}">
        <p14:creationId xmlns:p14="http://schemas.microsoft.com/office/powerpoint/2010/main" val="16889553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PresentationTemplate2011</Template>
  <TotalTime>77378</TotalTime>
  <Words>1312</Words>
  <Application>Microsoft Office PowerPoint</Application>
  <PresentationFormat>On-screen Show (4:3)</PresentationFormat>
  <Paragraphs>182</Paragraphs>
  <Slides>14</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Ericsson Capital TT</vt:lpstr>
      <vt:lpstr>Arial</vt:lpstr>
      <vt:lpstr>PresentationTemplate2011</vt:lpstr>
      <vt:lpstr>RAN5 5G NR STATUS,  DELIVERY phases and targets (AUG-19)   </vt:lpstr>
      <vt:lpstr>Introduction &amp; CONTENT</vt:lpstr>
      <vt:lpstr>MNO poll options 4, 5 and 7 and on NR-DC</vt:lpstr>
      <vt:lpstr>Definitions of RAN5 5GS delivery phases  and target dates </vt:lpstr>
      <vt:lpstr>DETAILS Option 4, 5, 7 PLAN</vt:lpstr>
      <vt:lpstr>DETAIL NR-DC PLAN</vt:lpstr>
      <vt:lpstr>PowerPoint Presentation</vt:lpstr>
      <vt:lpstr>Progress - Completed deliveries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3GPP 5G-NR WID</dc:title>
  <dc:creator>Leif Mattisson</dc:creator>
  <cp:keywords/>
  <dc:description/>
  <cp:lastModifiedBy>Ericsson user</cp:lastModifiedBy>
  <cp:revision>1789</cp:revision>
  <cp:lastPrinted>2019-05-21T13:30:52Z</cp:lastPrinted>
  <dcterms:created xsi:type="dcterms:W3CDTF">2016-08-26T13:27:01Z</dcterms:created>
  <dcterms:modified xsi:type="dcterms:W3CDTF">2019-09-13T13:55:15Z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Ericsson Internal</vt:lpwstr>
  </property>
  <property fmtid="{D5CDD505-2E9C-101B-9397-08002B2CF9AE}" pid="15" name="txtConfLabel">
    <vt:lpwstr>Ericsson Internal</vt:lpwstr>
  </property>
  <property fmtid="{D5CDD505-2E9C-101B-9397-08002B2CF9AE}" pid="16" name="optUseConfClass">
    <vt:bool>true</vt:bool>
  </property>
  <property fmtid="{D5CDD505-2E9C-101B-9397-08002B2CF9AE}" pid="17" name="optUseConfLabel">
    <vt:bool>false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true</vt:bool>
  </property>
  <property fmtid="{D5CDD505-2E9C-101B-9397-08002B2CF9AE}" pid="22" name="optEnterText2">
    <vt:bool>false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true</vt:bool>
  </property>
  <property fmtid="{D5CDD505-2E9C-101B-9397-08002B2CF9AE}" pid="27" name="optEnterText4">
    <vt:bool>false</vt:bool>
  </property>
  <property fmtid="{D5CDD505-2E9C-101B-9397-08002B2CF9AE}" pid="28" name="LeftFooterField">
    <vt:lpwstr>© Ericsson AB 2016</vt:lpwstr>
  </property>
  <property fmtid="{D5CDD505-2E9C-101B-9397-08002B2CF9AE}" pid="29" name="MiddleFooterField">
    <vt:lpwstr>Ericsson Internal</vt:lpwstr>
  </property>
  <property fmtid="{D5CDD505-2E9C-101B-9397-08002B2CF9AE}" pid="30" name="RightFooterField">
    <vt:lpwstr>RAN5 eMTC status after RAN5#72 (26 Aug 2016)</vt:lpwstr>
  </property>
  <property fmtid="{D5CDD505-2E9C-101B-9397-08002B2CF9AE}" pid="31" name="RightFooterField2">
    <vt:lpwstr>2016-08-26</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RAN5 EMTC STATUS AUG-16</vt:lpwstr>
  </property>
  <property fmtid="{D5CDD505-2E9C-101B-9397-08002B2CF9AE}" pid="43" name="Title">
    <vt:lpwstr>RAN5 eMTC status after RAN5#72 (26 Aug 2016)</vt:lpwstr>
  </property>
  <property fmtid="{D5CDD505-2E9C-101B-9397-08002B2CF9AE}" pid="44" name="Date">
    <vt:lpwstr>2016-08-26</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