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9" r:id="rId2"/>
    <p:sldId id="293" r:id="rId3"/>
    <p:sldId id="323" r:id="rId4"/>
    <p:sldId id="349" r:id="rId5"/>
    <p:sldId id="341" r:id="rId6"/>
    <p:sldId id="301" r:id="rId7"/>
    <p:sldId id="347" r:id="rId8"/>
    <p:sldId id="348" r:id="rId9"/>
    <p:sldId id="326" r:id="rId10"/>
    <p:sldId id="346" r:id="rId11"/>
    <p:sldId id="261" r:id="rId12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5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49"/>
            <p14:sldId id="341"/>
            <p14:sldId id="301"/>
            <p14:sldId id="347"/>
            <p14:sldId id="348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3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3_Reno/Docs/R5-19489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(May-19)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TSG-RAN5#83		     	     R5-194199</a:t>
            </a:r>
          </a:p>
          <a:p>
            <a:r>
              <a:rPr lang="en-US" sz="2400" kern="0" dirty="0"/>
              <a:t>Reno, Nevada, US, 13th - 17th May 2019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Work plan to be updated for NSA Option 4 &amp; 7</a:t>
            </a:r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94C65E5-33AC-46E8-A220-50D155686A46}"/>
              </a:ext>
            </a:extLst>
          </p:cNvPr>
          <p:cNvSpPr txBox="1">
            <a:spLocks/>
          </p:cNvSpPr>
          <p:nvPr/>
        </p:nvSpPr>
        <p:spPr bwMode="auto">
          <a:xfrm>
            <a:off x="268936" y="214368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800" dirty="0"/>
              <a:t>NSA Option 4 &amp; 7 (NE-DC &amp; NGEN-DC) - Phase 1 - Target RAN5#84 AUG-19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SA Option 5, NSA Option 4 (NE-DC), NSA Option 7 (NGEN-DC)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/>
              <a:t>Overview: Time line - RAN5 5G NR deliveries versus RAN5 meeting</a:t>
            </a:r>
          </a:p>
          <a:p>
            <a:pPr lvl="1"/>
            <a:r>
              <a:rPr lang="en-US" sz="1600" dirty="0"/>
              <a:t>NSA Option 2 Phase 4 and SA Option 2 Phase 3 was completed at RAN5#83</a:t>
            </a:r>
          </a:p>
          <a:p>
            <a:pPr lvl="1"/>
            <a:r>
              <a:rPr lang="en-US" sz="1600" dirty="0"/>
              <a:t>Due to RAN5 workload for options 2 and 3 RAN5#82 agreed to defer the first phase for options 4,5 and 7 to RAN5#84.</a:t>
            </a:r>
            <a:endParaRPr lang="sv-SE" sz="12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53FB5E-0E35-4DAC-8672-4079A82D3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378" y="3056703"/>
            <a:ext cx="7504227" cy="283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dirty="0"/>
              <a:t>FR2 Measurement Uncertainty (MU) / Test Tolerances (TT) targets</a:t>
            </a:r>
            <a:endParaRPr lang="en-US" sz="1800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501703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050" dirty="0"/>
              <a:t>RF MU/TT Priority 1</a:t>
            </a:r>
            <a:r>
              <a:rPr lang="en-US" sz="1050" kern="0" dirty="0"/>
              <a:t> test cases (regulatory): </a:t>
            </a:r>
          </a:p>
          <a:p>
            <a:pPr lvl="1"/>
            <a:r>
              <a:rPr lang="en-US" sz="900" kern="0" dirty="0"/>
              <a:t>Max Output Power</a:t>
            </a:r>
          </a:p>
          <a:p>
            <a:pPr lvl="1"/>
            <a:r>
              <a:rPr lang="en-US" sz="900" kern="0" dirty="0"/>
              <a:t>Ref Sensitivity</a:t>
            </a:r>
          </a:p>
          <a:p>
            <a:pPr lvl="1"/>
            <a:endParaRPr lang="en-US" sz="900" kern="0" dirty="0"/>
          </a:p>
          <a:p>
            <a:endParaRPr lang="en-US" sz="105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501703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050" dirty="0"/>
              <a:t>RF MU/TT Priority 2</a:t>
            </a:r>
            <a:r>
              <a:rPr lang="en-US" sz="1050" kern="0" dirty="0"/>
              <a:t> test cases (regulatory):</a:t>
            </a:r>
          </a:p>
          <a:p>
            <a:pPr lvl="1" fontAlgn="t"/>
            <a:r>
              <a:rPr kumimoji="1" lang="en-GB" sz="900" dirty="0"/>
              <a:t>Transmit OFF power 	</a:t>
            </a:r>
          </a:p>
          <a:p>
            <a:pPr lvl="1" fontAlgn="t"/>
            <a:r>
              <a:rPr kumimoji="1" lang="en-US" sz="900" dirty="0"/>
              <a:t>Occupied bandwidth 			</a:t>
            </a:r>
            <a:endParaRPr lang="sv-SE" sz="900" dirty="0"/>
          </a:p>
          <a:p>
            <a:pPr lvl="1" fontAlgn="t"/>
            <a:r>
              <a:rPr kumimoji="1" lang="en-GB" sz="900" dirty="0"/>
              <a:t>Adjacent Channel Leakage Ratio</a:t>
            </a:r>
            <a:endParaRPr lang="sv-SE" sz="900" dirty="0"/>
          </a:p>
          <a:p>
            <a:pPr lvl="1" fontAlgn="t"/>
            <a:r>
              <a:rPr kumimoji="1" lang="en-US" sz="900" dirty="0"/>
              <a:t>Spurious emissions for UE co-existence</a:t>
            </a:r>
          </a:p>
          <a:p>
            <a:pPr lvl="1" fontAlgn="t"/>
            <a:r>
              <a:rPr kumimoji="1" lang="en-GB" sz="900" dirty="0"/>
              <a:t>Spectrum emission mask</a:t>
            </a:r>
          </a:p>
          <a:p>
            <a:pPr lvl="1" fontAlgn="t"/>
            <a:r>
              <a:rPr kumimoji="1" lang="en-US" sz="900" dirty="0"/>
              <a:t>General spurious emissions</a:t>
            </a:r>
            <a:endParaRPr lang="sv-SE" sz="900" dirty="0"/>
          </a:p>
          <a:p>
            <a:pPr lvl="1" fontAlgn="t"/>
            <a:r>
              <a:rPr kumimoji="1" lang="en-US" sz="900" dirty="0"/>
              <a:t>Receiver Spurious emissions</a:t>
            </a:r>
            <a:endParaRPr lang="sv-SE" sz="900" dirty="0"/>
          </a:p>
          <a:p>
            <a:r>
              <a:rPr kumimoji="1" lang="en-US" altLang="ja-JP" sz="1050" dirty="0"/>
              <a:t>RF MU/TT Priority 3</a:t>
            </a:r>
            <a:r>
              <a:rPr lang="en-US" sz="1050" kern="0" dirty="0"/>
              <a:t> test cases: all other test cases</a:t>
            </a:r>
          </a:p>
          <a:p>
            <a:pPr lvl="1"/>
            <a:endParaRPr lang="en-US" sz="900" kern="0" dirty="0"/>
          </a:p>
          <a:p>
            <a:endParaRPr lang="en-US" sz="105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36124" y="897670"/>
            <a:ext cx="8121910" cy="35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sv-SE" sz="1600" dirty="0"/>
              <a:t>The FR2 MU and TT targets was updated in R5-195414 at RAN5#83:</a:t>
            </a:r>
            <a:endParaRPr lang="en-US" kern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955231-5501-438C-A7D1-B9F88315D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645" y="1461593"/>
            <a:ext cx="6808869" cy="352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85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3852000"/>
          </a:xfrm>
        </p:spPr>
        <p:txBody>
          <a:bodyPr/>
          <a:lstStyle/>
          <a:p>
            <a:r>
              <a:rPr lang="en-US" sz="2000" dirty="0"/>
              <a:t>SA Option 2 Phase 3 and NSA Option 3 Phase 4 were completed at RAN5#83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 tooltip="Hyperlink to 3GPP server"/>
              </a:rPr>
              <a:t>R5-194898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v6.1” for details</a:t>
            </a:r>
          </a:p>
          <a:p>
            <a:pPr marL="355600" lvl="1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5122C3-8B02-4E6E-89DF-602394E0C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01" y="3644848"/>
            <a:ext cx="4224534" cy="20853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C3645C-D534-47A8-B42B-77C00B339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155" y="3644848"/>
            <a:ext cx="4314831" cy="213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</a:p>
          <a:p>
            <a:r>
              <a:rPr lang="en-US" sz="1800" dirty="0"/>
              <a:t>The RF, Demod/CSI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/>
              <a:t>NOTE!</a:t>
            </a:r>
          </a:p>
          <a:p>
            <a:pPr lvl="1"/>
            <a:r>
              <a:rPr lang="en-US" sz="1400" dirty="0"/>
              <a:t>The completion targets for EN-DC FR2 RF test cases are set based on the RAN5 MU/TT targets as described in R5-192686. </a:t>
            </a:r>
          </a:p>
          <a:p>
            <a:pPr lvl="1"/>
            <a:r>
              <a:rPr lang="en-US" sz="1400" dirty="0"/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01980" y="202054"/>
            <a:ext cx="7918290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800" dirty="0"/>
              <a:t>Planning CONTENT for next deliveries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5 content - Target RAN5#84 AUG-19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1" y="941584"/>
            <a:ext cx="8479839" cy="4156195"/>
          </a:xfrm>
        </p:spPr>
        <p:txBody>
          <a:bodyPr/>
          <a:lstStyle/>
          <a:p>
            <a:r>
              <a:rPr lang="en-US" sz="1600" dirty="0"/>
              <a:t>EN-DC configurations: LTE </a:t>
            </a:r>
            <a:r>
              <a:rPr lang="en-US" sz="1600" dirty="0" err="1"/>
              <a:t>xCC</a:t>
            </a:r>
            <a:r>
              <a:rPr lang="en-US" sz="1600" dirty="0"/>
              <a:t> + NR FR1/FR2 </a:t>
            </a:r>
            <a:r>
              <a:rPr lang="en-US" sz="1600" dirty="0" err="1"/>
              <a:t>yCC</a:t>
            </a:r>
            <a:r>
              <a:rPr lang="en-US" sz="1600" dirty="0"/>
              <a:t>, where x &lt;= 4, y &lt;=2</a:t>
            </a:r>
          </a:p>
          <a:p>
            <a:r>
              <a:rPr lang="en-US" sz="1600" dirty="0"/>
              <a:t>Test case completion targets</a:t>
            </a:r>
          </a:p>
          <a:p>
            <a:pPr lvl="1"/>
            <a:r>
              <a:rPr lang="en-US" sz="1200" dirty="0"/>
              <a:t>Not completed RF EN-DC test cases (38.521-3), Note 1</a:t>
            </a:r>
          </a:p>
          <a:p>
            <a:pPr lvl="1"/>
            <a:r>
              <a:rPr lang="en-US" sz="1200" dirty="0"/>
              <a:t>Demodulation and CSI reporting (38.521-4):</a:t>
            </a:r>
          </a:p>
          <a:p>
            <a:pPr lvl="2"/>
            <a:r>
              <a:rPr lang="en-US" sz="1200" dirty="0"/>
              <a:t>Not completed LTE+NR FR1 test cases</a:t>
            </a:r>
          </a:p>
          <a:p>
            <a:pPr lvl="2"/>
            <a:r>
              <a:rPr lang="en-US" sz="1200" dirty="0"/>
              <a:t>LTE+NR FR2 test cases where MU/TT are completed </a:t>
            </a:r>
          </a:p>
          <a:p>
            <a:pPr lvl="1"/>
            <a:r>
              <a:rPr lang="en-US" sz="1200" dirty="0"/>
              <a:t>RRM (38.533):</a:t>
            </a:r>
          </a:p>
          <a:p>
            <a:pPr lvl="2"/>
            <a:r>
              <a:rPr lang="en-US" sz="1200" dirty="0"/>
              <a:t>Not completed LTE+NR FR1 test cases</a:t>
            </a:r>
          </a:p>
          <a:p>
            <a:pPr lvl="2"/>
            <a:r>
              <a:rPr lang="en-US" sz="1200" dirty="0"/>
              <a:t>FR2 test cases where RAN4 requirements completed by Aug-19</a:t>
            </a:r>
          </a:p>
          <a:p>
            <a:pPr lvl="1"/>
            <a:r>
              <a:rPr lang="en-US" sz="1200" dirty="0"/>
              <a:t>Protocol</a:t>
            </a:r>
          </a:p>
          <a:p>
            <a:pPr lvl="2"/>
            <a:r>
              <a:rPr lang="en-US" sz="1200" dirty="0"/>
              <a:t>Not completed protocol test cases</a:t>
            </a:r>
          </a:p>
          <a:p>
            <a:pPr lvl="2"/>
            <a:r>
              <a:rPr lang="en-US" sz="1200" dirty="0"/>
              <a:t>FR2 power levels for multi-cell test cases</a:t>
            </a:r>
          </a:p>
          <a:p>
            <a:pPr lvl="2"/>
            <a:r>
              <a:rPr lang="en-US" sz="1200" dirty="0"/>
              <a:t>IMS IR.92 EN-DC test cases, Note 2</a:t>
            </a:r>
          </a:p>
          <a:p>
            <a:r>
              <a:rPr lang="en-US" sz="1800" dirty="0"/>
              <a:t>Other targets</a:t>
            </a:r>
          </a:p>
          <a:p>
            <a:pPr lvl="1"/>
            <a:r>
              <a:rPr lang="en-US" sz="1400" dirty="0"/>
              <a:t>MU/TT for LTE+NR FR2 Demod/CSI reporting (TS 38.521-4) and RRM (TS 38.533)</a:t>
            </a:r>
          </a:p>
          <a:p>
            <a:pPr lvl="1"/>
            <a:r>
              <a:rPr lang="en-US" sz="1400" dirty="0"/>
              <a:t>Common test environment (TS 38.508-1)</a:t>
            </a:r>
          </a:p>
          <a:p>
            <a:pPr lvl="2"/>
            <a:r>
              <a:rPr lang="en-US" sz="1400" dirty="0"/>
              <a:t>Common procedure to establish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 test cases, where x &lt;= 4, y &lt;=2</a:t>
            </a:r>
          </a:p>
          <a:p>
            <a:pPr lvl="2"/>
            <a:r>
              <a:rPr lang="en-US" sz="1400" dirty="0"/>
              <a:t>NR CA test frequencies for protocol testing  </a:t>
            </a:r>
          </a:p>
          <a:p>
            <a:pPr lvl="2"/>
            <a:endParaRPr lang="en-US" sz="1200" dirty="0"/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r>
              <a:rPr lang="en-US" sz="900" dirty="0"/>
              <a:t>Note 1: See slide 4 for MU/TT targets and definition of RF FR2 priority 1, 2 and 3 test cases.</a:t>
            </a:r>
          </a:p>
          <a:p>
            <a:pPr marL="0" indent="0">
              <a:buNone/>
            </a:pPr>
            <a:r>
              <a:rPr lang="en-US" sz="900" dirty="0"/>
              <a:t>Note 2: The need for EN-DC IMS test cases on top of the existing E-UTRA IMS test cases depends on if GSMA adds any additional EN-DC specific requirements in IR.92 v13.0 and/or IR.94 v14.0 for EN-DC.</a:t>
            </a:r>
          </a:p>
          <a:p>
            <a:pPr marL="0" indent="0"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100" dirty="0"/>
              <a:t>SC FR1+ SC FR2 + CA configurations and Synchronous NR-NR DC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 for FR1 and x&lt;=8 for FR2</a:t>
            </a:r>
          </a:p>
          <a:p>
            <a:r>
              <a:rPr lang="en-US" sz="1200" dirty="0"/>
              <a:t>Test case completion targets</a:t>
            </a:r>
          </a:p>
          <a:p>
            <a:pPr lvl="1"/>
            <a:r>
              <a:rPr lang="en-US" sz="1000" dirty="0"/>
              <a:t>RF FR1 (38.521-1):</a:t>
            </a:r>
          </a:p>
          <a:p>
            <a:pPr lvl="2"/>
            <a:r>
              <a:rPr lang="en-US" sz="1000" dirty="0"/>
              <a:t>Not completed RF FR1 priority 1 test cases for SC, UL-MIMO and CA</a:t>
            </a:r>
          </a:p>
          <a:p>
            <a:pPr lvl="2"/>
            <a:r>
              <a:rPr lang="en-US" sz="1000" dirty="0"/>
              <a:t>RF FR1 priority 2 test cases (TS 38.521-1), Note 1</a:t>
            </a:r>
          </a:p>
          <a:p>
            <a:pPr lvl="2"/>
            <a:r>
              <a:rPr lang="en-US" sz="1000" dirty="0"/>
              <a:t>RF FR1 test cases for SUL </a:t>
            </a:r>
          </a:p>
          <a:p>
            <a:pPr lvl="1"/>
            <a:r>
              <a:rPr lang="en-US" sz="1000" dirty="0"/>
              <a:t>RF FR2 (38.521-2):</a:t>
            </a:r>
          </a:p>
          <a:p>
            <a:pPr lvl="2"/>
            <a:r>
              <a:rPr lang="en-US" sz="1000" dirty="0"/>
              <a:t>Not completed RF FR2 priority 1 and 2 test cases including MU/TT for EIRP Spherical, EIS Spherical, Transmit OFF power, OBW, ACLR, General Spurious, Spurious co-existence and Rx Spurious.</a:t>
            </a:r>
          </a:p>
          <a:p>
            <a:pPr lvl="2"/>
            <a:r>
              <a:rPr lang="en-US" sz="1000" dirty="0"/>
              <a:t>RF FR2 priority 3 test cases including MU/TT (TS 38.521-3), Note 2FR2 CA test cases</a:t>
            </a:r>
          </a:p>
          <a:p>
            <a:pPr lvl="1"/>
            <a:r>
              <a:rPr lang="en-US" sz="1000" dirty="0"/>
              <a:t>RF FR1+FR2 (38.521-3):</a:t>
            </a:r>
          </a:p>
          <a:p>
            <a:pPr lvl="2"/>
            <a:r>
              <a:rPr lang="en-US" sz="1000" dirty="0"/>
              <a:t>Not completed FR1+FR2 test cases</a:t>
            </a:r>
          </a:p>
          <a:p>
            <a:pPr lvl="1"/>
            <a:r>
              <a:rPr lang="en-US" sz="1000" dirty="0"/>
              <a:t>Demod/CSI reporting (38.521-4), see Note 1:</a:t>
            </a:r>
          </a:p>
          <a:p>
            <a:pPr lvl="2"/>
            <a:r>
              <a:rPr lang="en-US" sz="1000" dirty="0"/>
              <a:t>Not completed priority 1 test cases </a:t>
            </a:r>
          </a:p>
          <a:p>
            <a:pPr lvl="2"/>
            <a:r>
              <a:rPr lang="en-US" sz="1000" dirty="0"/>
              <a:t>priority 2 test cases</a:t>
            </a:r>
          </a:p>
          <a:p>
            <a:pPr lvl="1"/>
            <a:r>
              <a:rPr lang="en-US" sz="1000" dirty="0"/>
              <a:t>RRM (38.533): Note 1</a:t>
            </a:r>
          </a:p>
          <a:p>
            <a:pPr lvl="2"/>
            <a:r>
              <a:rPr lang="en-US" sz="1000" dirty="0"/>
              <a:t>Not completed FR1 priority 1 test cases + FR1 priority 2 test cases</a:t>
            </a:r>
          </a:p>
          <a:p>
            <a:pPr lvl="2"/>
            <a:r>
              <a:rPr lang="en-US" sz="1000" dirty="0"/>
              <a:t>FR2 test cases where RAN4 requirements completed by Aug-19</a:t>
            </a:r>
          </a:p>
          <a:p>
            <a:pPr lvl="1"/>
            <a:r>
              <a:rPr lang="en-US" sz="1000" dirty="0"/>
              <a:t>Protocol test case definition of (38.523-1, 37.571-2):</a:t>
            </a:r>
          </a:p>
          <a:p>
            <a:pPr lvl="2"/>
            <a:r>
              <a:rPr lang="en-US" sz="1000" dirty="0"/>
              <a:t>Not completed protocol test cases</a:t>
            </a:r>
          </a:p>
          <a:p>
            <a:pPr lvl="2"/>
            <a:r>
              <a:rPr lang="en-US" sz="1000" dirty="0"/>
              <a:t>FR2 power levels for multi-cell test cases</a:t>
            </a:r>
          </a:p>
          <a:p>
            <a:pPr lvl="2"/>
            <a:r>
              <a:rPr lang="en-US" sz="1000" dirty="0"/>
              <a:t>EPS Fallback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en-US" sz="1000" dirty="0"/>
              <a:t>Test definition for IMS (SMS over IP, VoNR) and Multilayer &amp; Services test cases (Emergency Services, UAC)</a:t>
            </a:r>
          </a:p>
          <a:p>
            <a:pPr lvl="2"/>
            <a:r>
              <a:rPr lang="en-US" sz="1000" dirty="0"/>
              <a:t>Common test environment: Way forward agreed for generic procedures and environment for 0 and &gt; 2 multi PDUs/PDNs.</a:t>
            </a:r>
          </a:p>
          <a:p>
            <a:pPr lvl="2"/>
            <a:r>
              <a:rPr lang="en-US" sz="1000" dirty="0"/>
              <a:t>NR CA test frequencies for protocol testing </a:t>
            </a:r>
            <a:br>
              <a:rPr lang="en-US" sz="1000" dirty="0"/>
            </a:br>
            <a:endParaRPr lang="en-US" sz="1000" dirty="0"/>
          </a:p>
          <a:p>
            <a:pPr marL="0" indent="0">
              <a:buNone/>
            </a:pPr>
            <a:r>
              <a:rPr lang="en-US" sz="7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700" dirty="0"/>
              <a:t>Note 2: See slide 4 for MU/TT targets and definition of RF FR2 priority 1, 2 and 3 test cases.</a:t>
            </a:r>
            <a:endParaRPr lang="en-US" sz="600" dirty="0"/>
          </a:p>
          <a:p>
            <a:pPr lvl="2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4 - Target RAN5#84 AUG-19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Work plan to be updated for SA Option 5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900" dirty="0"/>
              <a:t>SA Option 5 (SA E-UTRA) - Phase 1 - Target RAN5#84 AUG-19</a:t>
            </a:r>
            <a:endParaRPr lang="en-US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74587</TotalTime>
  <Words>846</Words>
  <Application>Microsoft Office PowerPoint</Application>
  <PresentationFormat>On-screen Show (4:3)</PresentationFormat>
  <Paragraphs>137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Ericsson Capital TT</vt:lpstr>
      <vt:lpstr>Arial</vt:lpstr>
      <vt:lpstr>PresentationTemplate2011</vt:lpstr>
      <vt:lpstr>RAN5 5G NR STATUS,  DELIVERY phases and targets (May-19)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1705</cp:revision>
  <cp:lastPrinted>2019-05-21T13:30:52Z</cp:lastPrinted>
  <dcterms:created xsi:type="dcterms:W3CDTF">2016-08-26T13:27:01Z</dcterms:created>
  <dcterms:modified xsi:type="dcterms:W3CDTF">2019-06-04T11:23:05Z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