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9" r:id="rId1"/>
  </p:sldMasterIdLst>
  <p:notesMasterIdLst>
    <p:notesMasterId r:id="rId6"/>
  </p:notesMasterIdLst>
  <p:handoutMasterIdLst>
    <p:handoutMasterId r:id="rId7"/>
  </p:handoutMasterIdLst>
  <p:sldIdLst>
    <p:sldId id="335" r:id="rId2"/>
    <p:sldId id="460" r:id="rId3"/>
    <p:sldId id="469" r:id="rId4"/>
    <p:sldId id="341" r:id="rId5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66FF"/>
    <a:srgbClr val="009900"/>
    <a:srgbClr val="F9F9F9"/>
    <a:srgbClr val="FF0000"/>
    <a:srgbClr val="55575B"/>
    <a:srgbClr val="92D050"/>
    <a:srgbClr val="644C00"/>
    <a:srgbClr val="6C52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64" autoAdjust="0"/>
    <p:restoredTop sz="95173" autoAdjust="0"/>
  </p:normalViewPr>
  <p:slideViewPr>
    <p:cSldViewPr>
      <p:cViewPr varScale="1">
        <p:scale>
          <a:sx n="68" d="100"/>
          <a:sy n="68" d="100"/>
        </p:scale>
        <p:origin x="68" y="244"/>
      </p:cViewPr>
      <p:guideLst>
        <p:guide orient="horz" pos="2160"/>
        <p:guide pos="2976"/>
      </p:guideLst>
    </p:cSldViewPr>
  </p:slideViewPr>
  <p:outlineViewPr>
    <p:cViewPr>
      <p:scale>
        <a:sx n="33" d="100"/>
        <a:sy n="33" d="100"/>
      </p:scale>
      <p:origin x="0" y="356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328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A32E5-B2BA-4F4E-9250-6562A657BCB7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88EDD-FDA7-4259-9457-17408F01DF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3891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86263"/>
            <a:ext cx="55467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55321510-CFD7-49A7-8879-5783196AB7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736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33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848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177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82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MobilzeBkgdNEW4x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630" y="3660775"/>
            <a:ext cx="3167742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4630" y="2057400"/>
            <a:ext cx="3167742" cy="1603375"/>
          </a:xfrm>
        </p:spPr>
        <p:txBody>
          <a:bodyPr/>
          <a:lstStyle>
            <a:lvl1pPr>
              <a:defRPr b="1" spc="-100" baseline="0">
                <a:solidFill>
                  <a:srgbClr val="33CC3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08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MobilzeStripNEW4x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953000" cy="10668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458200" cy="41148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5080" y="6553200"/>
            <a:ext cx="1676400" cy="304799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3AF51AF-7D9A-4CD2-820B-DA5F75F316A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1" descr="AnritsuAlon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713" y="6248400"/>
            <a:ext cx="1592991" cy="36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36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927" y="-3909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5580000"/>
          </a:xfrm>
          <a:prstGeom prst="rect">
            <a:avLst/>
          </a:prstGeom>
          <a:solidFill>
            <a:srgbClr val="0FAF46"/>
          </a:solidFill>
          <a:ln>
            <a:noFill/>
          </a:ln>
          <a:extLst/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8" name="正方形/長方形 9"/>
          <p:cNvSpPr>
            <a:spLocks noChangeArrowheads="1"/>
          </p:cNvSpPr>
          <p:nvPr/>
        </p:nvSpPr>
        <p:spPr bwMode="auto">
          <a:xfrm>
            <a:off x="6624000" y="0"/>
            <a:ext cx="2520000" cy="5580000"/>
          </a:xfrm>
          <a:prstGeom prst="rect">
            <a:avLst/>
          </a:prstGeom>
          <a:solidFill>
            <a:srgbClr val="C8C8C8"/>
          </a:solidFill>
          <a:ln>
            <a:noFill/>
          </a:ln>
          <a:extLst/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3390" y="3419842"/>
            <a:ext cx="5592610" cy="4676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0" i="0">
                <a:solidFill>
                  <a:srgbClr val="FFFFFF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dirty="0" smtClean="0"/>
              <a:t>Click to edit Master subtitle style</a:t>
            </a:r>
            <a:endParaRPr lang="ja-JP" altLang="en-US" dirty="0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2"/>
          </p:nvPr>
        </p:nvSpPr>
        <p:spPr>
          <a:xfrm>
            <a:off x="498859" y="3896246"/>
            <a:ext cx="5597141" cy="8044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500" b="0" i="0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 smtClean="0"/>
              <a:t>Click to edit Master text styles</a:t>
            </a:r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3"/>
          </p:nvPr>
        </p:nvSpPr>
        <p:spPr>
          <a:xfrm>
            <a:off x="499534" y="4704646"/>
            <a:ext cx="5596466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 i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 smtClean="0"/>
              <a:t>Click to edit Master text styles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491684" y="345325"/>
            <a:ext cx="5599554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0" i="0">
                <a:solidFill>
                  <a:srgbClr val="FFFFFF"/>
                </a:solidFill>
                <a:latin typeface="+mj-lt"/>
                <a:cs typeface="Arial"/>
              </a:defRPr>
            </a:lvl1pPr>
          </a:lstStyle>
          <a:p>
            <a:r>
              <a:rPr lang="en-US" altLang="ja-JP" dirty="0" smtClean="0"/>
              <a:t>Click to edit Master title style</a:t>
            </a:r>
            <a:endParaRPr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4824000" y="5634038"/>
            <a:ext cx="4320000" cy="12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23" name="図 22" descr="Anritsu_setup_logo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5634038"/>
            <a:ext cx="4016587" cy="1224000"/>
          </a:xfrm>
          <a:prstGeom prst="rect">
            <a:avLst/>
          </a:prstGeom>
        </p:spPr>
      </p:pic>
      <p:pic>
        <p:nvPicPr>
          <p:cNvPr id="2050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92" y="4700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38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gular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1245" y="258237"/>
            <a:ext cx="8496000" cy="7559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55575B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cxnSp>
        <p:nvCxnSpPr>
          <p:cNvPr id="9" name="直線コネクタ 10"/>
          <p:cNvCxnSpPr>
            <a:cxnSpLocks noChangeShapeType="1"/>
          </p:cNvCxnSpPr>
          <p:nvPr userDrawn="1"/>
        </p:nvCxnSpPr>
        <p:spPr bwMode="auto">
          <a:xfrm>
            <a:off x="0" y="6289499"/>
            <a:ext cx="9144000" cy="0"/>
          </a:xfrm>
          <a:prstGeom prst="line">
            <a:avLst/>
          </a:prstGeom>
          <a:noFill/>
          <a:ln w="3175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>
          <a:xfrm>
            <a:off x="318518" y="6551355"/>
            <a:ext cx="2133600" cy="180000"/>
          </a:xfrm>
          <a:prstGeom prst="rect">
            <a:avLst/>
          </a:prstGeom>
        </p:spPr>
        <p:txBody>
          <a:bodyPr/>
          <a:lstStyle/>
          <a:p>
            <a:fld id="{D42C9A79-6E90-1742-9351-FB54BC1C4CED}" type="datetime1">
              <a:rPr lang="ja-JP" altLang="en-US" smtClean="0"/>
              <a:t>2019/2/14</a:t>
            </a:fld>
            <a:endParaRPr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pic>
        <p:nvPicPr>
          <p:cNvPr id="14" name="図 13" descr="Anritsu_setup_logo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" t="18116" b="17860"/>
          <a:stretch/>
        </p:blipFill>
        <p:spPr>
          <a:xfrm>
            <a:off x="70555" y="6307055"/>
            <a:ext cx="2700000" cy="550945"/>
          </a:xfrm>
          <a:prstGeom prst="rect">
            <a:avLst/>
          </a:prstGeom>
        </p:spPr>
      </p:pic>
      <p:sp>
        <p:nvSpPr>
          <p:cNvPr id="1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8518" y="1066799"/>
            <a:ext cx="8496000" cy="504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575B"/>
                </a:solidFill>
              </a:defRPr>
            </a:lvl1pPr>
            <a:lvl2pPr>
              <a:defRPr>
                <a:solidFill>
                  <a:srgbClr val="55575B"/>
                </a:solidFill>
              </a:defRPr>
            </a:lvl2pPr>
            <a:lvl3pPr>
              <a:defRPr>
                <a:solidFill>
                  <a:srgbClr val="55575B"/>
                </a:solidFill>
              </a:defRPr>
            </a:lvl3pPr>
            <a:lvl4pPr>
              <a:defRPr>
                <a:solidFill>
                  <a:srgbClr val="55575B"/>
                </a:solidFill>
              </a:defRPr>
            </a:lvl4pPr>
            <a:lvl5pPr>
              <a:defRPr>
                <a:solidFill>
                  <a:srgbClr val="55575B"/>
                </a:solidFill>
              </a:defRPr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</a:p>
          <a:p>
            <a:pPr lvl="1"/>
            <a:r>
              <a:rPr kumimoji="1" lang="en-US" altLang="ja-JP" dirty="0" smtClean="0"/>
              <a:t>Second level</a:t>
            </a:r>
          </a:p>
          <a:p>
            <a:pPr lvl="2"/>
            <a:r>
              <a:rPr kumimoji="1" lang="en-US" altLang="ja-JP" dirty="0" smtClean="0"/>
              <a:t>Third level</a:t>
            </a:r>
          </a:p>
          <a:p>
            <a:pPr lvl="3"/>
            <a:r>
              <a:rPr kumimoji="1" lang="en-US" altLang="ja-JP" dirty="0" smtClean="0"/>
              <a:t>Fourth level</a:t>
            </a:r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1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21800" y="6424385"/>
            <a:ext cx="3693599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altLang="ja-JP" dirty="0" smtClean="0"/>
              <a:t>Slide Title or URL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576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FAF46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endParaRPr lang="ja-JP" altLang="en-US" dirty="0"/>
          </a:p>
        </p:txBody>
      </p:sp>
      <p:pic>
        <p:nvPicPr>
          <p:cNvPr id="3" name="図 8" descr="Anritsu_white_log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8" descr="Anritsu_white_logo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42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4008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3C415D2D-E102-4B7F-9B71-D615AD924B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7" r:id="rId3"/>
    <p:sldLayoutId id="2147483730" r:id="rId4"/>
    <p:sldLayoutId id="2147483729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4800" y="345325"/>
            <a:ext cx="5943600" cy="3236075"/>
          </a:xfrm>
        </p:spPr>
        <p:txBody>
          <a:bodyPr>
            <a:normAutofit fontScale="90000"/>
          </a:bodyPr>
          <a:lstStyle/>
          <a:p>
            <a:r>
              <a:rPr lang="en-GB" dirty="0"/>
              <a:t>3GPP </a:t>
            </a:r>
            <a:r>
              <a:rPr lang="en-GB" dirty="0" smtClean="0"/>
              <a:t>RAN5 </a:t>
            </a:r>
            <a:r>
              <a:rPr lang="en-GB" dirty="0" smtClean="0"/>
              <a:t>#82</a:t>
            </a:r>
            <a:r>
              <a:rPr lang="en-GB" sz="4000" dirty="0"/>
              <a:t/>
            </a:r>
            <a:br>
              <a:rPr lang="en-GB" sz="4000" dirty="0"/>
            </a:br>
            <a:r>
              <a:rPr lang="en-GB" dirty="0" smtClean="0"/>
              <a:t>Athens, Greece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2</a:t>
            </a:r>
            <a:r>
              <a:rPr lang="en-GB" dirty="0" smtClean="0"/>
              <a:t>5 Feb to 01 Mar 2019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R5-191349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>Closure of LTE TT Review process</a:t>
            </a:r>
            <a:r>
              <a:rPr lang="en-GB" dirty="0" smtClean="0"/>
              <a:t/>
            </a:r>
            <a:br>
              <a:rPr lang="en-GB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37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Current status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RAN5 focus is now on NR, with many new challenges for MU/TT</a:t>
            </a:r>
          </a:p>
          <a:p>
            <a:r>
              <a:rPr lang="en-GB" dirty="0" smtClean="0"/>
              <a:t>LTE Work Items are mainly derivative, and based on existing</a:t>
            </a:r>
          </a:p>
          <a:p>
            <a:r>
              <a:rPr lang="en-GB" dirty="0" smtClean="0"/>
              <a:t>TR 36.903 and </a:t>
            </a:r>
            <a:r>
              <a:rPr lang="en-GB" dirty="0"/>
              <a:t>TR </a:t>
            </a:r>
            <a:r>
              <a:rPr lang="en-GB" dirty="0" smtClean="0"/>
              <a:t>36.904 contain a good library of TT examples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..all of which have been reviewed</a:t>
            </a:r>
            <a:endParaRPr lang="en-GB" sz="2000" dirty="0" smtClean="0">
              <a:solidFill>
                <a:srgbClr val="33CC33"/>
              </a:solidFill>
            </a:endParaRPr>
          </a:p>
          <a:p>
            <a:r>
              <a:rPr lang="en-GB" dirty="0" smtClean="0"/>
              <a:t>Recent LTE TT review has been offline with Block approval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Aimed </a:t>
            </a:r>
            <a:r>
              <a:rPr lang="en-GB" sz="2000" dirty="0">
                <a:solidFill>
                  <a:srgbClr val="33CC33"/>
                </a:solidFill>
              </a:rPr>
              <a:t>to </a:t>
            </a:r>
            <a:r>
              <a:rPr lang="en-GB" sz="2000" dirty="0" smtClean="0">
                <a:solidFill>
                  <a:srgbClr val="33CC33"/>
                </a:solidFill>
              </a:rPr>
              <a:t>save meeting time, so that NR can be prioritised</a:t>
            </a:r>
            <a:endParaRPr lang="en-GB" sz="2000" dirty="0">
              <a:solidFill>
                <a:srgbClr val="33CC33"/>
              </a:solidFill>
            </a:endParaRPr>
          </a:p>
          <a:p>
            <a:r>
              <a:rPr lang="en-GB" dirty="0" smtClean="0"/>
              <a:t>Due to sharing review effort, many companies now TT-competent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Many delegates from many companies have worked on TT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Principles are understood, and are now part of RAN5 routine work </a:t>
            </a:r>
            <a:endParaRPr lang="en-GB" sz="2000" dirty="0">
              <a:solidFill>
                <a:srgbClr val="33CC33"/>
              </a:solidFill>
            </a:endParaRPr>
          </a:p>
          <a:p>
            <a:r>
              <a:rPr lang="en-GB" dirty="0" smtClean="0"/>
              <a:t>Test Tolerance work is included within the RAN5 work items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Included when companies sign up to test cases and work items</a:t>
            </a:r>
            <a:endParaRPr lang="en-GB" sz="2000" dirty="0" smtClean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2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Closure of process and Way Forward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RAN5#82 will be the last LTE Test Tolerance review process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This has been prompted by the need to prioritise </a:t>
            </a:r>
            <a:r>
              <a:rPr lang="en-GB" sz="2000" dirty="0" smtClean="0">
                <a:solidFill>
                  <a:srgbClr val="33CC33"/>
                </a:solidFill>
              </a:rPr>
              <a:t>NR in RAN5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NR schedules require shift of TT effort to complete Test cases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NR has new features to be handled and needs new templates </a:t>
            </a:r>
          </a:p>
          <a:p>
            <a:r>
              <a:rPr lang="en-GB" dirty="0"/>
              <a:t>LTE Test Tolerance </a:t>
            </a:r>
            <a:r>
              <a:rPr lang="en-GB" dirty="0" smtClean="0"/>
              <a:t>submissions now same as normal </a:t>
            </a:r>
            <a:r>
              <a:rPr lang="en-GB" dirty="0" err="1" smtClean="0"/>
              <a:t>Tdocs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Companies are welcome to review at their option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RAN5 leadership can decide priority for meeting time</a:t>
            </a:r>
            <a:endParaRPr lang="en-GB" sz="2000" dirty="0">
              <a:solidFill>
                <a:srgbClr val="33CC33"/>
              </a:solidFill>
            </a:endParaRPr>
          </a:p>
          <a:p>
            <a:r>
              <a:rPr lang="en-GB" dirty="0" smtClean="0"/>
              <a:t>Thanks to all those who have contributed to LTE TT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smtClean="0">
                <a:solidFill>
                  <a:srgbClr val="33CC33"/>
                </a:solidFill>
              </a:rPr>
              <a:t>Analysis and review </a:t>
            </a:r>
            <a:r>
              <a:rPr lang="en-GB" sz="2000" dirty="0" smtClean="0">
                <a:solidFill>
                  <a:srgbClr val="33CC33"/>
                </a:solidFill>
              </a:rPr>
              <a:t>process has been running for about 11 years   </a:t>
            </a:r>
            <a:endParaRPr lang="en-GB" sz="2000" dirty="0">
              <a:solidFill>
                <a:srgbClr val="33CC33"/>
              </a:solidFill>
            </a:endParaRPr>
          </a:p>
          <a:p>
            <a:pPr marL="457200" lvl="1" indent="0">
              <a:buNone/>
            </a:pPr>
            <a:endParaRPr lang="en-GB" sz="2000" dirty="0" smtClean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55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81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5_Blank Presentatio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61481</TotalTime>
  <Words>225</Words>
  <Application>Microsoft Office PowerPoint</Application>
  <PresentationFormat>On-screen Show (4:3)</PresentationFormat>
  <Paragraphs>29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ＭＳ Ｐゴシック</vt:lpstr>
      <vt:lpstr>Arial</vt:lpstr>
      <vt:lpstr>15_Blank Presentation</vt:lpstr>
      <vt:lpstr>3GPP RAN5 #82 Athens, Greece 25 Feb to 01 Mar 2019  R5-191349 Closure of LTE TT Review process </vt:lpstr>
      <vt:lpstr>Current status</vt:lpstr>
      <vt:lpstr>Closure of process and Way Forward</vt:lpstr>
      <vt:lpstr>PowerPoint Presentation</vt:lpstr>
    </vt:vector>
  </TitlesOfParts>
  <Company>Drew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Drew</dc:creator>
  <cp:lastModifiedBy>Rose, Ian</cp:lastModifiedBy>
  <cp:revision>1598</cp:revision>
  <dcterms:created xsi:type="dcterms:W3CDTF">2010-09-29T20:18:17Z</dcterms:created>
  <dcterms:modified xsi:type="dcterms:W3CDTF">2019-02-14T15:35:32Z</dcterms:modified>
</cp:coreProperties>
</file>