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520" r:id="rId3"/>
    <p:sldId id="521" r:id="rId4"/>
    <p:sldId id="522" r:id="rId5"/>
    <p:sldId id="523" r:id="rId6"/>
    <p:sldId id="524" r:id="rId7"/>
    <p:sldId id="525" r:id="rId8"/>
    <p:sldId id="259" r:id="rId9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ACF6DA"/>
    <a:srgbClr val="DDE9F7"/>
    <a:srgbClr val="00FA71"/>
    <a:srgbClr val="1063A2"/>
    <a:srgbClr val="10386B"/>
    <a:srgbClr val="1915FF"/>
    <a:srgbClr val="FA0E12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7" autoAdjust="0"/>
    <p:restoredTop sz="98297" autoAdjust="0"/>
  </p:normalViewPr>
  <p:slideViewPr>
    <p:cSldViewPr snapToGrid="0">
      <p:cViewPr varScale="1">
        <p:scale>
          <a:sx n="81" d="100"/>
          <a:sy n="81" d="100"/>
        </p:scale>
        <p:origin x="7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F4BF1F-B2A0-425B-A747-4C4E58914C8E}" type="datetimeFigureOut">
              <a:rPr lang="zh-CN" altLang="en-US" smtClean="0"/>
              <a:pPr/>
              <a:t>2018/8/16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D36E0-A65A-459E-851E-56F772BAE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2013B06-8F13-43AA-80CE-A20C31D31309}" type="datetimeFigureOut">
              <a:rPr lang="zh-CN" altLang="en-US" smtClean="0"/>
              <a:pPr/>
              <a:t>2018/8/16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9ED260-4EAD-4D2D-81E2-B6A0E2F09D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93102EF-0E9D-4EDC-9AD2-BB1A9C501B19}" type="datetime1">
              <a:rPr lang="zh-CN" altLang="en-US" smtClean="0"/>
              <a:pPr/>
              <a:t>2018/8/16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56362AE-B8C2-4D96-8323-6351F9125D39}" type="datetime1">
              <a:rPr lang="zh-CN" altLang="en-US" smtClean="0"/>
              <a:pPr/>
              <a:t>2018/8/16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56362AE-B8C2-4D96-8323-6351F9125D39}" type="datetime1">
              <a:rPr lang="zh-CN" altLang="en-US" smtClean="0"/>
              <a:pPr/>
              <a:t>2018/8/16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836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28473A8-424B-4D1F-A7F7-5A0404DFFA32}" type="datetime1">
              <a:rPr lang="zh-CN" altLang="en-US" smtClean="0"/>
              <a:t>2018/8/16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707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C6091777-868F-44B0-946C-4DB1EA71C281}" type="datetime1">
              <a:rPr lang="zh-CN" altLang="en-US" smtClean="0"/>
              <a:pPr/>
              <a:t>2018/8/16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>
                <a:latin typeface="+mj-lt"/>
                <a:cs typeface="Arial" pitchFamily="34" charset="0"/>
              </a:defRPr>
            </a:lvl1pPr>
          </a:lstStyle>
          <a:p>
            <a:r>
              <a:rPr lang="en-US" altLang="zh-CN" dirty="0"/>
              <a:t>Format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72098"/>
          </a:xfrm>
        </p:spPr>
        <p:txBody>
          <a:bodyPr>
            <a:normAutofit/>
          </a:bodyPr>
          <a:lstStyle>
            <a:lvl1pPr>
              <a:spcBef>
                <a:spcPts val="800"/>
              </a:spcBef>
              <a:defRPr sz="2400">
                <a:latin typeface="+mj-lt"/>
                <a:cs typeface="Times New Roman" pitchFamily="18" charset="0"/>
              </a:defRPr>
            </a:lvl1pPr>
            <a:lvl2pPr>
              <a:defRPr sz="2000">
                <a:latin typeface="+mj-lt"/>
                <a:cs typeface="Arial" pitchFamily="34" charset="0"/>
              </a:defRPr>
            </a:lvl2pPr>
            <a:lvl3pPr>
              <a:defRPr sz="2000">
                <a:latin typeface="+mj-lt"/>
                <a:cs typeface="Arial" pitchFamily="34" charset="0"/>
              </a:defRPr>
            </a:lvl3pPr>
            <a:lvl4pPr>
              <a:defRPr sz="2000">
                <a:latin typeface="+mj-lt"/>
                <a:cs typeface="Arial" pitchFamily="34" charset="0"/>
              </a:defRPr>
            </a:lvl4pPr>
            <a:lvl5pPr>
              <a:defRPr sz="2000"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58214" y="6357958"/>
            <a:ext cx="785786" cy="365125"/>
          </a:xfrm>
        </p:spPr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Microsoft_Excel_97-2003_Worksheet.xls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5984" y="2973466"/>
            <a:ext cx="9032032" cy="1109985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>
                <a:latin typeface="Arial Black" pitchFamily="34" charset="0"/>
              </a:rPr>
              <a:t>Discussion on SIG testcase optimization of 5GC</a:t>
            </a:r>
            <a:endParaRPr lang="zh-CN" altLang="zh-CN" dirty="0">
              <a:latin typeface="Arial Black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730515-335F-4AEB-99AF-FA11F3D34EA7}"/>
              </a:ext>
            </a:extLst>
          </p:cNvPr>
          <p:cNvSpPr/>
          <p:nvPr/>
        </p:nvSpPr>
        <p:spPr>
          <a:xfrm>
            <a:off x="7661447" y="106996"/>
            <a:ext cx="1199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R5-184805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0FA842-42EF-40E1-9E59-F0CFB165BDC7}"/>
              </a:ext>
            </a:extLst>
          </p:cNvPr>
          <p:cNvSpPr txBox="1"/>
          <p:nvPr/>
        </p:nvSpPr>
        <p:spPr>
          <a:xfrm>
            <a:off x="4109213" y="4855779"/>
            <a:ext cx="925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/>
              <a:t>CATT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Testcase optimization has been doing since later LTE period.</a:t>
            </a:r>
          </a:p>
          <a:p>
            <a:r>
              <a:rPr lang="en-US" altLang="zh-CN" dirty="0"/>
              <a:t>Testcase optimization has been doing by drafting 5G WPs imperceptibly.</a:t>
            </a:r>
          </a:p>
          <a:p>
            <a:pPr marL="457200" lvl="1" indent="0">
              <a:buNone/>
            </a:pPr>
            <a:r>
              <a:rPr lang="en-US" altLang="zh-CN" dirty="0"/>
              <a:t>For EN-DC:</a:t>
            </a:r>
          </a:p>
          <a:p>
            <a:pPr marL="800100" lvl="2" indent="0" fontAlgn="t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GB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RAN5#77: 155 TCs</a:t>
            </a:r>
          </a:p>
          <a:p>
            <a:pPr marL="800100" lvl="2" indent="0" fontAlgn="t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GB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RAN5#78: 132 TCs</a:t>
            </a:r>
          </a:p>
          <a:p>
            <a:pPr marL="800100" lvl="2" indent="0" fontAlgn="t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GB" altLang="zh-CN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RAN5#79: 101 TCs</a:t>
            </a:r>
          </a:p>
          <a:p>
            <a:r>
              <a:rPr lang="en-US" altLang="zh-CN" dirty="0"/>
              <a:t>It is obvious that the Testcase optimization is the sooner the better</a:t>
            </a:r>
          </a:p>
          <a:p>
            <a:r>
              <a:rPr lang="en-US" altLang="zh-CN" dirty="0"/>
              <a:t>No clear guidance for testcase optimization in RAN5</a:t>
            </a:r>
          </a:p>
          <a:p>
            <a:endParaRPr lang="en-US" altLang="zh-CN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In current version of WP for 5GC, 101 testcases are planned </a:t>
            </a:r>
          </a:p>
          <a:p>
            <a:endParaRPr lang="en-US" altLang="zh-CN" sz="2800" dirty="0"/>
          </a:p>
          <a:p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more optimization could be done.</a:t>
            </a:r>
            <a:endParaRPr lang="zh-CN" altLang="en-US" sz="2800" dirty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FYI:  133 testcases for LTE EPC.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8E7389F-216A-4948-A1F2-339904D423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098953"/>
              </p:ext>
            </p:extLst>
          </p:nvPr>
        </p:nvGraphicFramePr>
        <p:xfrm>
          <a:off x="4114800" y="2278556"/>
          <a:ext cx="914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Worksheet" showAsIcon="1" r:id="rId4" imgW="914400" imgH="787320" progId="Excel.Sheet.8">
                  <p:embed/>
                </p:oleObj>
              </mc:Choice>
              <mc:Fallback>
                <p:oleObj name="Worksheet" showAsIcon="1" r:id="rId4" imgW="914400" imgH="78732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4800" y="2278556"/>
                        <a:ext cx="9144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7873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6C36D-8ED1-4D34-A89A-24D83E924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CC6E0-8FC7-44F6-AE95-F8C9C2733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Could testcases with different success/fail cases be merged?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88F64A-1490-47D4-8305-A3388E382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4E1699-A9C8-443C-BD8F-49D6F26A2A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680080"/>
              </p:ext>
            </p:extLst>
          </p:nvPr>
        </p:nvGraphicFramePr>
        <p:xfrm>
          <a:off x="1041441" y="1977829"/>
          <a:ext cx="7455196" cy="15907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84463">
                  <a:extLst>
                    <a:ext uri="{9D8B030D-6E8A-4147-A177-3AD203B41FA5}">
                      <a16:colId xmlns:a16="http://schemas.microsoft.com/office/drawing/2014/main" val="1384992503"/>
                    </a:ext>
                  </a:extLst>
                </a:gridCol>
                <a:gridCol w="6570733">
                  <a:extLst>
                    <a:ext uri="{9D8B030D-6E8A-4147-A177-3AD203B41FA5}">
                      <a16:colId xmlns:a16="http://schemas.microsoft.com/office/drawing/2014/main" val="935897032"/>
                    </a:ext>
                  </a:extLst>
                </a:gridCol>
              </a:tblGrid>
              <a:tr h="53025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u="none" strike="noStrike" dirty="0">
                          <a:effectLst/>
                        </a:rPr>
                        <a:t>9.1.1.3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5G AKA based primary authentication and key agreement / Success / Authentication response by the UE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71055314"/>
                  </a:ext>
                </a:extLst>
              </a:tr>
              <a:tr h="53025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u="none" strike="noStrike">
                          <a:effectLst/>
                        </a:rPr>
                        <a:t>9.1.1.5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>
                          <a:effectLst/>
                        </a:rPr>
                        <a:t>5G AKA based primary authentication and key agreement / Authentication not accepted by the UE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49823437"/>
                  </a:ext>
                </a:extLst>
              </a:tr>
              <a:tr h="530253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u="none" strike="noStrike">
                          <a:effectLst/>
                        </a:rPr>
                        <a:t>9.1.1.6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</a:rPr>
                        <a:t>5G AKA based primary authentication and key agreement / Abnormal cases / Network failing the authentication check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0328257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0DA6DEB-E7D4-42D8-97AC-E92435DE8759}"/>
              </a:ext>
            </a:extLst>
          </p:cNvPr>
          <p:cNvSpPr txBox="1"/>
          <p:nvPr/>
        </p:nvSpPr>
        <p:spPr>
          <a:xfrm>
            <a:off x="457200" y="3816272"/>
            <a:ext cx="851156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Advantage: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Possible saving on common procedures (preamble, </a:t>
            </a:r>
            <a:r>
              <a:rPr lang="en-US" altLang="zh-CN" dirty="0" err="1"/>
              <a:t>postamble</a:t>
            </a:r>
            <a:r>
              <a:rPr lang="en-US" altLang="zh-CN" dirty="0"/>
              <a:t>…) / test time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Less number of testcases on total</a:t>
            </a:r>
          </a:p>
          <a:p>
            <a:endParaRPr lang="en-US" altLang="zh-CN" dirty="0"/>
          </a:p>
          <a:p>
            <a:r>
              <a:rPr lang="en-US" altLang="zh-CN" dirty="0"/>
              <a:t>Disadvantage: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Different cases may require different configurations of the UE, USIM and the network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Multi-TPs raises the difficulty of debugging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5656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7DED-C362-4DE8-AA94-9BA8EEF06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737AD9-6BF9-42D4-8AEF-963F76272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Could different procedures be combined?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89DCC8-AC35-4C18-8FED-A95FC2FFF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5DC1960-0261-46A5-8588-2EF82B0441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995651"/>
              </p:ext>
            </p:extLst>
          </p:nvPr>
        </p:nvGraphicFramePr>
        <p:xfrm>
          <a:off x="913543" y="1834981"/>
          <a:ext cx="7444671" cy="2346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2559">
                  <a:extLst>
                    <a:ext uri="{9D8B030D-6E8A-4147-A177-3AD203B41FA5}">
                      <a16:colId xmlns:a16="http://schemas.microsoft.com/office/drawing/2014/main" val="3146425896"/>
                    </a:ext>
                  </a:extLst>
                </a:gridCol>
                <a:gridCol w="1844984">
                  <a:extLst>
                    <a:ext uri="{9D8B030D-6E8A-4147-A177-3AD203B41FA5}">
                      <a16:colId xmlns:a16="http://schemas.microsoft.com/office/drawing/2014/main" val="418005746"/>
                    </a:ext>
                  </a:extLst>
                </a:gridCol>
                <a:gridCol w="4847128">
                  <a:extLst>
                    <a:ext uri="{9D8B030D-6E8A-4147-A177-3AD203B41FA5}">
                      <a16:colId xmlns:a16="http://schemas.microsoft.com/office/drawing/2014/main" val="2724821657"/>
                    </a:ext>
                  </a:extLst>
                </a:gridCol>
              </a:tblGrid>
              <a:tr h="16006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u="none" strike="noStrike">
                          <a:effectLst/>
                        </a:rPr>
                        <a:t>9.1.3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Identification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New sub-clause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7339752"/>
                  </a:ext>
                </a:extLst>
              </a:tr>
              <a:tr h="164637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400" u="none" strike="noStrike">
                          <a:effectLst/>
                        </a:rPr>
                        <a:t>9.1.3.1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Identification procedure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**** TP1: [TS 24.501:5.4.3]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WITH: the UE is in 5GMM-CONNECTED mode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WHEN:  The AMF initiates the identification procedure by sending an IDENTITY REQUEST message to the UE</a:t>
                      </a:r>
                      <a:br>
                        <a:rPr lang="en-US" sz="1400" u="none" strike="noStrike" dirty="0">
                          <a:effectLst/>
                        </a:rPr>
                      </a:br>
                      <a:br>
                        <a:rPr lang="en-US" sz="1400" u="none" strike="noStrike" dirty="0">
                          <a:effectLst/>
                        </a:rPr>
                      </a:br>
                      <a:r>
                        <a:rPr lang="en-US" sz="1400" u="none" strike="noStrike" dirty="0">
                          <a:effectLst/>
                        </a:rPr>
                        <a:t>THEN:  the UE shall send an IDENTITY RESPONSE message contain the identification parameters as requested by the network, e.g. the SUPI or the PEI.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4963659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7B244E6-4E7C-4EA6-B2E4-B0B2A2090C1B}"/>
              </a:ext>
            </a:extLst>
          </p:cNvPr>
          <p:cNvSpPr txBox="1"/>
          <p:nvPr/>
        </p:nvSpPr>
        <p:spPr>
          <a:xfrm>
            <a:off x="913543" y="4429625"/>
            <a:ext cx="675505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Advantage: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Saving on common procedures (preamble, </a:t>
            </a:r>
            <a:r>
              <a:rPr lang="en-US" altLang="zh-CN" dirty="0" err="1"/>
              <a:t>postamble</a:t>
            </a:r>
            <a:r>
              <a:rPr lang="en-US" altLang="zh-CN" dirty="0"/>
              <a:t>…) / test time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Less number of testcases on total</a:t>
            </a:r>
          </a:p>
          <a:p>
            <a:r>
              <a:rPr lang="en-US" altLang="zh-CN" dirty="0"/>
              <a:t>Disadvantage: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The Paragraphing of the test spec will be messed up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Multi-TPs raises the difficulty of debugging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9088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32B09-A8A2-48F2-96E0-0DCF6DC94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3631BC-010C-426F-87CA-5F56C2B2F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Could basic procedures covered by other testcases be removed?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D957C2-A3C5-4F66-B3CE-8E3CF714E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88E0D73-52EA-4A3B-9811-3D4F85D66C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49415"/>
              </p:ext>
            </p:extLst>
          </p:nvPr>
        </p:nvGraphicFramePr>
        <p:xfrm>
          <a:off x="1022855" y="2147536"/>
          <a:ext cx="7098289" cy="8611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564">
                  <a:extLst>
                    <a:ext uri="{9D8B030D-6E8A-4147-A177-3AD203B41FA5}">
                      <a16:colId xmlns:a16="http://schemas.microsoft.com/office/drawing/2014/main" val="4142537320"/>
                    </a:ext>
                  </a:extLst>
                </a:gridCol>
                <a:gridCol w="5866725">
                  <a:extLst>
                    <a:ext uri="{9D8B030D-6E8A-4147-A177-3AD203B41FA5}">
                      <a16:colId xmlns:a16="http://schemas.microsoft.com/office/drawing/2014/main" val="3750039786"/>
                    </a:ext>
                  </a:extLst>
                </a:gridCol>
              </a:tblGrid>
              <a:tr h="135107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u="none" strike="noStrike">
                          <a:effectLst/>
                        </a:rPr>
                        <a:t>9.1.6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De-registration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93792884"/>
                  </a:ext>
                </a:extLst>
              </a:tr>
              <a:tr h="135107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u="none" strike="noStrike">
                          <a:effectLst/>
                        </a:rPr>
                        <a:t>9.1.6.1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UE-initiated de-registration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38297356"/>
                  </a:ext>
                </a:extLst>
              </a:tr>
              <a:tr h="495381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u="none" strike="noStrike">
                          <a:effectLst/>
                        </a:rPr>
                        <a:t>9.1.6.1.1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UE-initiated de-registration / switch off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1626286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5969C93-5F8A-436A-87A1-739ACAC7A057}"/>
              </a:ext>
            </a:extLst>
          </p:cNvPr>
          <p:cNvSpPr txBox="1"/>
          <p:nvPr/>
        </p:nvSpPr>
        <p:spPr>
          <a:xfrm>
            <a:off x="521936" y="3313227"/>
            <a:ext cx="800885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Advantage: 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Saving on test time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Less number of testcases on total</a:t>
            </a:r>
          </a:p>
          <a:p>
            <a:endParaRPr lang="en-US" altLang="zh-CN" dirty="0"/>
          </a:p>
          <a:p>
            <a:r>
              <a:rPr lang="en-US" altLang="zh-CN" dirty="0"/>
              <a:t>Disadvantage: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The Paragraphing of the test spec will be messed up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The definition of features being covered are not clear to the certification groups</a:t>
            </a:r>
          </a:p>
        </p:txBody>
      </p:sp>
    </p:spTree>
    <p:extLst>
      <p:ext uri="{BB962C8B-B14F-4D97-AF65-F5344CB8AC3E}">
        <p14:creationId xmlns:p14="http://schemas.microsoft.com/office/powerpoint/2010/main" val="1489661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7CAFF7-F460-4D7E-8450-84BAEF008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7AD90-6904-478C-8953-AF89C3975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 balance between “Saving certification time” and “Saving debugging time”; between “less and tidy testcase numbers” and “clear coverage on features” should be defined into a clear and consistent guidance for testcase optimization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B7412A-6261-492D-A8D1-5432EAAC2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3106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7919</TotalTime>
  <Words>384</Words>
  <Application>Microsoft Office PowerPoint</Application>
  <PresentationFormat>On-screen Show (4:3)</PresentationFormat>
  <Paragraphs>84</Paragraphs>
  <Slides>8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等线</vt:lpstr>
      <vt:lpstr>黑体</vt:lpstr>
      <vt:lpstr>宋体</vt:lpstr>
      <vt:lpstr>Arial</vt:lpstr>
      <vt:lpstr>Arial Black</vt:lpstr>
      <vt:lpstr>Calibri</vt:lpstr>
      <vt:lpstr>Times New Roman</vt:lpstr>
      <vt:lpstr>Office 主题</vt:lpstr>
      <vt:lpstr>Microsoft Excel 97-2003 Worksheet</vt:lpstr>
      <vt:lpstr>Discussion on SIG testcase optimization of 5GC</vt:lpstr>
      <vt:lpstr>Introduction</vt:lpstr>
      <vt:lpstr>Introduction</vt:lpstr>
      <vt:lpstr>Discussion</vt:lpstr>
      <vt:lpstr>Discussion</vt:lpstr>
      <vt:lpstr>Discussion</vt:lpstr>
      <vt:lpstr>Proposals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陈 晓忠</cp:lastModifiedBy>
  <cp:revision>742</cp:revision>
  <dcterms:created xsi:type="dcterms:W3CDTF">2014-01-09T07:41:21Z</dcterms:created>
  <dcterms:modified xsi:type="dcterms:W3CDTF">2018-08-16T02:02:28Z</dcterms:modified>
</cp:coreProperties>
</file>