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59" r:id="rId2"/>
    <p:sldId id="293" r:id="rId3"/>
    <p:sldId id="309" r:id="rId4"/>
    <p:sldId id="323" r:id="rId5"/>
    <p:sldId id="301" r:id="rId6"/>
    <p:sldId id="319" r:id="rId7"/>
    <p:sldId id="333" r:id="rId8"/>
    <p:sldId id="313" r:id="rId9"/>
    <p:sldId id="314" r:id="rId10"/>
    <p:sldId id="324" r:id="rId11"/>
    <p:sldId id="325" r:id="rId12"/>
    <p:sldId id="326" r:id="rId13"/>
    <p:sldId id="327" r:id="rId14"/>
    <p:sldId id="331" r:id="rId15"/>
    <p:sldId id="320" r:id="rId16"/>
    <p:sldId id="321" r:id="rId17"/>
    <p:sldId id="322" r:id="rId18"/>
    <p:sldId id="332" r:id="rId19"/>
    <p:sldId id="261" r:id="rId20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09"/>
            <p14:sldId id="323"/>
            <p14:sldId id="301"/>
            <p14:sldId id="319"/>
            <p14:sldId id="333"/>
            <p14:sldId id="313"/>
            <p14:sldId id="314"/>
            <p14:sldId id="324"/>
            <p14:sldId id="325"/>
            <p14:sldId id="326"/>
            <p14:sldId id="327"/>
            <p14:sldId id="331"/>
            <p14:sldId id="320"/>
            <p14:sldId id="321"/>
            <p14:sldId id="322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6" y="6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(Update of RAN5#79)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RAN5#79 meeting 		                             R5-183270</a:t>
            </a:r>
          </a:p>
          <a:p>
            <a:r>
              <a:rPr lang="en-US" sz="2400" kern="0" dirty="0"/>
              <a:t>Busan, Korea, 21st-25th May 2018</a:t>
            </a:r>
          </a:p>
          <a:p>
            <a:pPr algn="ctr"/>
            <a:endParaRPr lang="en-US" sz="2400" kern="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351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</a:t>
            </a:r>
            <a:r>
              <a:rPr lang="en-US" sz="1200" dirty="0" err="1"/>
              <a:t>Tx</a:t>
            </a:r>
            <a:r>
              <a:rPr lang="en-US" sz="1200" dirty="0"/>
              <a:t> test cases, Note 1</a:t>
            </a:r>
          </a:p>
          <a:p>
            <a:pPr lvl="2"/>
            <a:r>
              <a:rPr lang="en-US" sz="1200" dirty="0"/>
              <a:t>Test definition, MU and TT for NR FR2 RF MU/TT Target 1 and Target 2 test cases,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2, Idle Mode, SDAP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</a:t>
            </a:r>
            <a:r>
              <a:rPr lang="en-US" sz="1000" dirty="0">
                <a:highlight>
                  <a:srgbClr val="00FFFF"/>
                </a:highlight>
              </a:rPr>
              <a:t>and 2 </a:t>
            </a:r>
            <a:r>
              <a:rPr lang="en-US" sz="1000" dirty="0"/>
              <a:t>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RAN5#104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4578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7378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 + CA configurations FR1 xCC,FR2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:, where x&lt;=4</a:t>
            </a:r>
          </a:p>
          <a:p>
            <a:pPr lvl="1"/>
            <a:r>
              <a:rPr lang="en-US" sz="1200" dirty="0"/>
              <a:t>RF - TS 38.521-1, TS 38.521-2, TS 38.521-3 (FR1+FR2), TS 38.521-4, TS 38.533, TR 38.903, TR 38.905 </a:t>
            </a:r>
          </a:p>
          <a:p>
            <a:pPr lvl="2"/>
            <a:r>
              <a:rPr lang="en-US" sz="1200" dirty="0"/>
              <a:t>Test definition and MU/TT for NR FR2 Rx and </a:t>
            </a:r>
            <a:r>
              <a:rPr lang="en-US" sz="1200" dirty="0" err="1"/>
              <a:t>Tx</a:t>
            </a:r>
            <a:r>
              <a:rPr lang="en-US" sz="1200" dirty="0"/>
              <a:t> RF MU/TT target 3 test cases where MU/TT analysis completed, Note 2</a:t>
            </a:r>
          </a:p>
          <a:p>
            <a:pPr lvl="2"/>
            <a:r>
              <a:rPr lang="en-US" sz="1200" dirty="0"/>
              <a:t>Test definition and MU/TT for 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and MU/TT for NR FR1 RRM (TS 38.533) test definition and TT, Note 1</a:t>
            </a:r>
          </a:p>
          <a:p>
            <a:pPr lvl="2"/>
            <a:r>
              <a:rPr lang="en-US" sz="1200" dirty="0"/>
              <a:t>Test definition for 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for NR FR2 RRM (TS 38.533), Note 1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Enhanced test coverage for NR SA idle mode, SDAP and RRC test cases, Note 3</a:t>
            </a:r>
          </a:p>
          <a:p>
            <a:pPr lvl="2"/>
            <a:r>
              <a:rPr lang="en-US" sz="1200" dirty="0"/>
              <a:t>SA NR positioning test cases</a:t>
            </a:r>
          </a:p>
          <a:p>
            <a:pPr lvl="2"/>
            <a:r>
              <a:rPr lang="en-US" sz="1200" dirty="0"/>
              <a:t>5GS IMS, Note 4 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to enable NR FR1/FR2/FR1+FR2 CA configurations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RRM (TS 38.533), Note 2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10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RAN4#91 (May-19)  + RAN5 RF MU/TT progress. For RF MU/TT target 3 test cases MU is </a:t>
            </a:r>
            <a:br>
              <a:rPr lang="en-US" sz="1000" dirty="0"/>
            </a:br>
            <a:r>
              <a:rPr lang="en-US" sz="10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1000" dirty="0"/>
              <a:t>Note 3: There will be a need for a SA Opt.2 Phase 3 to be added when MU/TT targets for </a:t>
            </a:r>
            <a:r>
              <a:rPr lang="en-US" sz="1000" dirty="0" err="1"/>
              <a:t>Demod</a:t>
            </a:r>
            <a:r>
              <a:rPr lang="en-US" sz="10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1000" dirty="0"/>
              <a:t>Note 4: Dependency: RAN2/CT1 progress until RAN2#106 &amp; CT1#115 (May-19)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Protocol - TS 38.523-x</a:t>
            </a:r>
          </a:p>
          <a:p>
            <a:pPr lvl="2"/>
            <a:r>
              <a:rPr lang="en-US" sz="1400" dirty="0"/>
              <a:t>Adoption legacy E-UTRA test cases for 5GC</a:t>
            </a:r>
          </a:p>
          <a:p>
            <a:pPr lvl="2"/>
            <a:r>
              <a:rPr lang="en-US" sz="1400" dirty="0"/>
              <a:t>RRC connected to 5GC test cases, Note 1</a:t>
            </a:r>
          </a:p>
          <a:p>
            <a:pPr lvl="2"/>
            <a:r>
              <a:rPr lang="en-US" sz="1400" dirty="0"/>
              <a:t>Basic NAS 5GC test cases, Note 1</a:t>
            </a: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SA Option 5 Phase 1 test cases</a:t>
            </a: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UE test loop mode A and UE test loop mode B for SA E-UTRA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050" dirty="0"/>
              <a:t>Note 1: Dependency: RAN2/CT1 progress until RAN5#104 &amp; CT1#113 (Nov-18)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5 (SA E-UTRA)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463163"/>
            <a:ext cx="8479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Protocol - TS 38.523-x, TS 34.229-x, TS 37.571-x</a:t>
            </a:r>
          </a:p>
          <a:p>
            <a:pPr lvl="2"/>
            <a:r>
              <a:rPr lang="en-US" sz="1400" dirty="0"/>
              <a:t>Enhanced test coverage for SA Opt.5, Note 1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SA Option 5 Phase 2 test cases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TBD if any additional UE test functions needed</a:t>
            </a:r>
          </a:p>
          <a:p>
            <a:pPr marL="0" indent="0">
              <a:buNone/>
            </a:pPr>
            <a:br>
              <a:rPr lang="en-US" sz="2000" dirty="0">
                <a:highlight>
                  <a:srgbClr val="FFFF00"/>
                </a:highlight>
              </a:rPr>
            </a:br>
            <a:r>
              <a:rPr lang="en-US" sz="1400" dirty="0"/>
              <a:t>Note 1: Dependency: RAN2/CT1 progress until RAN5#106 &amp; CT1#115 (May-19)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lvl="1"/>
            <a:endParaRPr lang="en-US" sz="1400" dirty="0">
              <a:solidFill>
                <a:srgbClr val="FF0000"/>
              </a:solidFill>
            </a:endParaRPr>
          </a:p>
          <a:p>
            <a:pPr lvl="2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27591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RAN Plenary and RAN5 planning documents have been taken into account when defining the RAN5 5G NR delivery phases and targets: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RAN#79 (Mar-18) update of 5G NR Rel-15 schedule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RAN5#2-5G-NR-Adhoc (April-18) initial MU/TT targets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RAN5#79 (May-18) updated 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RAN#79 </a:t>
            </a:r>
            <a:r>
              <a:rPr lang="sv-SE" sz="2400" dirty="0" err="1"/>
              <a:t>plenary</a:t>
            </a:r>
            <a:r>
              <a:rPr lang="sv-SE" sz="2400" dirty="0"/>
              <a:t> </a:t>
            </a:r>
            <a:r>
              <a:rPr lang="sv-SE" sz="2400" dirty="0" err="1"/>
              <a:t>updateD</a:t>
            </a:r>
            <a:r>
              <a:rPr lang="sv-SE" sz="2400" dirty="0"/>
              <a:t> 5G NR SCHEDULE </a:t>
            </a:r>
            <a:br>
              <a:rPr lang="sv-SE" sz="2400" dirty="0"/>
            </a:br>
            <a:r>
              <a:rPr lang="sv-SE" sz="2400" dirty="0"/>
              <a:t>(Ref:RP-180554)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Rel-15 schedule unchanged</a:t>
            </a:r>
          </a:p>
          <a:p>
            <a:pPr lvl="1"/>
            <a:r>
              <a:rPr lang="en-US" altLang="en-US" sz="1600" dirty="0"/>
              <a:t>Architecture Option 3: ASN.1 Freeze March 2018</a:t>
            </a:r>
          </a:p>
          <a:p>
            <a:pPr lvl="1"/>
            <a:r>
              <a:rPr lang="en-US" altLang="en-US" sz="1600" dirty="0"/>
              <a:t>Architecture Option 2: ASN.1 Freeze September 2018</a:t>
            </a:r>
          </a:p>
          <a:p>
            <a:pPr lvl="1"/>
            <a:r>
              <a:rPr lang="en-US" altLang="en-US" sz="1600" dirty="0"/>
              <a:t>Architecture Option 5: ASN.1 Freeze September 2018 (only impacts LTE ASN.1) </a:t>
            </a:r>
          </a:p>
          <a:p>
            <a:r>
              <a:rPr lang="en-US" altLang="en-US" sz="1800" dirty="0"/>
              <a:t>Introduce Late Rel-15 Drop</a:t>
            </a:r>
          </a:p>
          <a:p>
            <a:pPr lvl="1"/>
            <a:r>
              <a:rPr lang="en-US" altLang="en-US" sz="1600" dirty="0"/>
              <a:t>Follows Rel-15 completion by 6 months</a:t>
            </a:r>
          </a:p>
          <a:p>
            <a:pPr lvl="1"/>
            <a:r>
              <a:rPr lang="en-US" altLang="en-US" sz="1600" dirty="0"/>
              <a:t>The late drop is to exclusively contain NR architecture options that were not completed by September ASN.1 drop</a:t>
            </a:r>
          </a:p>
          <a:p>
            <a:pPr lvl="1"/>
            <a:r>
              <a:rPr lang="en-US" altLang="en-US" sz="1600" dirty="0"/>
              <a:t>Options 4, 7 are part of the late drop</a:t>
            </a:r>
          </a:p>
          <a:p>
            <a:pPr lvl="1"/>
            <a:r>
              <a:rPr lang="en-US" altLang="en-US" sz="1600" dirty="0"/>
              <a:t>In case Option 5 is not completed by September ASN.1 drop, it will be part of the late drop</a:t>
            </a:r>
          </a:p>
          <a:p>
            <a:pPr lvl="1"/>
            <a:r>
              <a:rPr lang="en-US" altLang="en-US" sz="1600" dirty="0"/>
              <a:t>NR-NR DC to be considered to be added to the late drop at RAN#80</a:t>
            </a:r>
          </a:p>
          <a:p>
            <a:pPr lvl="1"/>
            <a:r>
              <a:rPr lang="en-US" altLang="en-US" sz="1600" dirty="0"/>
              <a:t>Band combinations which are not completed by June 2018 (other than NR-NR DC combinations) will be moved to Rel-16 band specifications, but continue to be release independent.</a:t>
            </a:r>
          </a:p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28131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43268871-9B56-4E4F-BBE3-E4B94D47A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190" y="246936"/>
            <a:ext cx="7166373" cy="85725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Time line </a:t>
            </a:r>
            <a:r>
              <a:rPr lang="sv-SE" sz="2800" dirty="0"/>
              <a:t>(Ref:RP-180554)</a:t>
            </a:r>
            <a:endParaRPr lang="en-US" alt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C642E1-C9F3-4788-94E6-2218392DC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1496903"/>
            <a:ext cx="8494195" cy="48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70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RAN5#2-5G-NR-Adhoc FR2 MU/TT </a:t>
            </a:r>
            <a:r>
              <a:rPr lang="sv-SE" sz="2400" dirty="0" err="1"/>
              <a:t>timeplan</a:t>
            </a:r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RAN5#2-5G-NR-ADHOC (APRIL-18) RAN5 endorsed the following initial MU/TT targets </a:t>
            </a:r>
            <a:r>
              <a:rPr lang="sv-SE" sz="1800" dirty="0"/>
              <a:t>(Ref:R5-182092)</a:t>
            </a:r>
            <a:endParaRPr kumimoji="1" lang="en-US" altLang="ja-JP" sz="1800" b="1" dirty="0">
              <a:solidFill>
                <a:schemeClr val="accent1"/>
              </a:solidFill>
            </a:endParaRPr>
          </a:p>
          <a:p>
            <a:pPr lvl="1"/>
            <a:r>
              <a:rPr kumimoji="1" lang="en-US" altLang="ja-JP" sz="1600" dirty="0"/>
              <a:t>RF MU/TT Target 1: [MU] RAN5#NR3 (Oct-18)	[TT] RAN5#NR4 (Jan-19)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RAN5#82 (Oct-19)		[TT] RAN5#83 (May-19)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RAN5#83 (May-19)	[TT] RAN5#84 (Aug-19)</a:t>
            </a:r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3610523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RAN5#79 UPDATED FR2 MU/TT </a:t>
            </a:r>
            <a:r>
              <a:rPr lang="sv-SE" sz="2400" dirty="0" err="1"/>
              <a:t>timeplan</a:t>
            </a:r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</a:t>
            </a:r>
            <a:r>
              <a:rPr kumimoji="1" lang="en-US" altLang="ja-JP" sz="1600" dirty="0">
                <a:solidFill>
                  <a:srgbClr val="FF0000"/>
                </a:solidFill>
              </a:rPr>
              <a:t>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</a:t>
            </a:r>
            <a:r>
              <a:rPr lang="en-US" altLang="ja-JP" sz="1600" dirty="0">
                <a:solidFill>
                  <a:srgbClr val="FF0000"/>
                </a:solidFill>
              </a:rPr>
              <a:t>RAN5#NR3 (Oct-18,-4m)</a:t>
            </a:r>
            <a:r>
              <a:rPr lang="en-US" altLang="ja-JP" sz="1600" dirty="0"/>
              <a:t>	 [TT] </a:t>
            </a:r>
            <a:r>
              <a:rPr lang="en-US" altLang="ja-JP" sz="1600" dirty="0">
                <a:solidFill>
                  <a:srgbClr val="FF0000"/>
                </a:solidFill>
              </a:rPr>
              <a:t>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</a:t>
            </a:r>
            <a:r>
              <a:rPr lang="en-US" altLang="ja-JP" sz="1600" dirty="0">
                <a:solidFill>
                  <a:srgbClr val="FF0000"/>
                </a:solidFill>
              </a:rPr>
              <a:t>RAN5#81 (Nov-18, -6m)</a:t>
            </a:r>
            <a:r>
              <a:rPr lang="en-US" altLang="ja-JP" sz="1600" dirty="0"/>
              <a:t>	 [TT] </a:t>
            </a:r>
            <a:r>
              <a:rPr lang="en-US" altLang="ja-JP" sz="1600" dirty="0">
                <a:solidFill>
                  <a:srgbClr val="FF0000"/>
                </a:solidFill>
              </a:rPr>
              <a:t>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>
                <a:solidFill>
                  <a:srgbClr val="FF0000"/>
                </a:solidFill>
              </a:rPr>
              <a:t>, where “-</a:t>
            </a:r>
            <a:r>
              <a:rPr kumimoji="1" lang="en-US" altLang="ja-JP" sz="1200" dirty="0" err="1">
                <a:solidFill>
                  <a:srgbClr val="FF0000"/>
                </a:solidFill>
              </a:rPr>
              <a:t>xm</a:t>
            </a:r>
            <a:r>
              <a:rPr kumimoji="1" lang="en-US" altLang="ja-JP" sz="1200" dirty="0">
                <a:solidFill>
                  <a:srgbClr val="FF0000"/>
                </a:solidFill>
              </a:rPr>
              <a:t>“ indicates a move of a target by x months compared to previous targets in </a:t>
            </a:r>
            <a:r>
              <a:rPr lang="sv-SE" sz="1200" dirty="0">
                <a:solidFill>
                  <a:srgbClr val="FF0000"/>
                </a:solidFill>
              </a:rPr>
              <a:t>R5-182092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RAN5#79.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5 (SA E-UTRA)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/>
              <a:t>Common test </a:t>
            </a:r>
            <a:r>
              <a:rPr lang="sv-SE" sz="2000" dirty="0" err="1"/>
              <a:t>environment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1800" dirty="0"/>
              <a:t>RAN5#79 May-18</a:t>
            </a:r>
          </a:p>
          <a:p>
            <a:pPr lvl="1"/>
            <a:r>
              <a:rPr lang="en-US" sz="1600" dirty="0"/>
              <a:t>NSA Option 3 (EN-DC) Phase 1</a:t>
            </a:r>
          </a:p>
          <a:p>
            <a:r>
              <a:rPr lang="en-US" sz="1800" dirty="0">
                <a:solidFill>
                  <a:srgbClr val="FF0000"/>
                </a:solidFill>
              </a:rPr>
              <a:t>RAN5#80 Aug-18	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NSA Option 3 (EN-DC) Phase 1.5	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-- New (RF FR1)</a:t>
            </a:r>
            <a:endParaRPr lang="sv-SE" sz="1600" dirty="0">
              <a:solidFill>
                <a:srgbClr val="FF0000"/>
              </a:solidFill>
            </a:endParaRPr>
          </a:p>
          <a:p>
            <a:r>
              <a:rPr lang="en-US" sz="1800" dirty="0"/>
              <a:t>RAN5#81 Nov-18</a:t>
            </a:r>
          </a:p>
          <a:p>
            <a:pPr lvl="1"/>
            <a:r>
              <a:rPr lang="en-US" sz="1600" dirty="0"/>
              <a:t>NSA Option 3 (EN-DC) Phase 2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5 (SA E-UTRA) </a:t>
            </a:r>
            <a:r>
              <a:rPr lang="sv-SE" sz="1600" dirty="0" err="1"/>
              <a:t>Phase</a:t>
            </a:r>
            <a:r>
              <a:rPr lang="sv-SE" sz="1600" dirty="0"/>
              <a:t> 1**</a:t>
            </a:r>
            <a:endParaRPr lang="sv-SE" sz="1600" dirty="0">
              <a:solidFill>
                <a:srgbClr val="00B050"/>
              </a:solidFill>
            </a:endParaRPr>
          </a:p>
          <a:p>
            <a:r>
              <a:rPr lang="en-US" sz="1800" dirty="0"/>
              <a:t>RAN5#83 May-19</a:t>
            </a:r>
          </a:p>
          <a:p>
            <a:pPr lvl="1"/>
            <a:r>
              <a:rPr lang="en-US" sz="1600" dirty="0"/>
              <a:t>NSA Option 3 (EN-DC) Phase 3</a:t>
            </a:r>
            <a:endParaRPr lang="sv-SE" sz="1600" dirty="0"/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2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/>
              <a:t>SA Option 5 (SA E-UTRA) </a:t>
            </a:r>
            <a:r>
              <a:rPr lang="sv-SE" sz="1600" dirty="0" err="1"/>
              <a:t>Phase</a:t>
            </a:r>
            <a:r>
              <a:rPr lang="sv-SE" sz="1600" dirty="0"/>
              <a:t> 2**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/>
              <a:t>NSA Option 7 (NGEN-DC) </a:t>
            </a:r>
            <a:r>
              <a:rPr lang="sv-SE" sz="1600" dirty="0" err="1"/>
              <a:t>Phase</a:t>
            </a:r>
            <a:r>
              <a:rPr lang="sv-SE" sz="1600" dirty="0"/>
              <a:t> 1*</a:t>
            </a:r>
          </a:p>
          <a:p>
            <a:pPr lvl="1"/>
            <a:r>
              <a:rPr lang="sv-SE" sz="1600" dirty="0"/>
              <a:t>NSA Option 4 (NE-DC) </a:t>
            </a:r>
            <a:r>
              <a:rPr lang="sv-SE" sz="1600" dirty="0" err="1"/>
              <a:t>Phase</a:t>
            </a:r>
            <a:r>
              <a:rPr lang="sv-SE" sz="1600" dirty="0"/>
              <a:t> 1*</a:t>
            </a:r>
            <a:endParaRPr lang="sv-SE" sz="16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br>
              <a:rPr lang="sv-SE" sz="1100" dirty="0"/>
            </a:br>
            <a:r>
              <a:rPr lang="sv-SE" sz="1100" dirty="0"/>
              <a:t>*</a:t>
            </a:r>
            <a:r>
              <a:rPr lang="en-US" sz="1100" dirty="0"/>
              <a:t>ASN.1 late drop freeze March-1</a:t>
            </a:r>
            <a:br>
              <a:rPr lang="en-US" sz="1100" dirty="0"/>
            </a:br>
            <a:r>
              <a:rPr lang="en-US" sz="1100" dirty="0"/>
              <a:t>**May be deferred 6 months if Option 5 will be moved from ASN.1 Freeze in Sept-18 to the late drop freeze March-19</a:t>
            </a:r>
          </a:p>
          <a:p>
            <a:pPr marL="355600" lvl="1" indent="0">
              <a:buNone/>
            </a:pPr>
            <a:endParaRPr lang="sv-SE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CEC31EB3-4D76-4AB9-872A-A5C1FF810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67" y="2232898"/>
            <a:ext cx="8223189" cy="325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EN-DC configurations: LTE 1CC + NR FR1 1CC</a:t>
            </a:r>
          </a:p>
          <a:p>
            <a:pPr lvl="1"/>
            <a:r>
              <a:rPr lang="en-US" sz="1400" dirty="0"/>
              <a:t>Protocol - TS 38.523-x</a:t>
            </a:r>
          </a:p>
          <a:p>
            <a:pPr lvl="2"/>
            <a:r>
              <a:rPr lang="en-US" sz="1400" dirty="0"/>
              <a:t>54 NR Layer 2 test cases: 23 MAC, 17 RLC and 14 PDCP</a:t>
            </a:r>
          </a:p>
          <a:p>
            <a:pPr lvl="2"/>
            <a:r>
              <a:rPr lang="en-US" sz="1400" dirty="0"/>
              <a:t>12 RRC test cases for single NR cell scenarios</a:t>
            </a:r>
          </a:p>
          <a:p>
            <a:pPr lvl="2"/>
            <a:r>
              <a:rPr lang="en-US" sz="1400" dirty="0"/>
              <a:t>3 NAS EPC test cases (all)</a:t>
            </a: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LTE+NR FR1 MCG+SCG and Split bearer testing</a:t>
            </a: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UE test loop mode A and UE test loop mode B.</a:t>
            </a:r>
          </a:p>
          <a:p>
            <a:r>
              <a:rPr lang="en-US" sz="18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No 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No RF FR2, </a:t>
            </a:r>
            <a:r>
              <a:rPr lang="en-US" sz="1400" dirty="0" err="1">
                <a:solidFill>
                  <a:srgbClr val="FF0000"/>
                </a:solidFill>
              </a:rPr>
              <a:t>Demod</a:t>
            </a:r>
            <a:r>
              <a:rPr lang="en-US" sz="1400" dirty="0">
                <a:solidFill>
                  <a:srgbClr val="FF0000"/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rgbClr val="FF0000"/>
                </a:solidFill>
              </a:rPr>
              <a:t>EN-DC NR CA, dedicated </a:t>
            </a:r>
            <a:r>
              <a:rPr lang="en-US" sz="1400" dirty="0">
                <a:solidFill>
                  <a:srgbClr val="FF0000"/>
                </a:solidFill>
              </a:rPr>
              <a:t>BWPs, SRB3, measurement gaps and CSI-RS, and SS\PBCH based measurements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/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/>
              <a:t>Note 3: TT needs one more meeting cycle</a:t>
            </a: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7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 content</a:t>
            </a:r>
          </a:p>
          <a:p>
            <a:pPr marL="0" indent="0">
              <a:buNone/>
            </a:pPr>
            <a:r>
              <a:rPr lang="en-US" sz="1600" dirty="0"/>
              <a:t>- Target RAN5#79 MAY-18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351839" cy="3852000"/>
          </a:xfrm>
        </p:spPr>
        <p:txBody>
          <a:bodyPr/>
          <a:lstStyle/>
          <a:p>
            <a:r>
              <a:rPr lang="en-US" sz="1800" dirty="0"/>
              <a:t>New intermediate phase added to add RF test cases originally planned for NSA Option 3 Phase 1, but deferred due to pending completion of a outstanding details in core specifications (TS 38.101-1 and TS 38.101-3).</a:t>
            </a:r>
            <a:br>
              <a:rPr lang="en-US" sz="1800" dirty="0"/>
            </a:br>
            <a:endParaRPr lang="en-US" sz="1800" dirty="0"/>
          </a:p>
          <a:p>
            <a:r>
              <a:rPr lang="en-US" sz="20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600" dirty="0"/>
              <a:t>EN-DC configurations: LTE 1CC + NR FR1 1CC</a:t>
            </a:r>
          </a:p>
          <a:p>
            <a:pPr lvl="1"/>
            <a:r>
              <a:rPr lang="en-US" sz="1600" dirty="0"/>
              <a:t>RF - TS 38.521-3, TS 38.522, TS 38.521-1 (Note 1), TR 38.903, TR 38.905 </a:t>
            </a:r>
          </a:p>
          <a:p>
            <a:pPr lvl="2"/>
            <a:r>
              <a:rPr lang="en-US" sz="1600" dirty="0"/>
              <a:t>Test definition, MU for all LTE+NR FR1 Rx and </a:t>
            </a:r>
            <a:r>
              <a:rPr lang="en-US" sz="1600" dirty="0" err="1"/>
              <a:t>Tx</a:t>
            </a:r>
            <a:r>
              <a:rPr lang="en-US" sz="1600" dirty="0"/>
              <a:t> test cases, Note 2, Note 3</a:t>
            </a:r>
          </a:p>
          <a:p>
            <a:pPr lvl="2"/>
            <a:r>
              <a:rPr lang="en-US" sz="1600" dirty="0"/>
              <a:t>Progress on Test definition for all LTE+NR FR2 Rx and </a:t>
            </a:r>
            <a:r>
              <a:rPr lang="en-US" sz="1600" dirty="0" err="1"/>
              <a:t>Tx</a:t>
            </a:r>
            <a:r>
              <a:rPr lang="en-US" sz="1600" dirty="0"/>
              <a:t> test cases, Note 2</a:t>
            </a:r>
          </a:p>
          <a:p>
            <a:pPr marL="0" indent="0">
              <a:buNone/>
            </a:pPr>
            <a:br>
              <a:rPr lang="en-US" sz="16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/>
              <a:t>Note 2: Dependency: RAN4 progress until RAN4#88 (Aug-18)</a:t>
            </a:r>
          </a:p>
          <a:p>
            <a:pPr marL="0" indent="0">
              <a:buNone/>
            </a:pPr>
            <a:r>
              <a:rPr lang="en-US" sz="1050" dirty="0"/>
              <a:t>Note 3: TT needs one more meeting cycle</a:t>
            </a:r>
          </a:p>
          <a:p>
            <a:pPr marL="712787" lvl="2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Target 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</a:t>
            </a:r>
            <a:r>
              <a:rPr lang="en-US" sz="1200" dirty="0" err="1"/>
              <a:t>Tx</a:t>
            </a:r>
            <a:r>
              <a:rPr lang="en-US" sz="1200" dirty="0"/>
              <a:t> test cases not completed in NSA Opt.3 Phase 1,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 gaps and CSI-RS, SS\PBCH based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test coverage for L1 configurations based on industry interest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No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853551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1CC, where x &lt; 4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TT part for RF MU/TT Target 3 test cases (TS 38-521-3), Note 3</a:t>
            </a:r>
          </a:p>
          <a:p>
            <a:pPr lvl="2"/>
            <a:r>
              <a:rPr lang="en-US" sz="1200" dirty="0"/>
              <a:t>Test definition and TT for LTE+NR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RRM (TS 38.533), Note 2</a:t>
            </a:r>
          </a:p>
          <a:p>
            <a:pPr lvl="2"/>
            <a:r>
              <a:rPr lang="en-US" sz="1200" dirty="0"/>
              <a:t>Test definition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FR1/FR2 2CC test cases, Note 5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Test coverage enhancement for L1 configurations.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 1CC / LTE </a:t>
            </a:r>
            <a:r>
              <a:rPr lang="en-US" sz="1200" dirty="0" err="1"/>
              <a:t>xCC</a:t>
            </a:r>
            <a:r>
              <a:rPr lang="en-US" sz="1200" dirty="0"/>
              <a:t> + NR FR2 1CC test cases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900" dirty="0"/>
              <a:t>Note 3: MU part of RF MU/TT target 3 test cases are planned to be completed by RAN5#83 (May 19) and TT part by RAN5#84 (Aug-19). The TT part need thus to</a:t>
            </a:r>
            <a:br>
              <a:rPr lang="en-US" sz="900" dirty="0"/>
            </a:br>
            <a:r>
              <a:rPr lang="en-US" sz="900" dirty="0"/>
              <a:t>             be completed after NSA Opt.3 Phase 3.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900" dirty="0"/>
              <a:t>Note 4: There will be a need for a NSA Opt.3 Phase 4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5: For protocol test cases it is assumed that EN-DC configurations beyond LTE 1CC + NR FR1/FR2 2CC are implicitly tested by the RF test cases.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28748</TotalTime>
  <Words>1880</Words>
  <Application>Microsoft Office PowerPoint</Application>
  <PresentationFormat>On-screen Show (4:3)</PresentationFormat>
  <Paragraphs>287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Ericsson Capital TT</vt:lpstr>
      <vt:lpstr>PresentationTemplate2011</vt:lpstr>
      <vt:lpstr>RAN5 5G NR DELIVERY phases and targets (Update of RAN5#79)</vt:lpstr>
      <vt:lpstr>Introduction &amp; CONTENT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Time line (Ref:RP-180554)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754</cp:revision>
  <dcterms:created xsi:type="dcterms:W3CDTF">2016-08-26T13:27:01Z</dcterms:created>
  <dcterms:modified xsi:type="dcterms:W3CDTF">2018-05-25T05:51:21Z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