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5">
  <p:sldMasterIdLst>
    <p:sldMasterId id="2147483648" r:id="rId1"/>
  </p:sldMasterIdLst>
  <p:notesMasterIdLst>
    <p:notesMasterId r:id="rId8"/>
  </p:notesMasterIdLst>
  <p:handoutMasterIdLst>
    <p:handoutMasterId r:id="rId9"/>
  </p:handoutMasterIdLst>
  <p:sldIdLst>
    <p:sldId id="355" r:id="rId2"/>
    <p:sldId id="502" r:id="rId3"/>
    <p:sldId id="585" r:id="rId4"/>
    <p:sldId id="586" r:id="rId5"/>
    <p:sldId id="587" r:id="rId6"/>
    <p:sldId id="588" r:id="rId7"/>
  </p:sldIdLst>
  <p:sldSz cx="7620000" cy="5715000"/>
  <p:notesSz cx="9144000" cy="6858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356616" algn="l" rtl="0" fontAlgn="base">
      <a:spcBef>
        <a:spcPct val="0"/>
      </a:spcBef>
      <a:spcAft>
        <a:spcPct val="0"/>
      </a:spcAft>
      <a:defRPr kern="1200">
        <a:solidFill>
          <a:schemeClr val="tx1"/>
        </a:solidFill>
        <a:latin typeface="Calibri" pitchFamily="34" charset="0"/>
        <a:ea typeface="宋体" charset="-122"/>
        <a:cs typeface="+mn-cs"/>
      </a:defRPr>
    </a:lvl2pPr>
    <a:lvl3pPr marL="713232" algn="l" rtl="0" fontAlgn="base">
      <a:spcBef>
        <a:spcPct val="0"/>
      </a:spcBef>
      <a:spcAft>
        <a:spcPct val="0"/>
      </a:spcAft>
      <a:defRPr kern="1200">
        <a:solidFill>
          <a:schemeClr val="tx1"/>
        </a:solidFill>
        <a:latin typeface="Calibri" pitchFamily="34" charset="0"/>
        <a:ea typeface="宋体" charset="-122"/>
        <a:cs typeface="+mn-cs"/>
      </a:defRPr>
    </a:lvl3pPr>
    <a:lvl4pPr marL="1069848" algn="l" rtl="0" fontAlgn="base">
      <a:spcBef>
        <a:spcPct val="0"/>
      </a:spcBef>
      <a:spcAft>
        <a:spcPct val="0"/>
      </a:spcAft>
      <a:defRPr kern="1200">
        <a:solidFill>
          <a:schemeClr val="tx1"/>
        </a:solidFill>
        <a:latin typeface="Calibri" pitchFamily="34" charset="0"/>
        <a:ea typeface="宋体" charset="-122"/>
        <a:cs typeface="+mn-cs"/>
      </a:defRPr>
    </a:lvl4pPr>
    <a:lvl5pPr marL="1426464" algn="l" rtl="0" fontAlgn="base">
      <a:spcBef>
        <a:spcPct val="0"/>
      </a:spcBef>
      <a:spcAft>
        <a:spcPct val="0"/>
      </a:spcAft>
      <a:defRPr kern="1200">
        <a:solidFill>
          <a:schemeClr val="tx1"/>
        </a:solidFill>
        <a:latin typeface="Calibri" pitchFamily="34" charset="0"/>
        <a:ea typeface="宋体" charset="-122"/>
        <a:cs typeface="+mn-cs"/>
      </a:defRPr>
    </a:lvl5pPr>
    <a:lvl6pPr marL="1783080" algn="l" defTabSz="713232" rtl="0" eaLnBrk="1" latinLnBrk="0" hangingPunct="1">
      <a:defRPr kern="1200">
        <a:solidFill>
          <a:schemeClr val="tx1"/>
        </a:solidFill>
        <a:latin typeface="Calibri" pitchFamily="34" charset="0"/>
        <a:ea typeface="宋体" charset="-122"/>
        <a:cs typeface="+mn-cs"/>
      </a:defRPr>
    </a:lvl6pPr>
    <a:lvl7pPr marL="2139696" algn="l" defTabSz="713232" rtl="0" eaLnBrk="1" latinLnBrk="0" hangingPunct="1">
      <a:defRPr kern="1200">
        <a:solidFill>
          <a:schemeClr val="tx1"/>
        </a:solidFill>
        <a:latin typeface="Calibri" pitchFamily="34" charset="0"/>
        <a:ea typeface="宋体" charset="-122"/>
        <a:cs typeface="+mn-cs"/>
      </a:defRPr>
    </a:lvl7pPr>
    <a:lvl8pPr marL="2496312" algn="l" defTabSz="713232" rtl="0" eaLnBrk="1" latinLnBrk="0" hangingPunct="1">
      <a:defRPr kern="1200">
        <a:solidFill>
          <a:schemeClr val="tx1"/>
        </a:solidFill>
        <a:latin typeface="Calibri" pitchFamily="34" charset="0"/>
        <a:ea typeface="宋体" charset="-122"/>
        <a:cs typeface="+mn-cs"/>
      </a:defRPr>
    </a:lvl8pPr>
    <a:lvl9pPr marL="2852928" algn="l" defTabSz="713232"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1800" userDrawn="1">
          <p15:clr>
            <a:srgbClr val="A4A3A4"/>
          </p15:clr>
        </p15:guide>
        <p15:guide id="2" pos="240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4AF48B"/>
    <a:srgbClr val="FF6600"/>
    <a:srgbClr val="49F32D"/>
    <a:srgbClr val="1A91CC"/>
    <a:srgbClr val="3F6EA7"/>
    <a:srgbClr val="FF9900"/>
    <a:srgbClr val="B1C7E1"/>
    <a:srgbClr val="769DCC"/>
    <a:srgbClr val="9BB7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202B0CA-FC54-4496-8BCA-5EF66A818D29}" styleName="深色样式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213" autoAdjust="0"/>
    <p:restoredTop sz="96192" autoAdjust="0"/>
  </p:normalViewPr>
  <p:slideViewPr>
    <p:cSldViewPr>
      <p:cViewPr varScale="1">
        <p:scale>
          <a:sx n="126" d="100"/>
          <a:sy n="126" d="100"/>
        </p:scale>
        <p:origin x="402" y="114"/>
      </p:cViewPr>
      <p:guideLst>
        <p:guide orient="horz" pos="1800"/>
        <p:guide pos="2400"/>
      </p:guideLst>
    </p:cSldViewPr>
  </p:slideViewPr>
  <p:notesTextViewPr>
    <p:cViewPr>
      <p:scale>
        <a:sx n="100" d="100"/>
        <a:sy n="100" d="100"/>
      </p:scale>
      <p:origin x="0" y="0"/>
    </p:cViewPr>
  </p:notesTextViewPr>
  <p:notesViewPr>
    <p:cSldViewPr>
      <p:cViewPr>
        <p:scale>
          <a:sx n="130" d="100"/>
          <a:sy n="130" d="100"/>
        </p:scale>
        <p:origin x="282"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200"/>
            </a:lvl1pPr>
          </a:lstStyle>
          <a:p>
            <a:fld id="{09A22CD0-1B0A-4987-8BE9-62B03A4046A7}" type="datetimeFigureOut">
              <a:rPr lang="zh-CN" altLang="en-US" smtClean="0"/>
              <a:t>2017/11/2</a:t>
            </a:fld>
            <a:endParaRPr lang="zh-CN" altLang="en-US"/>
          </a:p>
        </p:txBody>
      </p:sp>
      <p:sp>
        <p:nvSpPr>
          <p:cNvPr id="4" name="页脚占位符 3"/>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200"/>
            </a:lvl1pPr>
          </a:lstStyle>
          <a:p>
            <a:fld id="{542F3231-FE5E-4125-AAF4-CCE9814F81B5}" type="slidenum">
              <a:rPr lang="zh-CN" altLang="en-US" smtClean="0"/>
              <a:t>‹#›</a:t>
            </a:fld>
            <a:endParaRPr lang="zh-CN" altLang="en-US"/>
          </a:p>
        </p:txBody>
      </p:sp>
    </p:spTree>
    <p:extLst>
      <p:ext uri="{BB962C8B-B14F-4D97-AF65-F5344CB8AC3E}">
        <p14:creationId xmlns:p14="http://schemas.microsoft.com/office/powerpoint/2010/main" val="32218940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39624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宋体" pitchFamily="2" charset="-122"/>
              </a:defRPr>
            </a:lvl1pPr>
          </a:lstStyle>
          <a:p>
            <a:pPr>
              <a:defRPr/>
            </a:pPr>
            <a:endParaRPr lang="zh-CN" altLang="en-US"/>
          </a:p>
        </p:txBody>
      </p:sp>
      <p:sp>
        <p:nvSpPr>
          <p:cNvPr id="6147" name="Rectangle 3"/>
          <p:cNvSpPr>
            <a:spLocks noGrp="1" noChangeArrowheads="1"/>
          </p:cNvSpPr>
          <p:nvPr>
            <p:ph type="dt" idx="1"/>
          </p:nvPr>
        </p:nvSpPr>
        <p:spPr bwMode="auto">
          <a:xfrm>
            <a:off x="5179484" y="0"/>
            <a:ext cx="39624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宋体" pitchFamily="2" charset="-122"/>
              </a:defRPr>
            </a:lvl1pPr>
          </a:lstStyle>
          <a:p>
            <a:pPr>
              <a:defRPr/>
            </a:pPr>
            <a:fld id="{8C9C2FAD-8292-4BF4-BE1E-F34A758E8F7F}" type="datetimeFigureOut">
              <a:rPr lang="zh-CN" altLang="en-US"/>
              <a:pPr>
                <a:defRPr/>
              </a:pPr>
              <a:t>2017/11/2</a:t>
            </a:fld>
            <a:endParaRPr lang="en-US" altLang="zh-CN"/>
          </a:p>
        </p:txBody>
      </p:sp>
      <p:sp>
        <p:nvSpPr>
          <p:cNvPr id="19460" name="Rectangle 4"/>
          <p:cNvSpPr>
            <a:spLocks noGrp="1" noRot="1" noChangeAspect="1" noChangeArrowheads="1" noTextEdit="1"/>
          </p:cNvSpPr>
          <p:nvPr>
            <p:ph type="sldImg" idx="2"/>
          </p:nvPr>
        </p:nvSpPr>
        <p:spPr bwMode="auto">
          <a:xfrm>
            <a:off x="2857500" y="514350"/>
            <a:ext cx="3429000" cy="2571750"/>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914400" y="3257550"/>
            <a:ext cx="7315200" cy="30861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150" name="Rectangle 6"/>
          <p:cNvSpPr>
            <a:spLocks noGrp="1" noChangeArrowheads="1"/>
          </p:cNvSpPr>
          <p:nvPr>
            <p:ph type="ftr" sz="quarter" idx="4"/>
          </p:nvPr>
        </p:nvSpPr>
        <p:spPr bwMode="auto">
          <a:xfrm>
            <a:off x="0" y="6513910"/>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宋体" pitchFamily="2" charset="-122"/>
              </a:defRPr>
            </a:lvl1pPr>
          </a:lstStyle>
          <a:p>
            <a:pPr>
              <a:defRPr/>
            </a:pPr>
            <a:endParaRPr lang="en-US" altLang="zh-CN"/>
          </a:p>
        </p:txBody>
      </p:sp>
      <p:sp>
        <p:nvSpPr>
          <p:cNvPr id="6151" name="Rectangle 7"/>
          <p:cNvSpPr>
            <a:spLocks noGrp="1" noChangeArrowheads="1"/>
          </p:cNvSpPr>
          <p:nvPr>
            <p:ph type="sldNum" sz="quarter" idx="5"/>
          </p:nvPr>
        </p:nvSpPr>
        <p:spPr bwMode="auto">
          <a:xfrm>
            <a:off x="5179484" y="6513910"/>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宋体" pitchFamily="2" charset="-122"/>
              </a:defRPr>
            </a:lvl1pPr>
          </a:lstStyle>
          <a:p>
            <a:pPr>
              <a:defRPr/>
            </a:pPr>
            <a:fld id="{730CDA50-3419-4FCF-B7FF-3ACE579BA4F3}" type="slidenum">
              <a:rPr lang="zh-CN" altLang="en-US"/>
              <a:pPr>
                <a:defRPr/>
              </a:pPr>
              <a:t>‹#›</a:t>
            </a:fld>
            <a:endParaRPr lang="en-US" altLang="zh-CN"/>
          </a:p>
        </p:txBody>
      </p:sp>
    </p:spTree>
    <p:extLst>
      <p:ext uri="{BB962C8B-B14F-4D97-AF65-F5344CB8AC3E}">
        <p14:creationId xmlns:p14="http://schemas.microsoft.com/office/powerpoint/2010/main" val="25983843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36" kern="1200">
        <a:solidFill>
          <a:schemeClr val="tx1"/>
        </a:solidFill>
        <a:latin typeface="Calibri" pitchFamily="34" charset="0"/>
        <a:ea typeface="宋体" pitchFamily="2" charset="-122"/>
        <a:cs typeface="+mn-cs"/>
      </a:defRPr>
    </a:lvl1pPr>
    <a:lvl2pPr marL="356616" algn="l" rtl="0" eaLnBrk="0" fontAlgn="base" hangingPunct="0">
      <a:spcBef>
        <a:spcPct val="30000"/>
      </a:spcBef>
      <a:spcAft>
        <a:spcPct val="0"/>
      </a:spcAft>
      <a:defRPr sz="936" kern="1200">
        <a:solidFill>
          <a:schemeClr val="tx1"/>
        </a:solidFill>
        <a:latin typeface="Calibri" pitchFamily="34" charset="0"/>
        <a:ea typeface="宋体" pitchFamily="2" charset="-122"/>
        <a:cs typeface="+mn-cs"/>
      </a:defRPr>
    </a:lvl2pPr>
    <a:lvl3pPr marL="713232" algn="l" rtl="0" eaLnBrk="0" fontAlgn="base" hangingPunct="0">
      <a:spcBef>
        <a:spcPct val="30000"/>
      </a:spcBef>
      <a:spcAft>
        <a:spcPct val="0"/>
      </a:spcAft>
      <a:defRPr sz="936" kern="1200">
        <a:solidFill>
          <a:schemeClr val="tx1"/>
        </a:solidFill>
        <a:latin typeface="Calibri" pitchFamily="34" charset="0"/>
        <a:ea typeface="宋体" pitchFamily="2" charset="-122"/>
        <a:cs typeface="+mn-cs"/>
      </a:defRPr>
    </a:lvl3pPr>
    <a:lvl4pPr marL="1069848" algn="l" rtl="0" eaLnBrk="0" fontAlgn="base" hangingPunct="0">
      <a:spcBef>
        <a:spcPct val="30000"/>
      </a:spcBef>
      <a:spcAft>
        <a:spcPct val="0"/>
      </a:spcAft>
      <a:defRPr sz="936" kern="1200">
        <a:solidFill>
          <a:schemeClr val="tx1"/>
        </a:solidFill>
        <a:latin typeface="Calibri" pitchFamily="34" charset="0"/>
        <a:ea typeface="宋体" pitchFamily="2" charset="-122"/>
        <a:cs typeface="+mn-cs"/>
      </a:defRPr>
    </a:lvl4pPr>
    <a:lvl5pPr marL="1426464" algn="l" rtl="0" eaLnBrk="0" fontAlgn="base" hangingPunct="0">
      <a:spcBef>
        <a:spcPct val="30000"/>
      </a:spcBef>
      <a:spcAft>
        <a:spcPct val="0"/>
      </a:spcAft>
      <a:defRPr sz="936" kern="1200">
        <a:solidFill>
          <a:schemeClr val="tx1"/>
        </a:solidFill>
        <a:latin typeface="Calibri" pitchFamily="34" charset="0"/>
        <a:ea typeface="宋体" pitchFamily="2" charset="-122"/>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900" i="1" dirty="0" smtClean="0"/>
              <a:t>Reference: R4-1703469 </a:t>
            </a:r>
            <a:r>
              <a:rPr lang="fi-FI" altLang="zh-CN" sz="900" i="1" dirty="0" smtClean="0"/>
              <a:t>Workplan for NR UE and BS RF</a:t>
            </a:r>
            <a:endParaRPr lang="zh-CN" altLang="en-US" sz="900" i="1" dirty="0" smtClean="0"/>
          </a:p>
        </p:txBody>
      </p:sp>
      <p:sp>
        <p:nvSpPr>
          <p:cNvPr id="4" name="灯片编号占位符 3"/>
          <p:cNvSpPr>
            <a:spLocks noGrp="1"/>
          </p:cNvSpPr>
          <p:nvPr>
            <p:ph type="sldNum" sz="quarter" idx="10"/>
          </p:nvPr>
        </p:nvSpPr>
        <p:spPr/>
        <p:txBody>
          <a:bodyPr/>
          <a:lstStyle/>
          <a:p>
            <a:pPr>
              <a:defRPr/>
            </a:pPr>
            <a:fld id="{730CDA50-3419-4FCF-B7FF-3ACE579BA4F3}" type="slidenum">
              <a:rPr lang="zh-CN" altLang="en-US" smtClean="0"/>
              <a:pPr>
                <a:defRPr/>
              </a:pPr>
              <a:t>2</a:t>
            </a:fld>
            <a:endParaRPr lang="en-US" altLang="zh-CN"/>
          </a:p>
        </p:txBody>
      </p:sp>
    </p:spTree>
    <p:extLst>
      <p:ext uri="{BB962C8B-B14F-4D97-AF65-F5344CB8AC3E}">
        <p14:creationId xmlns:p14="http://schemas.microsoft.com/office/powerpoint/2010/main" val="18499118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900" i="1" dirty="0" smtClean="0"/>
              <a:t>Reference: R4-1703469 </a:t>
            </a:r>
            <a:r>
              <a:rPr lang="fi-FI" altLang="zh-CN" sz="900" i="1" dirty="0" smtClean="0"/>
              <a:t>Workplan for NR UE and BS RF</a:t>
            </a:r>
            <a:endParaRPr lang="zh-CN" altLang="en-US" sz="900" i="1" dirty="0" smtClean="0"/>
          </a:p>
        </p:txBody>
      </p:sp>
      <p:sp>
        <p:nvSpPr>
          <p:cNvPr id="4" name="灯片编号占位符 3"/>
          <p:cNvSpPr>
            <a:spLocks noGrp="1"/>
          </p:cNvSpPr>
          <p:nvPr>
            <p:ph type="sldNum" sz="quarter" idx="10"/>
          </p:nvPr>
        </p:nvSpPr>
        <p:spPr/>
        <p:txBody>
          <a:bodyPr/>
          <a:lstStyle/>
          <a:p>
            <a:pPr>
              <a:defRPr/>
            </a:pPr>
            <a:fld id="{730CDA50-3419-4FCF-B7FF-3ACE579BA4F3}" type="slidenum">
              <a:rPr lang="zh-CN" altLang="en-US" smtClean="0"/>
              <a:pPr>
                <a:defRPr/>
              </a:pPr>
              <a:t>3</a:t>
            </a:fld>
            <a:endParaRPr lang="en-US" altLang="zh-CN"/>
          </a:p>
        </p:txBody>
      </p:sp>
    </p:spTree>
    <p:extLst>
      <p:ext uri="{BB962C8B-B14F-4D97-AF65-F5344CB8AC3E}">
        <p14:creationId xmlns:p14="http://schemas.microsoft.com/office/powerpoint/2010/main" val="18305767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900" i="1" dirty="0" smtClean="0"/>
              <a:t>Reference: R4-1703469 </a:t>
            </a:r>
            <a:r>
              <a:rPr lang="fi-FI" altLang="zh-CN" sz="900" i="1" dirty="0" smtClean="0"/>
              <a:t>Workplan for NR UE and BS RF</a:t>
            </a:r>
            <a:endParaRPr lang="zh-CN" altLang="en-US" sz="900" i="1" dirty="0" smtClean="0"/>
          </a:p>
        </p:txBody>
      </p:sp>
      <p:sp>
        <p:nvSpPr>
          <p:cNvPr id="4" name="灯片编号占位符 3"/>
          <p:cNvSpPr>
            <a:spLocks noGrp="1"/>
          </p:cNvSpPr>
          <p:nvPr>
            <p:ph type="sldNum" sz="quarter" idx="10"/>
          </p:nvPr>
        </p:nvSpPr>
        <p:spPr/>
        <p:txBody>
          <a:bodyPr/>
          <a:lstStyle/>
          <a:p>
            <a:pPr>
              <a:defRPr/>
            </a:pPr>
            <a:fld id="{730CDA50-3419-4FCF-B7FF-3ACE579BA4F3}" type="slidenum">
              <a:rPr lang="zh-CN" altLang="en-US" smtClean="0"/>
              <a:pPr>
                <a:defRPr/>
              </a:pPr>
              <a:t>4</a:t>
            </a:fld>
            <a:endParaRPr lang="en-US" altLang="zh-CN"/>
          </a:p>
        </p:txBody>
      </p:sp>
    </p:spTree>
    <p:extLst>
      <p:ext uri="{BB962C8B-B14F-4D97-AF65-F5344CB8AC3E}">
        <p14:creationId xmlns:p14="http://schemas.microsoft.com/office/powerpoint/2010/main" val="22036710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900" i="1" dirty="0" smtClean="0"/>
              <a:t>Reference: R4-1703469 </a:t>
            </a:r>
            <a:r>
              <a:rPr lang="fi-FI" altLang="zh-CN" sz="900" i="1" dirty="0" smtClean="0"/>
              <a:t>Workplan for NR UE and BS RF</a:t>
            </a:r>
            <a:endParaRPr lang="zh-CN" altLang="en-US" sz="900" i="1" dirty="0" smtClean="0"/>
          </a:p>
        </p:txBody>
      </p:sp>
      <p:sp>
        <p:nvSpPr>
          <p:cNvPr id="4" name="灯片编号占位符 3"/>
          <p:cNvSpPr>
            <a:spLocks noGrp="1"/>
          </p:cNvSpPr>
          <p:nvPr>
            <p:ph type="sldNum" sz="quarter" idx="10"/>
          </p:nvPr>
        </p:nvSpPr>
        <p:spPr/>
        <p:txBody>
          <a:bodyPr/>
          <a:lstStyle/>
          <a:p>
            <a:pPr>
              <a:defRPr/>
            </a:pPr>
            <a:fld id="{730CDA50-3419-4FCF-B7FF-3ACE579BA4F3}" type="slidenum">
              <a:rPr lang="zh-CN" altLang="en-US" smtClean="0"/>
              <a:pPr>
                <a:defRPr/>
              </a:pPr>
              <a:t>5</a:t>
            </a:fld>
            <a:endParaRPr lang="en-US" altLang="zh-CN"/>
          </a:p>
        </p:txBody>
      </p:sp>
    </p:spTree>
    <p:extLst>
      <p:ext uri="{BB962C8B-B14F-4D97-AF65-F5344CB8AC3E}">
        <p14:creationId xmlns:p14="http://schemas.microsoft.com/office/powerpoint/2010/main" val="2579179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936" kern="1200" dirty="0" smtClean="0">
                <a:solidFill>
                  <a:schemeClr val="tx1"/>
                </a:solidFill>
                <a:effectLst/>
                <a:latin typeface="Calibri" pitchFamily="34" charset="0"/>
                <a:ea typeface="宋体" pitchFamily="2" charset="-122"/>
                <a:cs typeface="+mn-cs"/>
              </a:rPr>
              <a:t>R4-1706722 Expected RRM requirements for NSA in TS36.133</a:t>
            </a:r>
            <a:endParaRPr lang="zh-CN" altLang="en-US" dirty="0"/>
          </a:p>
        </p:txBody>
      </p:sp>
      <p:sp>
        <p:nvSpPr>
          <p:cNvPr id="4" name="灯片编号占位符 3"/>
          <p:cNvSpPr>
            <a:spLocks noGrp="1"/>
          </p:cNvSpPr>
          <p:nvPr>
            <p:ph type="sldNum" sz="quarter" idx="10"/>
          </p:nvPr>
        </p:nvSpPr>
        <p:spPr/>
        <p:txBody>
          <a:bodyPr/>
          <a:lstStyle/>
          <a:p>
            <a:pPr>
              <a:defRPr/>
            </a:pPr>
            <a:fld id="{730CDA50-3419-4FCF-B7FF-3ACE579BA4F3}" type="slidenum">
              <a:rPr lang="zh-CN" altLang="en-US" smtClean="0"/>
              <a:pPr>
                <a:defRPr/>
              </a:pPr>
              <a:t>6</a:t>
            </a:fld>
            <a:endParaRPr lang="en-US" altLang="zh-CN"/>
          </a:p>
        </p:txBody>
      </p:sp>
    </p:spTree>
    <p:extLst>
      <p:ext uri="{BB962C8B-B14F-4D97-AF65-F5344CB8AC3E}">
        <p14:creationId xmlns:p14="http://schemas.microsoft.com/office/powerpoint/2010/main" val="38924592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571500" y="1775356"/>
            <a:ext cx="64770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238500"/>
            <a:ext cx="53340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339F9ECC-A22B-464D-AA4A-72AAAA01BE37}" type="datetime1">
              <a:rPr lang="zh-CN" altLang="en-US" smtClean="0"/>
              <a:pPr>
                <a:defRPr/>
              </a:pPr>
              <a:t>2017/11/2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7F61647-9187-4AC0-A05E-53E609D57AF7}" type="slidenum">
              <a:rPr lang="zh-CN" altLang="en-US"/>
              <a:pPr>
                <a:defRPr/>
              </a:pPr>
              <a:t>‹#›</a:t>
            </a:fld>
            <a:endParaRPr lang="zh-CN" altLang="en-US"/>
          </a:p>
        </p:txBody>
      </p:sp>
      <p:pic>
        <p:nvPicPr>
          <p:cNvPr id="7" name="图片 6"/>
          <p:cNvPicPr>
            <a:picLocks noChangeAspect="1"/>
          </p:cNvPicPr>
          <p:nvPr userDrawn="1"/>
        </p:nvPicPr>
        <p:blipFill>
          <a:blip r:embed="rId2"/>
          <a:stretch>
            <a:fillRect/>
          </a:stretch>
        </p:blipFill>
        <p:spPr>
          <a:xfrm>
            <a:off x="28153" y="49188"/>
            <a:ext cx="1482518" cy="720080"/>
          </a:xfrm>
          <a:prstGeom prst="rect">
            <a:avLst/>
          </a:prstGeom>
        </p:spPr>
      </p:pic>
      <p:pic>
        <p:nvPicPr>
          <p:cNvPr id="8" name="图片 7"/>
          <p:cNvPicPr>
            <a:picLocks noChangeAspect="1"/>
          </p:cNvPicPr>
          <p:nvPr userDrawn="1"/>
        </p:nvPicPr>
        <p:blipFill>
          <a:blip r:embed="rId3"/>
          <a:stretch>
            <a:fillRect/>
          </a:stretch>
        </p:blipFill>
        <p:spPr>
          <a:xfrm>
            <a:off x="-4853" y="517426"/>
            <a:ext cx="7620000" cy="323850"/>
          </a:xfrm>
          <a:prstGeom prst="rect">
            <a:avLst/>
          </a:prstGeom>
        </p:spPr>
      </p:pic>
      <p:pic>
        <p:nvPicPr>
          <p:cNvPr id="9" name="图片 8"/>
          <p:cNvPicPr>
            <a:picLocks noChangeAspect="1"/>
          </p:cNvPicPr>
          <p:nvPr userDrawn="1"/>
        </p:nvPicPr>
        <p:blipFill>
          <a:blip r:embed="rId4"/>
          <a:stretch>
            <a:fillRect/>
          </a:stretch>
        </p:blipFill>
        <p:spPr>
          <a:xfrm>
            <a:off x="0" y="789338"/>
            <a:ext cx="7610793" cy="39052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28153" y="49188"/>
            <a:ext cx="1482518" cy="720080"/>
          </a:xfrm>
          <a:prstGeom prst="rect">
            <a:avLst/>
          </a:prstGeom>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A6A2F39-72B6-48B0-BE5A-1DF38515D8E8}" type="datetime1">
              <a:rPr lang="zh-CN" altLang="en-US" smtClean="0"/>
              <a:pPr>
                <a:defRPr/>
              </a:pPr>
              <a:t>2017/11/2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E5F8BD9-3EA5-4551-915D-A9312DE9427C}"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28153" y="49188"/>
            <a:ext cx="1482518" cy="720080"/>
          </a:xfrm>
          <a:prstGeom prst="rect">
            <a:avLst/>
          </a:prstGeom>
        </p:spPr>
      </p:pic>
      <p:sp>
        <p:nvSpPr>
          <p:cNvPr id="2" name="竖排标题 1"/>
          <p:cNvSpPr>
            <a:spLocks noGrp="1"/>
          </p:cNvSpPr>
          <p:nvPr>
            <p:ph type="title" orient="vert"/>
          </p:nvPr>
        </p:nvSpPr>
        <p:spPr>
          <a:xfrm>
            <a:off x="5524500" y="228867"/>
            <a:ext cx="1714500" cy="48762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81000" y="228867"/>
            <a:ext cx="5016500" cy="487627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2A6C5B8-1DC3-41DC-B582-369ED212BA86}" type="datetime1">
              <a:rPr lang="zh-CN" altLang="en-US" smtClean="0"/>
              <a:pPr>
                <a:defRPr/>
              </a:pPr>
              <a:t>2017/11/2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67F6DEF-21A6-4CE0-8CA7-3A3933EBC11E}"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28153" y="49188"/>
            <a:ext cx="1482518" cy="720080"/>
          </a:xfrm>
          <a:prstGeom prst="rect">
            <a:avLst/>
          </a:prstGeom>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D28C52B-64E4-40A3-83CC-1827D88F5B2F}" type="datetime1">
              <a:rPr lang="zh-CN" altLang="en-US" smtClean="0"/>
              <a:pPr>
                <a:defRPr/>
              </a:pPr>
              <a:t>2017/11/2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A640209-5A4F-44AC-90B3-71EBA765CED6}"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01928" y="3672419"/>
            <a:ext cx="64770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1928" y="2422261"/>
            <a:ext cx="64770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A5CF0127-CA19-4DAE-9F0E-694C357EC399}" type="datetime1">
              <a:rPr lang="zh-CN" altLang="en-US" smtClean="0"/>
              <a:pPr>
                <a:defRPr/>
              </a:pPr>
              <a:t>2017/11/2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1DFE76F-E631-47D2-A558-6F66F3086089}" type="slidenum">
              <a:rPr lang="zh-CN" altLang="en-US"/>
              <a:pPr>
                <a:defRPr/>
              </a:pPr>
              <a:t>‹#›</a:t>
            </a:fld>
            <a:endParaRPr lang="zh-CN" altLang="en-US"/>
          </a:p>
        </p:txBody>
      </p:sp>
      <p:pic>
        <p:nvPicPr>
          <p:cNvPr id="7" name="图片 6"/>
          <p:cNvPicPr>
            <a:picLocks noChangeAspect="1"/>
          </p:cNvPicPr>
          <p:nvPr userDrawn="1"/>
        </p:nvPicPr>
        <p:blipFill>
          <a:blip r:embed="rId2"/>
          <a:stretch>
            <a:fillRect/>
          </a:stretch>
        </p:blipFill>
        <p:spPr>
          <a:xfrm>
            <a:off x="28153" y="49188"/>
            <a:ext cx="1482518" cy="72008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28153" y="49188"/>
            <a:ext cx="1482518" cy="720080"/>
          </a:xfrm>
          <a:prstGeom prst="rect">
            <a:avLst/>
          </a:prstGeom>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81000" y="1333501"/>
            <a:ext cx="33655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3873500" y="1333501"/>
            <a:ext cx="33655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E55ED218-4E9D-4F6A-BF0F-DA176BC9EB60}" type="datetime1">
              <a:rPr lang="zh-CN" altLang="en-US" smtClean="0"/>
              <a:pPr>
                <a:defRPr/>
              </a:pPr>
              <a:t>2017/11/2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F12FE1C-ACB9-4AB6-828C-BF5F4179722E}"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stretch>
            <a:fillRect/>
          </a:stretch>
        </p:blipFill>
        <p:spPr>
          <a:xfrm>
            <a:off x="28153" y="49188"/>
            <a:ext cx="1482518" cy="720080"/>
          </a:xfrm>
          <a:prstGeom prst="rect">
            <a:avLst/>
          </a:prstGeom>
        </p:spPr>
      </p:pic>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381000" y="1279262"/>
            <a:ext cx="3366823"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381000" y="1812396"/>
            <a:ext cx="3366823"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3870855" y="1279262"/>
            <a:ext cx="3368146"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3870855" y="1812396"/>
            <a:ext cx="3368146"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B1C42604-5F35-407C-897F-BCD18B0A717E}" type="datetime1">
              <a:rPr lang="zh-CN" altLang="en-US" smtClean="0"/>
              <a:pPr>
                <a:defRPr/>
              </a:pPr>
              <a:t>2017/11/2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CA87F9F-5337-492D-80F6-6FA48AA0643F}"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28153" y="49188"/>
            <a:ext cx="1482518" cy="720080"/>
          </a:xfrm>
          <a:prstGeom prst="rect">
            <a:avLst/>
          </a:prstGeom>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EEB03AF0-F0CD-4BB2-9EED-DCCDC9326776}" type="datetime1">
              <a:rPr lang="zh-CN" altLang="en-US" smtClean="0"/>
              <a:pPr>
                <a:defRPr/>
              </a:pPr>
              <a:t>2017/11/2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E16ADDFE-59F5-48A4-810A-CF6FA9813A1D}"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2D9FD945-7F45-4101-B97D-A3B23094DB3A}" type="datetime1">
              <a:rPr lang="zh-CN" altLang="en-US" smtClean="0"/>
              <a:pPr>
                <a:defRPr/>
              </a:pPr>
              <a:t>2017/11/2</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A7772BF2-EE98-4EAA-986D-4FFAEE32EFA0}" type="slidenum">
              <a:rPr lang="zh-CN" altLang="en-US"/>
              <a:pPr>
                <a:defRPr/>
              </a:pPr>
              <a:t>‹#›</a:t>
            </a:fld>
            <a:endParaRPr lang="zh-CN" altLang="en-US"/>
          </a:p>
        </p:txBody>
      </p:sp>
      <p:pic>
        <p:nvPicPr>
          <p:cNvPr id="5" name="图片 4"/>
          <p:cNvPicPr>
            <a:picLocks noChangeAspect="1"/>
          </p:cNvPicPr>
          <p:nvPr userDrawn="1"/>
        </p:nvPicPr>
        <p:blipFill>
          <a:blip r:embed="rId2"/>
          <a:stretch>
            <a:fillRect/>
          </a:stretch>
        </p:blipFill>
        <p:spPr>
          <a:xfrm>
            <a:off x="28153" y="49188"/>
            <a:ext cx="1482518" cy="7200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28153" y="49188"/>
            <a:ext cx="1482518" cy="720080"/>
          </a:xfrm>
          <a:prstGeom prst="rect">
            <a:avLst/>
          </a:prstGeom>
        </p:spPr>
      </p:pic>
      <p:sp>
        <p:nvSpPr>
          <p:cNvPr id="2" name="标题 1"/>
          <p:cNvSpPr>
            <a:spLocks noGrp="1"/>
          </p:cNvSpPr>
          <p:nvPr>
            <p:ph type="title"/>
          </p:nvPr>
        </p:nvSpPr>
        <p:spPr>
          <a:xfrm>
            <a:off x="381001" y="227543"/>
            <a:ext cx="2506928"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2979208" y="227543"/>
            <a:ext cx="4259792"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381001" y="1195919"/>
            <a:ext cx="2506928"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823D092-6BA9-4330-A52C-733C5D921923}" type="datetime1">
              <a:rPr lang="zh-CN" altLang="en-US" smtClean="0"/>
              <a:pPr>
                <a:defRPr/>
              </a:pPr>
              <a:t>2017/11/2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0403216-D857-4344-A090-7659C7189EFF}"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493573" y="4000500"/>
            <a:ext cx="45720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493573" y="510646"/>
            <a:ext cx="4572000" cy="34290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493573" y="4472782"/>
            <a:ext cx="45720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A50760E7-4370-4BD1-820B-6473364DAB1B}" type="datetime1">
              <a:rPr lang="zh-CN" altLang="en-US" smtClean="0"/>
              <a:pPr>
                <a:defRPr/>
              </a:pPr>
              <a:t>2017/11/2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957B907-BB4A-4E3B-A97D-AB9738F25DE9}" type="slidenum">
              <a:rPr lang="zh-CN" altLang="en-US"/>
              <a:pPr>
                <a:defRPr/>
              </a:pPr>
              <a:t>‹#›</a:t>
            </a:fld>
            <a:endParaRPr lang="zh-CN" altLang="en-US"/>
          </a:p>
        </p:txBody>
      </p:sp>
      <p:pic>
        <p:nvPicPr>
          <p:cNvPr id="8" name="图片 7"/>
          <p:cNvPicPr>
            <a:picLocks noChangeAspect="1"/>
          </p:cNvPicPr>
          <p:nvPr userDrawn="1"/>
        </p:nvPicPr>
        <p:blipFill>
          <a:blip r:embed="rId2"/>
          <a:stretch>
            <a:fillRect/>
          </a:stretch>
        </p:blipFill>
        <p:spPr>
          <a:xfrm>
            <a:off x="28153" y="49188"/>
            <a:ext cx="1482518" cy="72008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4"/>
          <a:stretch>
            <a:fillRect/>
          </a:stretch>
        </p:blipFill>
        <p:spPr>
          <a:xfrm>
            <a:off x="28153" y="49188"/>
            <a:ext cx="1482518" cy="720080"/>
          </a:xfrm>
          <a:prstGeom prst="rect">
            <a:avLst/>
          </a:prstGeom>
        </p:spPr>
      </p:pic>
      <p:sp>
        <p:nvSpPr>
          <p:cNvPr id="1026" name="标题占位符 1"/>
          <p:cNvSpPr>
            <a:spLocks noGrp="1"/>
          </p:cNvSpPr>
          <p:nvPr>
            <p:ph type="title"/>
          </p:nvPr>
        </p:nvSpPr>
        <p:spPr bwMode="auto">
          <a:xfrm>
            <a:off x="612511" y="37042"/>
            <a:ext cx="6858000" cy="9525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381000" y="1333501"/>
            <a:ext cx="6858000" cy="377163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381000" y="5296961"/>
            <a:ext cx="1778000" cy="304271"/>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E504D5DF-7B57-4047-B5E6-81D622E4AB8A}" type="datetime1">
              <a:rPr lang="zh-CN" altLang="en-US" smtClean="0"/>
              <a:pPr>
                <a:defRPr/>
              </a:pPr>
              <a:t>2017/11/2</a:t>
            </a:fld>
            <a:endParaRPr lang="zh-CN" altLang="en-US"/>
          </a:p>
        </p:txBody>
      </p:sp>
      <p:sp>
        <p:nvSpPr>
          <p:cNvPr id="5" name="页脚占位符 4"/>
          <p:cNvSpPr>
            <a:spLocks noGrp="1"/>
          </p:cNvSpPr>
          <p:nvPr>
            <p:ph type="ftr" sz="quarter" idx="3"/>
          </p:nvPr>
        </p:nvSpPr>
        <p:spPr>
          <a:xfrm>
            <a:off x="2603500" y="5296961"/>
            <a:ext cx="2413000" cy="304271"/>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5461000" y="5296961"/>
            <a:ext cx="1778000" cy="304271"/>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627EFDB5-334C-4900-A011-7E266CD3B04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r" rtl="0" eaLnBrk="0" fontAlgn="base" hangingPunct="0">
        <a:spcBef>
          <a:spcPct val="0"/>
        </a:spcBef>
        <a:spcAft>
          <a:spcPct val="0"/>
        </a:spcAft>
        <a:defRPr sz="4000" kern="1200">
          <a:solidFill>
            <a:schemeClr val="tx1"/>
          </a:solidFill>
          <a:latin typeface="+mj-lt"/>
          <a:ea typeface="黑体" pitchFamily="49" charset="-122"/>
          <a:cs typeface="+mj-cs"/>
        </a:defRPr>
      </a:lvl1pPr>
      <a:lvl2pPr algn="r" rtl="0" eaLnBrk="0" fontAlgn="base" hangingPunct="0">
        <a:spcBef>
          <a:spcPct val="0"/>
        </a:spcBef>
        <a:spcAft>
          <a:spcPct val="0"/>
        </a:spcAft>
        <a:defRPr sz="4000">
          <a:solidFill>
            <a:schemeClr val="tx1"/>
          </a:solidFill>
          <a:latin typeface="Calibri" pitchFamily="34" charset="0"/>
          <a:ea typeface="黑体" pitchFamily="49" charset="-122"/>
        </a:defRPr>
      </a:lvl2pPr>
      <a:lvl3pPr algn="r" rtl="0" eaLnBrk="0" fontAlgn="base" hangingPunct="0">
        <a:spcBef>
          <a:spcPct val="0"/>
        </a:spcBef>
        <a:spcAft>
          <a:spcPct val="0"/>
        </a:spcAft>
        <a:defRPr sz="4000">
          <a:solidFill>
            <a:schemeClr val="tx1"/>
          </a:solidFill>
          <a:latin typeface="Calibri" pitchFamily="34" charset="0"/>
          <a:ea typeface="黑体" pitchFamily="49" charset="-122"/>
        </a:defRPr>
      </a:lvl3pPr>
      <a:lvl4pPr algn="r" rtl="0" eaLnBrk="0" fontAlgn="base" hangingPunct="0">
        <a:spcBef>
          <a:spcPct val="0"/>
        </a:spcBef>
        <a:spcAft>
          <a:spcPct val="0"/>
        </a:spcAft>
        <a:defRPr sz="4000">
          <a:solidFill>
            <a:schemeClr val="tx1"/>
          </a:solidFill>
          <a:latin typeface="Calibri" pitchFamily="34" charset="0"/>
          <a:ea typeface="黑体" pitchFamily="49" charset="-122"/>
        </a:defRPr>
      </a:lvl4pPr>
      <a:lvl5pPr algn="r" rtl="0" eaLnBrk="0" fontAlgn="base" hangingPunct="0">
        <a:spcBef>
          <a:spcPct val="0"/>
        </a:spcBef>
        <a:spcAft>
          <a:spcPct val="0"/>
        </a:spcAft>
        <a:defRPr sz="4000">
          <a:solidFill>
            <a:schemeClr val="tx1"/>
          </a:solidFill>
          <a:latin typeface="Calibri" pitchFamily="34" charset="0"/>
          <a:ea typeface="黑体" pitchFamily="49" charset="-122"/>
        </a:defRPr>
      </a:lvl5pPr>
      <a:lvl6pPr marL="457200" algn="r" rtl="0" fontAlgn="base">
        <a:spcBef>
          <a:spcPct val="0"/>
        </a:spcBef>
        <a:spcAft>
          <a:spcPct val="0"/>
        </a:spcAft>
        <a:defRPr sz="4000">
          <a:solidFill>
            <a:schemeClr val="tx1"/>
          </a:solidFill>
          <a:latin typeface="Calibri" pitchFamily="34" charset="0"/>
          <a:ea typeface="黑体" pitchFamily="49" charset="-122"/>
        </a:defRPr>
      </a:lvl6pPr>
      <a:lvl7pPr marL="914400" algn="r" rtl="0" fontAlgn="base">
        <a:spcBef>
          <a:spcPct val="0"/>
        </a:spcBef>
        <a:spcAft>
          <a:spcPct val="0"/>
        </a:spcAft>
        <a:defRPr sz="4000">
          <a:solidFill>
            <a:schemeClr val="tx1"/>
          </a:solidFill>
          <a:latin typeface="Calibri" pitchFamily="34" charset="0"/>
          <a:ea typeface="黑体" pitchFamily="49" charset="-122"/>
        </a:defRPr>
      </a:lvl7pPr>
      <a:lvl8pPr marL="1371600" algn="r" rtl="0" fontAlgn="base">
        <a:spcBef>
          <a:spcPct val="0"/>
        </a:spcBef>
        <a:spcAft>
          <a:spcPct val="0"/>
        </a:spcAft>
        <a:defRPr sz="4000">
          <a:solidFill>
            <a:schemeClr val="tx1"/>
          </a:solidFill>
          <a:latin typeface="Calibri" pitchFamily="34" charset="0"/>
          <a:ea typeface="黑体" pitchFamily="49" charset="-122"/>
        </a:defRPr>
      </a:lvl8pPr>
      <a:lvl9pPr marL="1828800" algn="r" rtl="0" fontAlgn="base">
        <a:spcBef>
          <a:spcPct val="0"/>
        </a:spcBef>
        <a:spcAft>
          <a:spcPct val="0"/>
        </a:spcAft>
        <a:defRPr sz="4000">
          <a:solidFill>
            <a:schemeClr val="tx1"/>
          </a:solidFill>
          <a:latin typeface="Calibri" pitchFamily="34" charset="0"/>
          <a:ea typeface="黑体" pitchFamily="49"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0" y="1633364"/>
            <a:ext cx="7620000" cy="1133117"/>
          </a:xfrm>
        </p:spPr>
        <p:txBody>
          <a:bodyPr/>
          <a:lstStyle/>
          <a:p>
            <a:pPr algn="ctr">
              <a:lnSpc>
                <a:spcPct val="150000"/>
              </a:lnSpc>
            </a:pPr>
            <a:r>
              <a:rPr lang="en-US" altLang="zh-CN" sz="3600" b="1" dirty="0" smtClean="0">
                <a:latin typeface="+mn-lt"/>
                <a:ea typeface="华文新魏" panose="02010800040101010101" pitchFamily="2" charset="-122"/>
              </a:rPr>
              <a:t>Summary of NR progress in </a:t>
            </a:r>
            <a:r>
              <a:rPr lang="en-US" altLang="zh-CN" sz="3600" b="1" dirty="0">
                <a:latin typeface="+mn-lt"/>
                <a:ea typeface="华文新魏" panose="02010800040101010101" pitchFamily="2" charset="-122"/>
              </a:rPr>
              <a:t>RAN4</a:t>
            </a:r>
            <a:endParaRPr lang="zh-CN" altLang="en-US" sz="3600" b="1" i="1" dirty="0">
              <a:solidFill>
                <a:schemeClr val="tx2"/>
              </a:solidFill>
              <a:latin typeface="+mn-lt"/>
              <a:ea typeface="华文新魏" panose="02010800040101010101" pitchFamily="2" charset="-122"/>
            </a:endParaRPr>
          </a:p>
        </p:txBody>
      </p:sp>
      <p:sp>
        <p:nvSpPr>
          <p:cNvPr id="3" name="副标题 2"/>
          <p:cNvSpPr>
            <a:spLocks noGrp="1"/>
          </p:cNvSpPr>
          <p:nvPr>
            <p:ph type="subTitle" idx="1"/>
          </p:nvPr>
        </p:nvSpPr>
        <p:spPr>
          <a:xfrm>
            <a:off x="609600" y="3865612"/>
            <a:ext cx="6400800" cy="576064"/>
          </a:xfrm>
        </p:spPr>
        <p:txBody>
          <a:bodyPr anchor="ctr"/>
          <a:lstStyle/>
          <a:p>
            <a:r>
              <a:rPr lang="en-US" altLang="zh-CN" sz="3600" b="1" dirty="0">
                <a:solidFill>
                  <a:schemeClr val="tx1"/>
                </a:solidFill>
                <a:ea typeface="华文新魏" panose="02010800040101010101" pitchFamily="2" charset="-122"/>
                <a:cs typeface="+mj-cs"/>
              </a:rPr>
              <a:t>CMCC</a:t>
            </a:r>
            <a:endParaRPr lang="zh-CN" altLang="en-US" sz="3600" b="1" dirty="0">
              <a:solidFill>
                <a:schemeClr val="tx1"/>
              </a:solidFill>
              <a:ea typeface="华文新魏" panose="02010800040101010101" pitchFamily="2" charset="-122"/>
              <a:cs typeface="+mj-cs"/>
            </a:endParaRPr>
          </a:p>
        </p:txBody>
      </p:sp>
      <p:sp>
        <p:nvSpPr>
          <p:cNvPr id="4" name="矩形 3"/>
          <p:cNvSpPr/>
          <p:nvPr/>
        </p:nvSpPr>
        <p:spPr>
          <a:xfrm>
            <a:off x="0" y="17829"/>
            <a:ext cx="7620000" cy="646331"/>
          </a:xfrm>
          <a:prstGeom prst="rect">
            <a:avLst/>
          </a:prstGeom>
        </p:spPr>
        <p:txBody>
          <a:bodyPr wrap="square">
            <a:spAutoFit/>
          </a:bodyPr>
          <a:lstStyle/>
          <a:p>
            <a:pPr>
              <a:spcAft>
                <a:spcPts val="0"/>
              </a:spcAft>
            </a:pPr>
            <a:r>
              <a:rPr lang="zh-CN" altLang="zh-CN" b="1" dirty="0">
                <a:latin typeface="Arial" panose="020B0604020202020204" pitchFamily="34" charset="0"/>
                <a:ea typeface="Arial" panose="020B0604020202020204" pitchFamily="34" charset="0"/>
                <a:cs typeface="Arial" panose="020B0604020202020204" pitchFamily="34" charset="0"/>
              </a:rPr>
              <a:t>3GPP TSG-RAN WG5 Meeting #</a:t>
            </a:r>
            <a:r>
              <a:rPr lang="zh-CN" altLang="zh-CN" b="1" dirty="0" smtClean="0">
                <a:latin typeface="Arial" panose="020B0604020202020204" pitchFamily="34" charset="0"/>
                <a:ea typeface="Arial" panose="020B0604020202020204" pitchFamily="34" charset="0"/>
                <a:cs typeface="Arial" panose="020B0604020202020204" pitchFamily="34" charset="0"/>
              </a:rPr>
              <a:t>7</a:t>
            </a:r>
            <a:r>
              <a:rPr lang="en-US" altLang="zh-CN" b="1" dirty="0" smtClean="0">
                <a:latin typeface="Arial" panose="020B0604020202020204" pitchFamily="34" charset="0"/>
                <a:ea typeface="Arial" panose="020B0604020202020204" pitchFamily="34" charset="0"/>
                <a:cs typeface="Arial" panose="020B0604020202020204" pitchFamily="34" charset="0"/>
              </a:rPr>
              <a:t>7</a:t>
            </a:r>
            <a:r>
              <a:rPr lang="zh-CN" altLang="zh-CN" b="1" dirty="0" smtClean="0">
                <a:latin typeface="Arial" panose="020B0604020202020204" pitchFamily="34" charset="0"/>
                <a:ea typeface="Arial" panose="020B0604020202020204" pitchFamily="34" charset="0"/>
                <a:cs typeface="Arial" panose="020B0604020202020204" pitchFamily="34" charset="0"/>
              </a:rPr>
              <a:t>	</a:t>
            </a:r>
            <a:r>
              <a:rPr lang="zh-CN" altLang="zh-CN" b="1" dirty="0">
                <a:latin typeface="Arial" panose="020B0604020202020204" pitchFamily="34" charset="0"/>
                <a:ea typeface="Arial" panose="020B0604020202020204" pitchFamily="34" charset="0"/>
                <a:cs typeface="Arial" panose="020B0604020202020204" pitchFamily="34" charset="0"/>
              </a:rPr>
              <a:t>	</a:t>
            </a:r>
            <a:r>
              <a:rPr lang="en-US" altLang="zh-CN" b="1" dirty="0" smtClean="0">
                <a:latin typeface="Arial" panose="020B0604020202020204" pitchFamily="34" charset="0"/>
                <a:ea typeface="Arial" panose="020B0604020202020204" pitchFamily="34" charset="0"/>
                <a:cs typeface="Arial" panose="020B0604020202020204" pitchFamily="34" charset="0"/>
              </a:rPr>
              <a:t>          R5-17xxxx Reno</a:t>
            </a:r>
            <a:r>
              <a:rPr lang="zh-CN" altLang="zh-CN" b="1" dirty="0" smtClean="0">
                <a:latin typeface="Arial" panose="020B0604020202020204" pitchFamily="34" charset="0"/>
                <a:ea typeface="Arial" panose="020B0604020202020204" pitchFamily="34" charset="0"/>
                <a:cs typeface="Arial" panose="020B0604020202020204" pitchFamily="34" charset="0"/>
              </a:rPr>
              <a:t>, </a:t>
            </a:r>
            <a:r>
              <a:rPr lang="en-US" altLang="zh-CN" b="1" dirty="0" smtClean="0">
                <a:latin typeface="Arial" panose="020B0604020202020204" pitchFamily="34" charset="0"/>
                <a:ea typeface="Arial" panose="020B0604020202020204" pitchFamily="34" charset="0"/>
                <a:cs typeface="Arial" panose="020B0604020202020204" pitchFamily="34" charset="0"/>
              </a:rPr>
              <a:t>US</a:t>
            </a:r>
            <a:r>
              <a:rPr lang="zh-CN" altLang="zh-CN" b="1" dirty="0" smtClean="0">
                <a:latin typeface="Arial" panose="020B0604020202020204" pitchFamily="34" charset="0"/>
                <a:ea typeface="Arial" panose="020B0604020202020204" pitchFamily="34" charset="0"/>
                <a:cs typeface="Arial" panose="020B0604020202020204" pitchFamily="34" charset="0"/>
              </a:rPr>
              <a:t>, 2</a:t>
            </a:r>
            <a:r>
              <a:rPr lang="en-US" altLang="zh-CN" b="1" dirty="0" smtClean="0">
                <a:latin typeface="Arial" panose="020B0604020202020204" pitchFamily="34" charset="0"/>
                <a:ea typeface="Arial" panose="020B0604020202020204" pitchFamily="34" charset="0"/>
                <a:cs typeface="Arial" panose="020B0604020202020204" pitchFamily="34" charset="0"/>
              </a:rPr>
              <a:t>7 Nov</a:t>
            </a:r>
            <a:r>
              <a:rPr lang="zh-CN" altLang="zh-CN" b="1" dirty="0" smtClean="0">
                <a:latin typeface="Arial" panose="020B0604020202020204" pitchFamily="34" charset="0"/>
                <a:ea typeface="Arial" panose="020B0604020202020204" pitchFamily="34" charset="0"/>
                <a:cs typeface="Arial" panose="020B0604020202020204" pitchFamily="34" charset="0"/>
              </a:rPr>
              <a:t> </a:t>
            </a:r>
            <a:r>
              <a:rPr lang="en-US" altLang="zh-CN" b="1" dirty="0" smtClean="0">
                <a:latin typeface="Arial" panose="020B0604020202020204" pitchFamily="34" charset="0"/>
                <a:ea typeface="Arial" panose="020B0604020202020204" pitchFamily="34" charset="0"/>
                <a:cs typeface="Arial" panose="020B0604020202020204" pitchFamily="34" charset="0"/>
              </a:rPr>
              <a:t>–</a:t>
            </a:r>
            <a:r>
              <a:rPr lang="zh-CN" altLang="zh-CN" b="1" dirty="0" smtClean="0">
                <a:latin typeface="Arial" panose="020B0604020202020204" pitchFamily="34" charset="0"/>
                <a:ea typeface="Arial" panose="020B0604020202020204" pitchFamily="34" charset="0"/>
                <a:cs typeface="Arial" panose="020B0604020202020204" pitchFamily="34" charset="0"/>
              </a:rPr>
              <a:t> </a:t>
            </a:r>
            <a:r>
              <a:rPr lang="en-US" altLang="zh-CN" b="1" dirty="0" smtClean="0">
                <a:latin typeface="Arial" panose="020B0604020202020204" pitchFamily="34" charset="0"/>
                <a:ea typeface="Arial" panose="020B0604020202020204" pitchFamily="34" charset="0"/>
                <a:cs typeface="Arial" panose="020B0604020202020204" pitchFamily="34" charset="0"/>
              </a:rPr>
              <a:t>1 Dec</a:t>
            </a:r>
            <a:r>
              <a:rPr lang="zh-CN" altLang="zh-CN" b="1" dirty="0" smtClean="0">
                <a:latin typeface="Arial" panose="020B0604020202020204" pitchFamily="34" charset="0"/>
                <a:ea typeface="Arial" panose="020B0604020202020204" pitchFamily="34" charset="0"/>
                <a:cs typeface="Arial" panose="020B0604020202020204" pitchFamily="34" charset="0"/>
              </a:rPr>
              <a:t> 201</a:t>
            </a:r>
            <a:r>
              <a:rPr lang="en-US" altLang="zh-CN" b="1" dirty="0" smtClean="0">
                <a:latin typeface="Arial" panose="020B0604020202020204" pitchFamily="34" charset="0"/>
                <a:ea typeface="Arial" panose="020B0604020202020204" pitchFamily="34" charset="0"/>
                <a:cs typeface="Arial" panose="020B0604020202020204" pitchFamily="34" charset="0"/>
              </a:rPr>
              <a:t>7</a:t>
            </a:r>
            <a:endParaRPr lang="zh-CN" altLang="en-US"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0"/>
            <a:ext cx="7619999" cy="646331"/>
          </a:xfrm>
          <a:prstGeom prst="rect">
            <a:avLst/>
          </a:prstGeom>
          <a:noFill/>
        </p:spPr>
        <p:txBody>
          <a:bodyPr wrap="square" rtlCol="0">
            <a:spAutoFit/>
          </a:bodyPr>
          <a:lstStyle/>
          <a:p>
            <a:pPr marL="514350" indent="-514350"/>
            <a:r>
              <a:rPr lang="en-US" altLang="zh-CN" sz="3600" b="1" dirty="0" smtClean="0">
                <a:latin typeface="+mn-lt"/>
                <a:ea typeface="华文楷体" pitchFamily="2" charset="-122"/>
              </a:rPr>
              <a:t>Overall Progress</a:t>
            </a:r>
            <a:endParaRPr lang="en-US" altLang="zh-CN" sz="3600" b="1" dirty="0">
              <a:latin typeface="+mn-lt"/>
              <a:ea typeface="华文楷体" pitchFamily="2" charset="-122"/>
            </a:endParaRPr>
          </a:p>
        </p:txBody>
      </p:sp>
      <p:sp>
        <p:nvSpPr>
          <p:cNvPr id="4" name="文本框 3"/>
          <p:cNvSpPr txBox="1"/>
          <p:nvPr/>
        </p:nvSpPr>
        <p:spPr>
          <a:xfrm>
            <a:off x="140803" y="873789"/>
            <a:ext cx="7338392" cy="4431983"/>
          </a:xfrm>
          <a:prstGeom prst="rect">
            <a:avLst/>
          </a:prstGeom>
          <a:noFill/>
        </p:spPr>
        <p:txBody>
          <a:bodyPr wrap="square" rtlCol="0">
            <a:spAutoFit/>
          </a:bodyPr>
          <a:lstStyle/>
          <a:p>
            <a:pPr>
              <a:lnSpc>
                <a:spcPct val="150000"/>
              </a:lnSpc>
            </a:pPr>
            <a:r>
              <a:rPr lang="en-US" altLang="zh-CN" sz="1400" dirty="0" smtClean="0"/>
              <a:t>The overall RAN4 discussion for NR are divided into RF and RRM, at this moment </a:t>
            </a:r>
            <a:r>
              <a:rPr lang="en-US" altLang="zh-CN" sz="1400" dirty="0" err="1" smtClean="0"/>
              <a:t>demod</a:t>
            </a:r>
            <a:r>
              <a:rPr lang="en-US" altLang="zh-CN" sz="1400" dirty="0" smtClean="0"/>
              <a:t> has not been involved. </a:t>
            </a:r>
            <a:r>
              <a:rPr lang="en-US" altLang="zh-CN" sz="1400" dirty="0"/>
              <a:t>The overall completion status of sub-6GHz is roughly 70%, </a:t>
            </a:r>
            <a:r>
              <a:rPr lang="en-US" altLang="zh-CN" sz="1400" dirty="0" err="1"/>
              <a:t>mmW</a:t>
            </a:r>
            <a:r>
              <a:rPr lang="en-US" altLang="zh-CN" sz="1400" dirty="0"/>
              <a:t> is about 20</a:t>
            </a:r>
            <a:r>
              <a:rPr lang="en-US" altLang="zh-CN" sz="1400" dirty="0" smtClean="0"/>
              <a:t>%.</a:t>
            </a:r>
          </a:p>
          <a:p>
            <a:pPr marL="285750" indent="-285750">
              <a:lnSpc>
                <a:spcPct val="150000"/>
              </a:lnSpc>
              <a:buFont typeface="Arial" panose="020B0604020202020204" pitchFamily="34" charset="0"/>
              <a:buChar char="•"/>
            </a:pPr>
            <a:r>
              <a:rPr lang="en-US" altLang="zh-CN" sz="1400" dirty="0" smtClean="0"/>
              <a:t>Sub-6GHz vs </a:t>
            </a:r>
            <a:r>
              <a:rPr lang="en-US" altLang="zh-CN" sz="1400" dirty="0" err="1" smtClean="0"/>
              <a:t>mmW</a:t>
            </a:r>
            <a:r>
              <a:rPr lang="en-US" altLang="zh-CN" sz="1400" dirty="0" smtClean="0"/>
              <a:t>:</a:t>
            </a:r>
          </a:p>
          <a:p>
            <a:pPr marL="642366" lvl="1" indent="-285750">
              <a:lnSpc>
                <a:spcPct val="150000"/>
              </a:lnSpc>
              <a:buFont typeface="Arial" panose="020B0604020202020204" pitchFamily="34" charset="0"/>
              <a:buChar char="•"/>
            </a:pPr>
            <a:r>
              <a:rPr lang="en-US" altLang="zh-CN" sz="1200" dirty="0" smtClean="0"/>
              <a:t>According to the time plan, RAN4 shall complete the sub-6GHz core requirements in Dec, but it seems the progress is behind the schedule. It is high likely RAN4 will not complete all the NSA core requirements by </a:t>
            </a:r>
            <a:r>
              <a:rPr lang="en-US" altLang="zh-CN" sz="1200" dirty="0"/>
              <a:t>December. </a:t>
            </a:r>
            <a:endParaRPr lang="en-US" altLang="zh-CN" sz="1200" dirty="0" smtClean="0"/>
          </a:p>
          <a:p>
            <a:pPr marL="642366" lvl="1" indent="-285750">
              <a:lnSpc>
                <a:spcPct val="150000"/>
              </a:lnSpc>
              <a:buFont typeface="Arial" panose="020B0604020202020204" pitchFamily="34" charset="0"/>
              <a:buChar char="•"/>
            </a:pPr>
            <a:r>
              <a:rPr lang="en-US" altLang="zh-CN" sz="1200" dirty="0" smtClean="0"/>
              <a:t>About </a:t>
            </a:r>
            <a:r>
              <a:rPr lang="en-US" altLang="zh-CN" sz="1200" dirty="0" err="1"/>
              <a:t>mmW</a:t>
            </a:r>
            <a:r>
              <a:rPr lang="en-US" altLang="zh-CN" sz="1200" dirty="0" smtClean="0"/>
              <a:t>, the progress is quite slow, RAN4 has confront difficult situation in defining OTA requirements and how to test them. It </a:t>
            </a:r>
            <a:r>
              <a:rPr lang="en-US" altLang="zh-CN" sz="1200" dirty="0"/>
              <a:t>is not clear </a:t>
            </a:r>
            <a:r>
              <a:rPr lang="en-US" altLang="zh-CN" sz="1200" dirty="0" smtClean="0"/>
              <a:t>when </a:t>
            </a:r>
            <a:r>
              <a:rPr lang="en-US" altLang="zh-CN" sz="1200" dirty="0" err="1" smtClean="0"/>
              <a:t>mmW</a:t>
            </a:r>
            <a:r>
              <a:rPr lang="en-US" altLang="zh-CN" sz="1200" dirty="0" smtClean="0"/>
              <a:t> requirements will be done.</a:t>
            </a:r>
          </a:p>
          <a:p>
            <a:pPr marL="285750" indent="-285750">
              <a:lnSpc>
                <a:spcPct val="150000"/>
              </a:lnSpc>
              <a:buFont typeface="Arial" panose="020B0604020202020204" pitchFamily="34" charset="0"/>
              <a:buChar char="•"/>
            </a:pPr>
            <a:r>
              <a:rPr lang="en-US" altLang="zh-CN" sz="1400" dirty="0" smtClean="0"/>
              <a:t>Sub-6GHz TX vs RX</a:t>
            </a:r>
          </a:p>
          <a:p>
            <a:pPr marL="642366" lvl="1" indent="-285750">
              <a:lnSpc>
                <a:spcPct val="150000"/>
              </a:lnSpc>
              <a:buFont typeface="Arial" panose="020B0604020202020204" pitchFamily="34" charset="0"/>
              <a:buChar char="•"/>
            </a:pPr>
            <a:r>
              <a:rPr lang="en-US" altLang="zh-CN" sz="1200" dirty="0" smtClean="0"/>
              <a:t>TX requirement progress is better than RX requirements.</a:t>
            </a:r>
          </a:p>
          <a:p>
            <a:pPr marL="642366" lvl="1" indent="-285750">
              <a:lnSpc>
                <a:spcPct val="150000"/>
              </a:lnSpc>
              <a:buFont typeface="Arial" panose="020B0604020202020204" pitchFamily="34" charset="0"/>
              <a:buChar char="•"/>
            </a:pPr>
            <a:r>
              <a:rPr lang="en-US" altLang="zh-CN" sz="1200" dirty="0" smtClean="0"/>
              <a:t>In TX side, the power control and MPR simulation is still under discussion which will be the limitation of TX requirement definition.</a:t>
            </a:r>
          </a:p>
          <a:p>
            <a:pPr marL="642366" lvl="1" indent="-285750">
              <a:lnSpc>
                <a:spcPct val="150000"/>
              </a:lnSpc>
              <a:buFont typeface="Arial" panose="020B0604020202020204" pitchFamily="34" charset="0"/>
              <a:buChar char="•"/>
            </a:pPr>
            <a:r>
              <a:rPr lang="en-US" altLang="zh-CN" sz="1200" dirty="0" smtClean="0"/>
              <a:t>In RX side, the NSA sensitivity discussion is quite slow due to LTE and NR interference issue. </a:t>
            </a:r>
          </a:p>
          <a:p>
            <a:pPr marL="642366" lvl="1" indent="-285750">
              <a:lnSpc>
                <a:spcPct val="150000"/>
              </a:lnSpc>
              <a:buFont typeface="Arial" panose="020B0604020202020204" pitchFamily="34" charset="0"/>
              <a:buChar char="•"/>
            </a:pPr>
            <a:r>
              <a:rPr lang="en-US" altLang="zh-CN" sz="1200" dirty="0" smtClean="0"/>
              <a:t>Even all these key requirements are solved in Dec, they still need one meeting to write them done to the spec.</a:t>
            </a:r>
          </a:p>
        </p:txBody>
      </p:sp>
    </p:spTree>
    <p:extLst>
      <p:ext uri="{BB962C8B-B14F-4D97-AF65-F5344CB8AC3E}">
        <p14:creationId xmlns:p14="http://schemas.microsoft.com/office/powerpoint/2010/main" val="10974225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0"/>
            <a:ext cx="7619999" cy="646331"/>
          </a:xfrm>
          <a:prstGeom prst="rect">
            <a:avLst/>
          </a:prstGeom>
          <a:noFill/>
        </p:spPr>
        <p:txBody>
          <a:bodyPr wrap="square" rtlCol="0">
            <a:spAutoFit/>
          </a:bodyPr>
          <a:lstStyle/>
          <a:p>
            <a:pPr marL="514350" indent="-514350"/>
            <a:r>
              <a:rPr lang="en-US" altLang="zh-CN" sz="3600" b="1" dirty="0" smtClean="0">
                <a:latin typeface="+mn-lt"/>
                <a:ea typeface="华文楷体" pitchFamily="2" charset="-122"/>
              </a:rPr>
              <a:t>Overall time </a:t>
            </a:r>
            <a:r>
              <a:rPr lang="en-US" altLang="zh-CN" sz="3600" b="1" dirty="0">
                <a:latin typeface="+mn-lt"/>
                <a:ea typeface="华文楷体" pitchFamily="2" charset="-122"/>
              </a:rPr>
              <a:t>plan</a:t>
            </a:r>
          </a:p>
        </p:txBody>
      </p:sp>
      <p:sp>
        <p:nvSpPr>
          <p:cNvPr id="4" name="文本框 3"/>
          <p:cNvSpPr txBox="1"/>
          <p:nvPr/>
        </p:nvSpPr>
        <p:spPr>
          <a:xfrm>
            <a:off x="140803" y="1129308"/>
            <a:ext cx="7338392" cy="2954655"/>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altLang="zh-CN" sz="1400" dirty="0" smtClean="0"/>
              <a:t>TR &amp; TS</a:t>
            </a:r>
          </a:p>
          <a:p>
            <a:pPr marL="642366" lvl="1" indent="-285750">
              <a:lnSpc>
                <a:spcPct val="150000"/>
              </a:lnSpc>
              <a:buFont typeface="Arial" panose="020B0604020202020204" pitchFamily="34" charset="0"/>
              <a:buChar char="•"/>
            </a:pPr>
            <a:r>
              <a:rPr lang="en-US" altLang="zh-CN" sz="1200" dirty="0" smtClean="0"/>
              <a:t>Up to now, the agreements has been write down in the TR, but not in the TS. There is some proposal that these agreements in TR will be moved to TS without further discussion, but it is not clear when the TS will be published. </a:t>
            </a:r>
          </a:p>
          <a:p>
            <a:pPr marL="642366" lvl="1" indent="-285750">
              <a:lnSpc>
                <a:spcPct val="150000"/>
              </a:lnSpc>
              <a:buFont typeface="Arial" panose="020B0604020202020204" pitchFamily="34" charset="0"/>
              <a:buChar char="•"/>
            </a:pPr>
            <a:r>
              <a:rPr lang="en-US" altLang="zh-CN" sz="1200" dirty="0" smtClean="0">
                <a:solidFill>
                  <a:srgbClr val="FF0000"/>
                </a:solidFill>
              </a:rPr>
              <a:t>This may affect the RAN5 January AH meeting, so it maybe necessary to inform RAN4 about this.</a:t>
            </a:r>
          </a:p>
          <a:p>
            <a:pPr marL="285750" indent="-285750">
              <a:lnSpc>
                <a:spcPct val="150000"/>
              </a:lnSpc>
              <a:buFont typeface="Arial" panose="020B0604020202020204" pitchFamily="34" charset="0"/>
              <a:buChar char="•"/>
            </a:pPr>
            <a:r>
              <a:rPr lang="en-US" altLang="zh-CN" sz="1400" dirty="0" smtClean="0"/>
              <a:t>For RRM</a:t>
            </a:r>
          </a:p>
          <a:p>
            <a:pPr marL="642366" lvl="1" indent="-285750">
              <a:lnSpc>
                <a:spcPct val="150000"/>
              </a:lnSpc>
              <a:buFont typeface="Arial" panose="020B0604020202020204" pitchFamily="34" charset="0"/>
              <a:buChar char="•"/>
            </a:pPr>
            <a:r>
              <a:rPr lang="en-US" altLang="zh-CN" sz="1200" dirty="0"/>
              <a:t>I</a:t>
            </a:r>
            <a:r>
              <a:rPr lang="en-US" altLang="zh-CN" sz="1200" dirty="0" smtClean="0"/>
              <a:t>t is also targeted to complete NSA in Dec. But situation is similar to RF. Cell detection and measurement are the key requirements, they are still under discussion. Hope all can be solved in Nov meeting.</a:t>
            </a:r>
          </a:p>
          <a:p>
            <a:pPr marL="642366" lvl="1" indent="-285750">
              <a:lnSpc>
                <a:spcPct val="150000"/>
              </a:lnSpc>
              <a:buFont typeface="Arial" panose="020B0604020202020204" pitchFamily="34" charset="0"/>
              <a:buChar char="•"/>
            </a:pPr>
            <a:r>
              <a:rPr lang="en-US" altLang="zh-CN" sz="1200" dirty="0" smtClean="0"/>
              <a:t>One issue is even they complete the requirements and write done in TS, the test cases are absent, we still need to wait for several meetings.</a:t>
            </a:r>
            <a:endParaRPr lang="en-US" altLang="zh-CN" sz="1200" dirty="0"/>
          </a:p>
        </p:txBody>
      </p:sp>
    </p:spTree>
    <p:extLst>
      <p:ext uri="{BB962C8B-B14F-4D97-AF65-F5344CB8AC3E}">
        <p14:creationId xmlns:p14="http://schemas.microsoft.com/office/powerpoint/2010/main" val="28736651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0"/>
            <a:ext cx="7619999" cy="646331"/>
          </a:xfrm>
          <a:prstGeom prst="rect">
            <a:avLst/>
          </a:prstGeom>
          <a:noFill/>
        </p:spPr>
        <p:txBody>
          <a:bodyPr wrap="square" rtlCol="0">
            <a:spAutoFit/>
          </a:bodyPr>
          <a:lstStyle/>
          <a:p>
            <a:pPr marL="514350" indent="-514350"/>
            <a:r>
              <a:rPr lang="en-US" altLang="zh-CN" sz="3600" b="1" dirty="0" smtClean="0">
                <a:latin typeface="+mn-lt"/>
                <a:ea typeface="华文楷体" pitchFamily="2" charset="-122"/>
              </a:rPr>
              <a:t>Sub-6GHz RF</a:t>
            </a:r>
            <a:endParaRPr lang="en-US" altLang="zh-CN" sz="3600" b="1" dirty="0">
              <a:latin typeface="+mn-lt"/>
              <a:ea typeface="华文楷体" pitchFamily="2"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2834289168"/>
              </p:ext>
            </p:extLst>
          </p:nvPr>
        </p:nvGraphicFramePr>
        <p:xfrm>
          <a:off x="1145704" y="913284"/>
          <a:ext cx="5112568" cy="4667505"/>
        </p:xfrm>
        <a:graphic>
          <a:graphicData uri="http://schemas.openxmlformats.org/drawingml/2006/table">
            <a:tbl>
              <a:tblPr/>
              <a:tblGrid>
                <a:gridCol w="648072"/>
                <a:gridCol w="2232248"/>
                <a:gridCol w="2232248"/>
              </a:tblGrid>
              <a:tr h="130805">
                <a:tc gridSpan="2">
                  <a:txBody>
                    <a:bodyPr/>
                    <a:lstStyle/>
                    <a:p>
                      <a:pPr algn="ctr" fontAlgn="ctr"/>
                      <a:r>
                        <a:rPr lang="en-US" sz="900" b="1" i="0" u="none" strike="noStrike" dirty="0">
                          <a:solidFill>
                            <a:srgbClr val="000000"/>
                          </a:solidFill>
                          <a:effectLst/>
                          <a:latin typeface="+mn-lt"/>
                          <a:ea typeface="宋体" panose="02010600030101010101" pitchFamily="2" charset="-122"/>
                        </a:rPr>
                        <a:t>Requirement</a:t>
                      </a:r>
                      <a:endParaRPr lang="zh-CN" sz="900" b="1" i="0" u="none" strike="noStrike" dirty="0">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zh-CN" altLang="en-US"/>
                    </a:p>
                  </a:txBody>
                  <a:tcPr/>
                </a:tc>
                <a:tc>
                  <a:txBody>
                    <a:bodyPr/>
                    <a:lstStyle/>
                    <a:p>
                      <a:pPr algn="ctr" fontAlgn="ctr"/>
                      <a:r>
                        <a:rPr lang="en-US" sz="900" b="1" i="0" u="none" strike="noStrike">
                          <a:solidFill>
                            <a:srgbClr val="000000"/>
                          </a:solidFill>
                          <a:effectLst/>
                          <a:latin typeface="+mn-lt"/>
                          <a:ea typeface="宋体" panose="02010600030101010101" pitchFamily="2" charset="-122"/>
                        </a:rPr>
                        <a:t>Complete?</a:t>
                      </a:r>
                      <a:endParaRPr lang="zh-CN" sz="900" b="1"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r>
              <a:tr h="215372">
                <a:tc rowSpan="19">
                  <a:txBody>
                    <a:bodyPr/>
                    <a:lstStyle/>
                    <a:p>
                      <a:pPr algn="ctr" fontAlgn="ctr"/>
                      <a:r>
                        <a:rPr lang="en-GB" sz="1050" b="0" i="0" u="none" strike="noStrike" dirty="0" err="1">
                          <a:solidFill>
                            <a:srgbClr val="000000"/>
                          </a:solidFill>
                          <a:effectLst/>
                          <a:latin typeface="+mn-lt"/>
                          <a:ea typeface="宋体" panose="02010600030101010101" pitchFamily="2" charset="-122"/>
                        </a:rPr>
                        <a:t>Tx</a:t>
                      </a:r>
                      <a:r>
                        <a:rPr lang="en-GB" sz="1050" b="0" i="0" u="none" strike="noStrike" dirty="0">
                          <a:solidFill>
                            <a:srgbClr val="000000"/>
                          </a:solidFill>
                          <a:effectLst/>
                          <a:latin typeface="+mn-lt"/>
                          <a:ea typeface="宋体" panose="02010600030101010101" pitchFamily="2" charset="-122"/>
                        </a:rPr>
                        <a:t> </a:t>
                      </a:r>
                      <a:endParaRPr lang="zh-CN" sz="1050" b="0" i="0" u="none" strike="noStrike" dirty="0">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900" b="0" i="0" u="none" strike="noStrike">
                          <a:solidFill>
                            <a:srgbClr val="000000"/>
                          </a:solidFill>
                          <a:effectLst/>
                          <a:latin typeface="+mn-lt"/>
                          <a:ea typeface="宋体" panose="02010600030101010101" pitchFamily="2" charset="-122"/>
                        </a:rPr>
                        <a:t>Tx maximum output power</a:t>
                      </a:r>
                      <a:endParaRPr lang="zh-CN" sz="900" b="0"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900" b="0" i="0" u="none" strike="noStrike">
                          <a:solidFill>
                            <a:srgbClr val="000000"/>
                          </a:solidFill>
                          <a:effectLst/>
                          <a:latin typeface="+mn-lt"/>
                          <a:ea typeface="宋体" panose="02010600030101010101" pitchFamily="2" charset="-122"/>
                        </a:rPr>
                        <a:t>•</a:t>
                      </a:r>
                      <a:r>
                        <a:rPr lang="en-GB" sz="700" b="0" i="0" u="none" strike="noStrike">
                          <a:solidFill>
                            <a:srgbClr val="000000"/>
                          </a:solidFill>
                          <a:effectLst/>
                          <a:latin typeface="+mn-lt"/>
                          <a:ea typeface="宋体" panose="02010600030101010101" pitchFamily="2" charset="-122"/>
                        </a:rPr>
                        <a:t>   </a:t>
                      </a:r>
                      <a:r>
                        <a:rPr lang="en-GB" sz="900" b="1" i="0" u="none" strike="noStrike">
                          <a:solidFill>
                            <a:srgbClr val="0000FF"/>
                          </a:solidFill>
                          <a:effectLst/>
                          <a:latin typeface="+mn-lt"/>
                          <a:ea typeface="宋体" panose="02010600030101010101" pitchFamily="2" charset="-122"/>
                        </a:rPr>
                        <a:t>Yes </a:t>
                      </a:r>
                      <a:r>
                        <a:rPr lang="en-GB" sz="900" b="0" i="0" u="none" strike="noStrike">
                          <a:solidFill>
                            <a:srgbClr val="000000"/>
                          </a:solidFill>
                          <a:effectLst/>
                          <a:latin typeface="+mn-lt"/>
                          <a:ea typeface="宋体" panose="02010600030101010101" pitchFamily="2" charset="-122"/>
                        </a:rPr>
                        <a:t>except for Band n79</a:t>
                      </a:r>
                      <a:endParaRPr lang="zh-CN" sz="900" b="0"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805">
                <a:tc vMerge="1">
                  <a:txBody>
                    <a:bodyPr/>
                    <a:lstStyle/>
                    <a:p>
                      <a:endParaRPr lang="zh-CN" altLang="en-US"/>
                    </a:p>
                  </a:txBody>
                  <a:tcPr/>
                </a:tc>
                <a:tc>
                  <a:txBody>
                    <a:bodyPr/>
                    <a:lstStyle/>
                    <a:p>
                      <a:pPr algn="l" fontAlgn="ctr"/>
                      <a:r>
                        <a:rPr lang="en-GB" sz="900" b="0" i="0" u="none" strike="noStrike">
                          <a:solidFill>
                            <a:srgbClr val="000000"/>
                          </a:solidFill>
                          <a:effectLst/>
                          <a:latin typeface="+mn-lt"/>
                          <a:ea typeface="宋体" panose="02010600030101010101" pitchFamily="2" charset="-122"/>
                        </a:rPr>
                        <a:t>MPR</a:t>
                      </a:r>
                      <a:endParaRPr lang="zh-CN" sz="900" b="0"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900" b="0" i="0" u="none" strike="noStrike">
                          <a:solidFill>
                            <a:srgbClr val="FF0000"/>
                          </a:solidFill>
                          <a:effectLst/>
                          <a:latin typeface="+mn-lt"/>
                          <a:ea typeface="宋体" panose="02010600030101010101" pitchFamily="2" charset="-122"/>
                        </a:rPr>
                        <a:t>•</a:t>
                      </a:r>
                      <a:r>
                        <a:rPr lang="en-GB" sz="700" b="0" i="0" u="none" strike="noStrike">
                          <a:solidFill>
                            <a:srgbClr val="FF0000"/>
                          </a:solidFill>
                          <a:effectLst/>
                          <a:latin typeface="+mn-lt"/>
                          <a:ea typeface="宋体" panose="02010600030101010101" pitchFamily="2" charset="-122"/>
                        </a:rPr>
                        <a:t>   </a:t>
                      </a:r>
                      <a:r>
                        <a:rPr lang="en-GB" sz="900" b="1" i="0" u="none" strike="noStrike">
                          <a:solidFill>
                            <a:srgbClr val="FF0000"/>
                          </a:solidFill>
                          <a:effectLst/>
                          <a:latin typeface="+mn-lt"/>
                          <a:ea typeface="宋体" panose="02010600030101010101" pitchFamily="2" charset="-122"/>
                        </a:rPr>
                        <a:t>No</a:t>
                      </a:r>
                      <a:endParaRPr lang="zh-CN" sz="900" b="0" i="0" u="none" strike="noStrike">
                        <a:solidFill>
                          <a:srgbClr val="FF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805">
                <a:tc vMerge="1">
                  <a:txBody>
                    <a:bodyPr/>
                    <a:lstStyle/>
                    <a:p>
                      <a:endParaRPr lang="zh-CN" altLang="en-US"/>
                    </a:p>
                  </a:txBody>
                  <a:tcPr/>
                </a:tc>
                <a:tc>
                  <a:txBody>
                    <a:bodyPr/>
                    <a:lstStyle/>
                    <a:p>
                      <a:pPr algn="l" fontAlgn="ctr"/>
                      <a:r>
                        <a:rPr lang="en-GB" sz="900" b="0" i="0" u="none" strike="noStrike">
                          <a:solidFill>
                            <a:srgbClr val="000000"/>
                          </a:solidFill>
                          <a:effectLst/>
                          <a:latin typeface="+mn-lt"/>
                          <a:ea typeface="宋体" panose="02010600030101010101" pitchFamily="2" charset="-122"/>
                        </a:rPr>
                        <a:t>A-MPR</a:t>
                      </a:r>
                      <a:endParaRPr lang="zh-CN" sz="900" b="0"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900" b="0" i="0" u="none" strike="noStrike">
                          <a:solidFill>
                            <a:srgbClr val="FF0000"/>
                          </a:solidFill>
                          <a:effectLst/>
                          <a:latin typeface="+mn-lt"/>
                          <a:ea typeface="宋体" panose="02010600030101010101" pitchFamily="2" charset="-122"/>
                        </a:rPr>
                        <a:t>•</a:t>
                      </a:r>
                      <a:r>
                        <a:rPr lang="en-GB" sz="700" b="0" i="0" u="none" strike="noStrike">
                          <a:solidFill>
                            <a:srgbClr val="FF0000"/>
                          </a:solidFill>
                          <a:effectLst/>
                          <a:latin typeface="+mn-lt"/>
                          <a:ea typeface="宋体" panose="02010600030101010101" pitchFamily="2" charset="-122"/>
                        </a:rPr>
                        <a:t>   </a:t>
                      </a:r>
                      <a:r>
                        <a:rPr lang="en-GB" sz="900" b="1" i="0" u="none" strike="noStrike">
                          <a:solidFill>
                            <a:srgbClr val="FF0000"/>
                          </a:solidFill>
                          <a:effectLst/>
                          <a:latin typeface="+mn-lt"/>
                          <a:ea typeface="宋体" panose="02010600030101010101" pitchFamily="2" charset="-122"/>
                        </a:rPr>
                        <a:t>No</a:t>
                      </a:r>
                      <a:endParaRPr lang="zh-CN" sz="900" b="0" i="0" u="none" strike="noStrike">
                        <a:solidFill>
                          <a:srgbClr val="FF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805">
                <a:tc vMerge="1">
                  <a:txBody>
                    <a:bodyPr/>
                    <a:lstStyle/>
                    <a:p>
                      <a:endParaRPr lang="zh-CN" altLang="en-US"/>
                    </a:p>
                  </a:txBody>
                  <a:tcPr/>
                </a:tc>
                <a:tc>
                  <a:txBody>
                    <a:bodyPr/>
                    <a:lstStyle/>
                    <a:p>
                      <a:pPr algn="l" fontAlgn="ctr"/>
                      <a:r>
                        <a:rPr lang="en-GB" sz="900" b="0" i="0" u="none" strike="noStrike">
                          <a:solidFill>
                            <a:srgbClr val="000000"/>
                          </a:solidFill>
                          <a:effectLst/>
                          <a:latin typeface="+mn-lt"/>
                          <a:ea typeface="宋体" panose="02010600030101010101" pitchFamily="2" charset="-122"/>
                        </a:rPr>
                        <a:t>P</a:t>
                      </a:r>
                      <a:r>
                        <a:rPr lang="en-GB" sz="900" b="0" i="0" u="none" strike="noStrike" baseline="-25000">
                          <a:solidFill>
                            <a:srgbClr val="000000"/>
                          </a:solidFill>
                          <a:effectLst/>
                          <a:latin typeface="+mn-lt"/>
                          <a:ea typeface="宋体" panose="02010600030101010101" pitchFamily="2" charset="-122"/>
                        </a:rPr>
                        <a:t>CMAX</a:t>
                      </a:r>
                      <a:endParaRPr lang="zh-CN" sz="900" b="0"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900" b="0" i="0" u="none" strike="noStrike">
                          <a:solidFill>
                            <a:srgbClr val="FF0000"/>
                          </a:solidFill>
                          <a:effectLst/>
                          <a:latin typeface="+mn-lt"/>
                          <a:ea typeface="宋体" panose="02010600030101010101" pitchFamily="2" charset="-122"/>
                        </a:rPr>
                        <a:t>•</a:t>
                      </a:r>
                      <a:r>
                        <a:rPr lang="en-GB" sz="700" b="0" i="0" u="none" strike="noStrike">
                          <a:solidFill>
                            <a:srgbClr val="FF0000"/>
                          </a:solidFill>
                          <a:effectLst/>
                          <a:latin typeface="+mn-lt"/>
                          <a:ea typeface="宋体" panose="02010600030101010101" pitchFamily="2" charset="-122"/>
                        </a:rPr>
                        <a:t>   </a:t>
                      </a:r>
                      <a:r>
                        <a:rPr lang="en-GB" sz="900" b="1" i="0" u="none" strike="noStrike">
                          <a:solidFill>
                            <a:srgbClr val="FF0000"/>
                          </a:solidFill>
                          <a:effectLst/>
                          <a:latin typeface="+mn-lt"/>
                          <a:ea typeface="宋体" panose="02010600030101010101" pitchFamily="2" charset="-122"/>
                        </a:rPr>
                        <a:t>No</a:t>
                      </a:r>
                      <a:endParaRPr lang="zh-CN" sz="900" b="0" i="0" u="none" strike="noStrike">
                        <a:solidFill>
                          <a:srgbClr val="FF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805">
                <a:tc vMerge="1">
                  <a:txBody>
                    <a:bodyPr/>
                    <a:lstStyle/>
                    <a:p>
                      <a:endParaRPr lang="zh-CN" altLang="en-US"/>
                    </a:p>
                  </a:txBody>
                  <a:tcPr/>
                </a:tc>
                <a:tc>
                  <a:txBody>
                    <a:bodyPr/>
                    <a:lstStyle/>
                    <a:p>
                      <a:pPr algn="l" fontAlgn="ctr"/>
                      <a:r>
                        <a:rPr lang="en-GB" sz="900" b="0" i="0" u="none" strike="noStrike">
                          <a:solidFill>
                            <a:srgbClr val="000000"/>
                          </a:solidFill>
                          <a:effectLst/>
                          <a:latin typeface="+mn-lt"/>
                          <a:ea typeface="宋体" panose="02010600030101010101" pitchFamily="2" charset="-122"/>
                        </a:rPr>
                        <a:t>Minimum output power</a:t>
                      </a:r>
                      <a:endParaRPr lang="zh-CN" sz="900" b="0"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900" b="0" i="0" u="none" strike="noStrike">
                          <a:solidFill>
                            <a:srgbClr val="0000FF"/>
                          </a:solidFill>
                          <a:effectLst/>
                          <a:latin typeface="+mn-lt"/>
                          <a:ea typeface="宋体" panose="02010600030101010101" pitchFamily="2" charset="-122"/>
                        </a:rPr>
                        <a:t>•</a:t>
                      </a:r>
                      <a:r>
                        <a:rPr lang="en-GB" sz="700" b="0" i="0" u="none" strike="noStrike">
                          <a:solidFill>
                            <a:srgbClr val="0000FF"/>
                          </a:solidFill>
                          <a:effectLst/>
                          <a:latin typeface="+mn-lt"/>
                          <a:ea typeface="宋体" panose="02010600030101010101" pitchFamily="2" charset="-122"/>
                        </a:rPr>
                        <a:t>   </a:t>
                      </a:r>
                      <a:r>
                        <a:rPr lang="en-GB" sz="900" b="1" i="0" u="none" strike="noStrike">
                          <a:solidFill>
                            <a:srgbClr val="0000FF"/>
                          </a:solidFill>
                          <a:effectLst/>
                          <a:latin typeface="+mn-lt"/>
                          <a:ea typeface="宋体" panose="02010600030101010101" pitchFamily="2" charset="-122"/>
                        </a:rPr>
                        <a:t>Yes</a:t>
                      </a:r>
                      <a:endParaRPr lang="zh-CN" sz="900" b="0" i="0" u="none" strike="noStrike">
                        <a:solidFill>
                          <a:srgbClr val="0000FF"/>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805">
                <a:tc vMerge="1">
                  <a:txBody>
                    <a:bodyPr/>
                    <a:lstStyle/>
                    <a:p>
                      <a:endParaRPr lang="zh-CN" altLang="en-US"/>
                    </a:p>
                  </a:txBody>
                  <a:tcPr/>
                </a:tc>
                <a:tc>
                  <a:txBody>
                    <a:bodyPr/>
                    <a:lstStyle/>
                    <a:p>
                      <a:pPr algn="l" fontAlgn="ctr"/>
                      <a:r>
                        <a:rPr lang="en-GB" sz="900" b="0" i="0" u="none" strike="noStrike">
                          <a:solidFill>
                            <a:srgbClr val="000000"/>
                          </a:solidFill>
                          <a:effectLst/>
                          <a:latin typeface="+mn-lt"/>
                          <a:ea typeface="宋体" panose="02010600030101010101" pitchFamily="2" charset="-122"/>
                        </a:rPr>
                        <a:t>Tx OFF power</a:t>
                      </a:r>
                      <a:endParaRPr lang="zh-CN" sz="900" b="0"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900" b="0" i="0" u="none" strike="noStrike">
                          <a:solidFill>
                            <a:srgbClr val="0000FF"/>
                          </a:solidFill>
                          <a:effectLst/>
                          <a:latin typeface="+mn-lt"/>
                          <a:ea typeface="宋体" panose="02010600030101010101" pitchFamily="2" charset="-122"/>
                        </a:rPr>
                        <a:t>•</a:t>
                      </a:r>
                      <a:r>
                        <a:rPr lang="en-GB" sz="700" b="0" i="0" u="none" strike="noStrike">
                          <a:solidFill>
                            <a:srgbClr val="0000FF"/>
                          </a:solidFill>
                          <a:effectLst/>
                          <a:latin typeface="+mn-lt"/>
                          <a:ea typeface="宋体" panose="02010600030101010101" pitchFamily="2" charset="-122"/>
                        </a:rPr>
                        <a:t>   </a:t>
                      </a:r>
                      <a:r>
                        <a:rPr lang="en-GB" sz="900" b="1" i="0" u="none" strike="noStrike">
                          <a:solidFill>
                            <a:srgbClr val="0000FF"/>
                          </a:solidFill>
                          <a:effectLst/>
                          <a:latin typeface="+mn-lt"/>
                          <a:ea typeface="宋体" panose="02010600030101010101" pitchFamily="2" charset="-122"/>
                        </a:rPr>
                        <a:t>Yes</a:t>
                      </a:r>
                      <a:endParaRPr lang="zh-CN" sz="900" b="0" i="0" u="none" strike="noStrike">
                        <a:solidFill>
                          <a:srgbClr val="0000FF"/>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805">
                <a:tc vMerge="1">
                  <a:txBody>
                    <a:bodyPr/>
                    <a:lstStyle/>
                    <a:p>
                      <a:endParaRPr lang="zh-CN" altLang="en-US"/>
                    </a:p>
                  </a:txBody>
                  <a:tcPr/>
                </a:tc>
                <a:tc>
                  <a:txBody>
                    <a:bodyPr/>
                    <a:lstStyle/>
                    <a:p>
                      <a:pPr algn="l" fontAlgn="ctr"/>
                      <a:r>
                        <a:rPr lang="en-GB" sz="900" b="0" i="0" u="none" strike="noStrike">
                          <a:solidFill>
                            <a:srgbClr val="000000"/>
                          </a:solidFill>
                          <a:effectLst/>
                          <a:latin typeface="+mn-lt"/>
                          <a:ea typeface="宋体" panose="02010600030101010101" pitchFamily="2" charset="-122"/>
                        </a:rPr>
                        <a:t>ON/OFF mask</a:t>
                      </a:r>
                      <a:endParaRPr lang="zh-CN" sz="900" b="0"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900" b="0" i="0" u="none" strike="noStrike">
                          <a:solidFill>
                            <a:srgbClr val="FF0000"/>
                          </a:solidFill>
                          <a:effectLst/>
                          <a:latin typeface="+mn-lt"/>
                          <a:ea typeface="宋体" panose="02010600030101010101" pitchFamily="2" charset="-122"/>
                        </a:rPr>
                        <a:t>•</a:t>
                      </a:r>
                      <a:r>
                        <a:rPr lang="en-GB" sz="700" b="0" i="0" u="none" strike="noStrike">
                          <a:solidFill>
                            <a:srgbClr val="FF0000"/>
                          </a:solidFill>
                          <a:effectLst/>
                          <a:latin typeface="+mn-lt"/>
                          <a:ea typeface="宋体" panose="02010600030101010101" pitchFamily="2" charset="-122"/>
                        </a:rPr>
                        <a:t>   </a:t>
                      </a:r>
                      <a:r>
                        <a:rPr lang="en-GB" sz="900" b="1" i="0" u="none" strike="noStrike">
                          <a:solidFill>
                            <a:srgbClr val="FF0000"/>
                          </a:solidFill>
                          <a:effectLst/>
                          <a:latin typeface="+mn-lt"/>
                          <a:ea typeface="宋体" panose="02010600030101010101" pitchFamily="2" charset="-122"/>
                        </a:rPr>
                        <a:t>No</a:t>
                      </a:r>
                      <a:endParaRPr lang="zh-CN" sz="900" b="0" i="0" u="none" strike="noStrike">
                        <a:solidFill>
                          <a:srgbClr val="FF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805">
                <a:tc vMerge="1">
                  <a:txBody>
                    <a:bodyPr/>
                    <a:lstStyle/>
                    <a:p>
                      <a:endParaRPr lang="zh-CN" altLang="en-US"/>
                    </a:p>
                  </a:txBody>
                  <a:tcPr/>
                </a:tc>
                <a:tc>
                  <a:txBody>
                    <a:bodyPr/>
                    <a:lstStyle/>
                    <a:p>
                      <a:pPr algn="l" fontAlgn="ctr"/>
                      <a:r>
                        <a:rPr lang="en-GB" sz="900" b="0" i="0" u="none" strike="noStrike">
                          <a:solidFill>
                            <a:srgbClr val="000000"/>
                          </a:solidFill>
                          <a:effectLst/>
                          <a:latin typeface="+mn-lt"/>
                          <a:ea typeface="宋体" panose="02010600030101010101" pitchFamily="2" charset="-122"/>
                        </a:rPr>
                        <a:t>Power control</a:t>
                      </a:r>
                      <a:endParaRPr lang="zh-CN" sz="900" b="0"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900" b="0" i="0" u="none" strike="noStrike">
                          <a:solidFill>
                            <a:srgbClr val="FF0000"/>
                          </a:solidFill>
                          <a:effectLst/>
                          <a:latin typeface="+mn-lt"/>
                          <a:ea typeface="宋体" panose="02010600030101010101" pitchFamily="2" charset="-122"/>
                        </a:rPr>
                        <a:t>•</a:t>
                      </a:r>
                      <a:r>
                        <a:rPr lang="en-GB" sz="700" b="0" i="0" u="none" strike="noStrike">
                          <a:solidFill>
                            <a:srgbClr val="FF0000"/>
                          </a:solidFill>
                          <a:effectLst/>
                          <a:latin typeface="+mn-lt"/>
                          <a:ea typeface="宋体" panose="02010600030101010101" pitchFamily="2" charset="-122"/>
                        </a:rPr>
                        <a:t>   </a:t>
                      </a:r>
                      <a:r>
                        <a:rPr lang="en-GB" sz="900" b="1" i="0" u="none" strike="noStrike">
                          <a:solidFill>
                            <a:srgbClr val="FF0000"/>
                          </a:solidFill>
                          <a:effectLst/>
                          <a:latin typeface="+mn-lt"/>
                          <a:ea typeface="宋体" panose="02010600030101010101" pitchFamily="2" charset="-122"/>
                        </a:rPr>
                        <a:t>No</a:t>
                      </a:r>
                      <a:endParaRPr lang="zh-CN" sz="900" b="0" i="0" u="none" strike="noStrike">
                        <a:solidFill>
                          <a:srgbClr val="FF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805">
                <a:tc vMerge="1">
                  <a:txBody>
                    <a:bodyPr/>
                    <a:lstStyle/>
                    <a:p>
                      <a:endParaRPr lang="zh-CN" altLang="en-US"/>
                    </a:p>
                  </a:txBody>
                  <a:tcPr/>
                </a:tc>
                <a:tc>
                  <a:txBody>
                    <a:bodyPr/>
                    <a:lstStyle/>
                    <a:p>
                      <a:pPr algn="l" fontAlgn="ctr"/>
                      <a:r>
                        <a:rPr lang="en-GB" sz="900" b="0" i="0" u="none" strike="noStrike">
                          <a:solidFill>
                            <a:srgbClr val="000000"/>
                          </a:solidFill>
                          <a:effectLst/>
                          <a:latin typeface="+mn-lt"/>
                          <a:ea typeface="宋体" panose="02010600030101010101" pitchFamily="2" charset="-122"/>
                        </a:rPr>
                        <a:t>Frequency error</a:t>
                      </a:r>
                      <a:endParaRPr lang="zh-CN" sz="900" b="0"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900" b="0" i="0" u="none" strike="noStrike">
                          <a:solidFill>
                            <a:srgbClr val="0000FF"/>
                          </a:solidFill>
                          <a:effectLst/>
                          <a:latin typeface="+mn-lt"/>
                          <a:ea typeface="宋体" panose="02010600030101010101" pitchFamily="2" charset="-122"/>
                        </a:rPr>
                        <a:t>•</a:t>
                      </a:r>
                      <a:r>
                        <a:rPr lang="en-GB" sz="700" b="0" i="0" u="none" strike="noStrike">
                          <a:solidFill>
                            <a:srgbClr val="0000FF"/>
                          </a:solidFill>
                          <a:effectLst/>
                          <a:latin typeface="+mn-lt"/>
                          <a:ea typeface="宋体" panose="02010600030101010101" pitchFamily="2" charset="-122"/>
                        </a:rPr>
                        <a:t>   </a:t>
                      </a:r>
                      <a:r>
                        <a:rPr lang="en-GB" sz="900" b="1" i="0" u="none" strike="noStrike">
                          <a:solidFill>
                            <a:srgbClr val="0000FF"/>
                          </a:solidFill>
                          <a:effectLst/>
                          <a:latin typeface="+mn-lt"/>
                          <a:ea typeface="宋体" panose="02010600030101010101" pitchFamily="2" charset="-122"/>
                        </a:rPr>
                        <a:t>Yes</a:t>
                      </a:r>
                      <a:endParaRPr lang="zh-CN" sz="900" b="0" i="0" u="none" strike="noStrike">
                        <a:solidFill>
                          <a:srgbClr val="0000FF"/>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805">
                <a:tc vMerge="1">
                  <a:txBody>
                    <a:bodyPr/>
                    <a:lstStyle/>
                    <a:p>
                      <a:endParaRPr lang="zh-CN" altLang="en-US"/>
                    </a:p>
                  </a:txBody>
                  <a:tcPr/>
                </a:tc>
                <a:tc>
                  <a:txBody>
                    <a:bodyPr/>
                    <a:lstStyle/>
                    <a:p>
                      <a:pPr algn="l" fontAlgn="ctr"/>
                      <a:r>
                        <a:rPr lang="en-GB" sz="900" b="0" i="0" u="none" strike="noStrike">
                          <a:solidFill>
                            <a:srgbClr val="000000"/>
                          </a:solidFill>
                          <a:effectLst/>
                          <a:latin typeface="+mn-lt"/>
                          <a:ea typeface="宋体" panose="02010600030101010101" pitchFamily="2" charset="-122"/>
                        </a:rPr>
                        <a:t>EVM</a:t>
                      </a:r>
                      <a:endParaRPr lang="zh-CN" sz="900" b="0"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900" b="0" i="0" u="none" strike="noStrike">
                          <a:solidFill>
                            <a:srgbClr val="0000FF"/>
                          </a:solidFill>
                          <a:effectLst/>
                          <a:latin typeface="+mn-lt"/>
                          <a:ea typeface="宋体" panose="02010600030101010101" pitchFamily="2" charset="-122"/>
                        </a:rPr>
                        <a:t>•</a:t>
                      </a:r>
                      <a:r>
                        <a:rPr lang="en-GB" sz="700" b="0" i="0" u="none" strike="noStrike">
                          <a:solidFill>
                            <a:srgbClr val="0000FF"/>
                          </a:solidFill>
                          <a:effectLst/>
                          <a:latin typeface="+mn-lt"/>
                          <a:ea typeface="宋体" panose="02010600030101010101" pitchFamily="2" charset="-122"/>
                        </a:rPr>
                        <a:t>   </a:t>
                      </a:r>
                      <a:r>
                        <a:rPr lang="en-GB" sz="900" b="1" i="0" u="none" strike="noStrike">
                          <a:solidFill>
                            <a:srgbClr val="0000FF"/>
                          </a:solidFill>
                          <a:effectLst/>
                          <a:latin typeface="+mn-lt"/>
                          <a:ea typeface="宋体" panose="02010600030101010101" pitchFamily="2" charset="-122"/>
                        </a:rPr>
                        <a:t>Yes</a:t>
                      </a:r>
                      <a:endParaRPr lang="zh-CN" sz="900" b="0" i="0" u="none" strike="noStrike">
                        <a:solidFill>
                          <a:srgbClr val="0000FF"/>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7189">
                <a:tc vMerge="1">
                  <a:txBody>
                    <a:bodyPr/>
                    <a:lstStyle/>
                    <a:p>
                      <a:endParaRPr lang="zh-CN" altLang="en-US"/>
                    </a:p>
                  </a:txBody>
                  <a:tcPr/>
                </a:tc>
                <a:tc>
                  <a:txBody>
                    <a:bodyPr/>
                    <a:lstStyle/>
                    <a:p>
                      <a:pPr algn="l" fontAlgn="ctr"/>
                      <a:r>
                        <a:rPr lang="en-GB" sz="900" b="0" i="0" u="none" strike="noStrike">
                          <a:solidFill>
                            <a:srgbClr val="000000"/>
                          </a:solidFill>
                          <a:effectLst/>
                          <a:latin typeface="+mn-lt"/>
                          <a:ea typeface="宋体" panose="02010600030101010101" pitchFamily="2" charset="-122"/>
                        </a:rPr>
                        <a:t>Carrier leakage</a:t>
                      </a:r>
                      <a:endParaRPr lang="zh-CN" sz="900" b="0"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900" b="0" i="0" u="none" strike="noStrike">
                          <a:solidFill>
                            <a:srgbClr val="000000"/>
                          </a:solidFill>
                          <a:effectLst/>
                          <a:latin typeface="+mn-lt"/>
                          <a:ea typeface="宋体" panose="02010600030101010101" pitchFamily="2" charset="-122"/>
                        </a:rPr>
                        <a:t>•</a:t>
                      </a:r>
                      <a:r>
                        <a:rPr lang="en-GB" sz="700" b="0" i="0" u="none" strike="noStrike">
                          <a:solidFill>
                            <a:srgbClr val="000000"/>
                          </a:solidFill>
                          <a:effectLst/>
                          <a:latin typeface="+mn-lt"/>
                          <a:ea typeface="宋体" panose="02010600030101010101" pitchFamily="2" charset="-122"/>
                        </a:rPr>
                        <a:t>   </a:t>
                      </a:r>
                      <a:r>
                        <a:rPr lang="en-GB" sz="900" b="1" i="0" u="none" strike="noStrike">
                          <a:solidFill>
                            <a:srgbClr val="0000FF"/>
                          </a:solidFill>
                          <a:effectLst/>
                          <a:latin typeface="+mn-lt"/>
                          <a:ea typeface="宋体" panose="02010600030101010101" pitchFamily="2" charset="-122"/>
                        </a:rPr>
                        <a:t>Yes</a:t>
                      </a:r>
                      <a:r>
                        <a:rPr lang="en-GB" sz="900" b="0" i="0" u="none" strike="noStrike">
                          <a:solidFill>
                            <a:srgbClr val="000000"/>
                          </a:solidFill>
                          <a:effectLst/>
                          <a:latin typeface="+mn-lt"/>
                          <a:ea typeface="宋体" panose="02010600030101010101" pitchFamily="2" charset="-122"/>
                        </a:rPr>
                        <a:t> except for positions of carrier</a:t>
                      </a:r>
                      <a:endParaRPr lang="zh-CN" sz="900" b="0"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805">
                <a:tc vMerge="1">
                  <a:txBody>
                    <a:bodyPr/>
                    <a:lstStyle/>
                    <a:p>
                      <a:endParaRPr lang="zh-CN" altLang="en-US"/>
                    </a:p>
                  </a:txBody>
                  <a:tcPr/>
                </a:tc>
                <a:tc>
                  <a:txBody>
                    <a:bodyPr/>
                    <a:lstStyle/>
                    <a:p>
                      <a:pPr algn="l" fontAlgn="ctr"/>
                      <a:r>
                        <a:rPr lang="en-GB" sz="900" b="0" i="0" u="none" strike="noStrike">
                          <a:solidFill>
                            <a:srgbClr val="000000"/>
                          </a:solidFill>
                          <a:effectLst/>
                          <a:latin typeface="+mn-lt"/>
                          <a:ea typeface="宋体" panose="02010600030101010101" pitchFamily="2" charset="-122"/>
                        </a:rPr>
                        <a:t>In-band emissions</a:t>
                      </a:r>
                      <a:endParaRPr lang="zh-CN" sz="900" b="0"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900" b="0" i="0" u="none" strike="noStrike">
                          <a:solidFill>
                            <a:srgbClr val="0000FF"/>
                          </a:solidFill>
                          <a:effectLst/>
                          <a:latin typeface="+mn-lt"/>
                          <a:ea typeface="宋体" panose="02010600030101010101" pitchFamily="2" charset="-122"/>
                        </a:rPr>
                        <a:t>•</a:t>
                      </a:r>
                      <a:r>
                        <a:rPr lang="en-GB" sz="700" b="0" i="0" u="none" strike="noStrike">
                          <a:solidFill>
                            <a:srgbClr val="0000FF"/>
                          </a:solidFill>
                          <a:effectLst/>
                          <a:latin typeface="+mn-lt"/>
                          <a:ea typeface="宋体" panose="02010600030101010101" pitchFamily="2" charset="-122"/>
                        </a:rPr>
                        <a:t>   </a:t>
                      </a:r>
                      <a:r>
                        <a:rPr lang="en-GB" sz="900" b="1" i="0" u="none" strike="noStrike">
                          <a:solidFill>
                            <a:srgbClr val="0000FF"/>
                          </a:solidFill>
                          <a:effectLst/>
                          <a:latin typeface="+mn-lt"/>
                          <a:ea typeface="宋体" panose="02010600030101010101" pitchFamily="2" charset="-122"/>
                        </a:rPr>
                        <a:t>Yes</a:t>
                      </a:r>
                      <a:endParaRPr lang="zh-CN" sz="900" b="0" i="0" u="none" strike="noStrike">
                        <a:solidFill>
                          <a:srgbClr val="0000FF"/>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805">
                <a:tc vMerge="1">
                  <a:txBody>
                    <a:bodyPr/>
                    <a:lstStyle/>
                    <a:p>
                      <a:endParaRPr lang="zh-CN" altLang="en-US"/>
                    </a:p>
                  </a:txBody>
                  <a:tcPr/>
                </a:tc>
                <a:tc>
                  <a:txBody>
                    <a:bodyPr/>
                    <a:lstStyle/>
                    <a:p>
                      <a:pPr algn="l" fontAlgn="ctr"/>
                      <a:r>
                        <a:rPr lang="en-GB" sz="900" b="0" i="0" u="none" strike="noStrike">
                          <a:solidFill>
                            <a:srgbClr val="000000"/>
                          </a:solidFill>
                          <a:effectLst/>
                          <a:latin typeface="+mn-lt"/>
                          <a:ea typeface="宋体" panose="02010600030101010101" pitchFamily="2" charset="-122"/>
                        </a:rPr>
                        <a:t>Occupied BW</a:t>
                      </a:r>
                      <a:endParaRPr lang="zh-CN" sz="900" b="0"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900" b="0" i="0" u="none" strike="noStrike">
                          <a:solidFill>
                            <a:srgbClr val="0000FF"/>
                          </a:solidFill>
                          <a:effectLst/>
                          <a:latin typeface="+mn-lt"/>
                          <a:ea typeface="宋体" panose="02010600030101010101" pitchFamily="2" charset="-122"/>
                        </a:rPr>
                        <a:t>•</a:t>
                      </a:r>
                      <a:r>
                        <a:rPr lang="en-GB" sz="700" b="0" i="0" u="none" strike="noStrike">
                          <a:solidFill>
                            <a:srgbClr val="0000FF"/>
                          </a:solidFill>
                          <a:effectLst/>
                          <a:latin typeface="+mn-lt"/>
                          <a:ea typeface="宋体" panose="02010600030101010101" pitchFamily="2" charset="-122"/>
                        </a:rPr>
                        <a:t>   </a:t>
                      </a:r>
                      <a:r>
                        <a:rPr lang="en-GB" sz="900" b="1" i="0" u="none" strike="noStrike">
                          <a:solidFill>
                            <a:srgbClr val="0000FF"/>
                          </a:solidFill>
                          <a:effectLst/>
                          <a:latin typeface="+mn-lt"/>
                          <a:ea typeface="宋体" panose="02010600030101010101" pitchFamily="2" charset="-122"/>
                        </a:rPr>
                        <a:t>Yes</a:t>
                      </a:r>
                      <a:endParaRPr lang="zh-CN" sz="900" b="0" i="0" u="none" strike="noStrike">
                        <a:solidFill>
                          <a:srgbClr val="0000FF"/>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805">
                <a:tc vMerge="1">
                  <a:txBody>
                    <a:bodyPr/>
                    <a:lstStyle/>
                    <a:p>
                      <a:endParaRPr lang="zh-CN" altLang="en-US"/>
                    </a:p>
                  </a:txBody>
                  <a:tcPr/>
                </a:tc>
                <a:tc>
                  <a:txBody>
                    <a:bodyPr/>
                    <a:lstStyle/>
                    <a:p>
                      <a:pPr algn="l" fontAlgn="ctr"/>
                      <a:r>
                        <a:rPr lang="en-GB" sz="900" b="0" i="0" u="none" strike="noStrike">
                          <a:solidFill>
                            <a:srgbClr val="000000"/>
                          </a:solidFill>
                          <a:effectLst/>
                          <a:latin typeface="+mn-lt"/>
                          <a:ea typeface="宋体" panose="02010600030101010101" pitchFamily="2" charset="-122"/>
                        </a:rPr>
                        <a:t>SEM</a:t>
                      </a:r>
                      <a:endParaRPr lang="zh-CN" sz="900" b="0"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900" b="0" i="0" u="none" strike="noStrike">
                          <a:solidFill>
                            <a:srgbClr val="0000FF"/>
                          </a:solidFill>
                          <a:effectLst/>
                          <a:latin typeface="+mn-lt"/>
                          <a:ea typeface="宋体" panose="02010600030101010101" pitchFamily="2" charset="-122"/>
                        </a:rPr>
                        <a:t>•</a:t>
                      </a:r>
                      <a:r>
                        <a:rPr lang="en-GB" sz="700" b="0" i="0" u="none" strike="noStrike">
                          <a:solidFill>
                            <a:srgbClr val="0000FF"/>
                          </a:solidFill>
                          <a:effectLst/>
                          <a:latin typeface="+mn-lt"/>
                          <a:ea typeface="宋体" panose="02010600030101010101" pitchFamily="2" charset="-122"/>
                        </a:rPr>
                        <a:t>   </a:t>
                      </a:r>
                      <a:r>
                        <a:rPr lang="en-GB" sz="900" b="1" i="0" u="none" strike="noStrike">
                          <a:solidFill>
                            <a:srgbClr val="0000FF"/>
                          </a:solidFill>
                          <a:effectLst/>
                          <a:latin typeface="+mn-lt"/>
                          <a:ea typeface="宋体" panose="02010600030101010101" pitchFamily="2" charset="-122"/>
                        </a:rPr>
                        <a:t>Yes</a:t>
                      </a:r>
                      <a:endParaRPr lang="zh-CN" sz="900" b="0" i="0" u="none" strike="noStrike">
                        <a:solidFill>
                          <a:srgbClr val="0000FF"/>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805">
                <a:tc vMerge="1">
                  <a:txBody>
                    <a:bodyPr/>
                    <a:lstStyle/>
                    <a:p>
                      <a:endParaRPr lang="zh-CN" altLang="en-US"/>
                    </a:p>
                  </a:txBody>
                  <a:tcPr/>
                </a:tc>
                <a:tc>
                  <a:txBody>
                    <a:bodyPr/>
                    <a:lstStyle/>
                    <a:p>
                      <a:pPr algn="l" fontAlgn="ctr"/>
                      <a:r>
                        <a:rPr lang="en-GB" sz="900" b="0" i="0" u="none" strike="noStrike">
                          <a:solidFill>
                            <a:srgbClr val="000000"/>
                          </a:solidFill>
                          <a:effectLst/>
                          <a:latin typeface="+mn-lt"/>
                          <a:ea typeface="宋体" panose="02010600030101010101" pitchFamily="2" charset="-122"/>
                        </a:rPr>
                        <a:t>ACLR</a:t>
                      </a:r>
                      <a:endParaRPr lang="zh-CN" sz="900" b="0"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900" b="0" i="0" u="none" strike="noStrike">
                          <a:solidFill>
                            <a:srgbClr val="0000FF"/>
                          </a:solidFill>
                          <a:effectLst/>
                          <a:latin typeface="+mn-lt"/>
                          <a:ea typeface="宋体" panose="02010600030101010101" pitchFamily="2" charset="-122"/>
                        </a:rPr>
                        <a:t>•</a:t>
                      </a:r>
                      <a:r>
                        <a:rPr lang="en-GB" sz="700" b="0" i="0" u="none" strike="noStrike">
                          <a:solidFill>
                            <a:srgbClr val="0000FF"/>
                          </a:solidFill>
                          <a:effectLst/>
                          <a:latin typeface="+mn-lt"/>
                          <a:ea typeface="宋体" panose="02010600030101010101" pitchFamily="2" charset="-122"/>
                        </a:rPr>
                        <a:t>   </a:t>
                      </a:r>
                      <a:r>
                        <a:rPr lang="en-GB" sz="900" b="1" i="0" u="none" strike="noStrike">
                          <a:solidFill>
                            <a:srgbClr val="0000FF"/>
                          </a:solidFill>
                          <a:effectLst/>
                          <a:latin typeface="+mn-lt"/>
                          <a:ea typeface="宋体" panose="02010600030101010101" pitchFamily="2" charset="-122"/>
                        </a:rPr>
                        <a:t>Yes</a:t>
                      </a:r>
                      <a:endParaRPr lang="zh-CN" sz="900" b="0" i="0" u="none" strike="noStrike">
                        <a:solidFill>
                          <a:srgbClr val="0000FF"/>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805">
                <a:tc vMerge="1">
                  <a:txBody>
                    <a:bodyPr/>
                    <a:lstStyle/>
                    <a:p>
                      <a:endParaRPr lang="zh-CN" altLang="en-US"/>
                    </a:p>
                  </a:txBody>
                  <a:tcPr/>
                </a:tc>
                <a:tc>
                  <a:txBody>
                    <a:bodyPr/>
                    <a:lstStyle/>
                    <a:p>
                      <a:pPr algn="l" fontAlgn="ctr"/>
                      <a:r>
                        <a:rPr lang="en-GB" sz="900" b="0" i="0" u="none" strike="noStrike">
                          <a:solidFill>
                            <a:srgbClr val="000000"/>
                          </a:solidFill>
                          <a:effectLst/>
                          <a:latin typeface="+mn-lt"/>
                          <a:ea typeface="宋体" panose="02010600030101010101" pitchFamily="2" charset="-122"/>
                        </a:rPr>
                        <a:t>General spurious</a:t>
                      </a:r>
                      <a:endParaRPr lang="zh-CN" sz="900" b="0"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900" b="0" i="0" u="none" strike="noStrike">
                          <a:solidFill>
                            <a:srgbClr val="0000FF"/>
                          </a:solidFill>
                          <a:effectLst/>
                          <a:latin typeface="+mn-lt"/>
                          <a:ea typeface="宋体" panose="02010600030101010101" pitchFamily="2" charset="-122"/>
                        </a:rPr>
                        <a:t>•</a:t>
                      </a:r>
                      <a:r>
                        <a:rPr lang="en-GB" sz="700" b="0" i="0" u="none" strike="noStrike">
                          <a:solidFill>
                            <a:srgbClr val="0000FF"/>
                          </a:solidFill>
                          <a:effectLst/>
                          <a:latin typeface="+mn-lt"/>
                          <a:ea typeface="宋体" panose="02010600030101010101" pitchFamily="2" charset="-122"/>
                        </a:rPr>
                        <a:t>   </a:t>
                      </a:r>
                      <a:r>
                        <a:rPr lang="en-GB" sz="900" b="1" i="0" u="none" strike="noStrike">
                          <a:solidFill>
                            <a:srgbClr val="0000FF"/>
                          </a:solidFill>
                          <a:effectLst/>
                          <a:latin typeface="+mn-lt"/>
                          <a:ea typeface="宋体" panose="02010600030101010101" pitchFamily="2" charset="-122"/>
                        </a:rPr>
                        <a:t>Yes </a:t>
                      </a:r>
                      <a:endParaRPr lang="zh-CN" sz="900" b="0" i="0" u="none" strike="noStrike">
                        <a:solidFill>
                          <a:srgbClr val="0000FF"/>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805">
                <a:tc vMerge="1">
                  <a:txBody>
                    <a:bodyPr/>
                    <a:lstStyle/>
                    <a:p>
                      <a:endParaRPr lang="zh-CN" altLang="en-US"/>
                    </a:p>
                  </a:txBody>
                  <a:tcPr/>
                </a:tc>
                <a:tc>
                  <a:txBody>
                    <a:bodyPr/>
                    <a:lstStyle/>
                    <a:p>
                      <a:pPr algn="l" fontAlgn="ctr"/>
                      <a:r>
                        <a:rPr lang="en-GB" sz="900" b="0" i="0" u="none" strike="noStrike">
                          <a:solidFill>
                            <a:srgbClr val="000000"/>
                          </a:solidFill>
                          <a:effectLst/>
                          <a:latin typeface="+mn-lt"/>
                          <a:ea typeface="宋体" panose="02010600030101010101" pitchFamily="2" charset="-122"/>
                        </a:rPr>
                        <a:t>Additional spurious</a:t>
                      </a:r>
                      <a:endParaRPr lang="zh-CN" sz="900" b="0"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900" b="0" i="0" u="none" strike="noStrike">
                          <a:solidFill>
                            <a:srgbClr val="0000FF"/>
                          </a:solidFill>
                          <a:effectLst/>
                          <a:latin typeface="+mn-lt"/>
                          <a:ea typeface="宋体" panose="02010600030101010101" pitchFamily="2" charset="-122"/>
                        </a:rPr>
                        <a:t>•</a:t>
                      </a:r>
                      <a:r>
                        <a:rPr lang="en-GB" sz="700" b="0" i="0" u="none" strike="noStrike">
                          <a:solidFill>
                            <a:srgbClr val="0000FF"/>
                          </a:solidFill>
                          <a:effectLst/>
                          <a:latin typeface="+mn-lt"/>
                          <a:ea typeface="宋体" panose="02010600030101010101" pitchFamily="2" charset="-122"/>
                        </a:rPr>
                        <a:t>   </a:t>
                      </a:r>
                      <a:r>
                        <a:rPr lang="en-GB" sz="900" b="1" i="0" u="none" strike="noStrike">
                          <a:solidFill>
                            <a:srgbClr val="0000FF"/>
                          </a:solidFill>
                          <a:effectLst/>
                          <a:latin typeface="+mn-lt"/>
                          <a:ea typeface="宋体" panose="02010600030101010101" pitchFamily="2" charset="-122"/>
                        </a:rPr>
                        <a:t>Yes</a:t>
                      </a:r>
                      <a:endParaRPr lang="zh-CN" sz="900" b="0" i="0" u="none" strike="noStrike">
                        <a:solidFill>
                          <a:srgbClr val="0000FF"/>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805">
                <a:tc vMerge="1">
                  <a:txBody>
                    <a:bodyPr/>
                    <a:lstStyle/>
                    <a:p>
                      <a:endParaRPr lang="zh-CN" altLang="en-US"/>
                    </a:p>
                  </a:txBody>
                  <a:tcPr/>
                </a:tc>
                <a:tc>
                  <a:txBody>
                    <a:bodyPr/>
                    <a:lstStyle/>
                    <a:p>
                      <a:pPr algn="l" fontAlgn="ctr"/>
                      <a:r>
                        <a:rPr lang="en-GB" sz="900" b="0" i="0" u="none" strike="noStrike">
                          <a:solidFill>
                            <a:srgbClr val="000000"/>
                          </a:solidFill>
                          <a:effectLst/>
                          <a:latin typeface="+mn-lt"/>
                          <a:ea typeface="宋体" panose="02010600030101010101" pitchFamily="2" charset="-122"/>
                        </a:rPr>
                        <a:t>UE-to-UE coexistence</a:t>
                      </a:r>
                      <a:endParaRPr lang="zh-CN" sz="900" b="0"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900" b="0" i="0" u="none" strike="noStrike">
                          <a:solidFill>
                            <a:srgbClr val="FF0000"/>
                          </a:solidFill>
                          <a:effectLst/>
                          <a:latin typeface="+mn-lt"/>
                          <a:ea typeface="宋体" panose="02010600030101010101" pitchFamily="2" charset="-122"/>
                        </a:rPr>
                        <a:t>•</a:t>
                      </a:r>
                      <a:r>
                        <a:rPr lang="en-GB" sz="700" b="0" i="0" u="none" strike="noStrike">
                          <a:solidFill>
                            <a:srgbClr val="FF0000"/>
                          </a:solidFill>
                          <a:effectLst/>
                          <a:latin typeface="+mn-lt"/>
                          <a:ea typeface="宋体" panose="02010600030101010101" pitchFamily="2" charset="-122"/>
                        </a:rPr>
                        <a:t>   </a:t>
                      </a:r>
                      <a:r>
                        <a:rPr lang="en-GB" sz="900" b="1" i="0" u="none" strike="noStrike">
                          <a:solidFill>
                            <a:srgbClr val="FF0000"/>
                          </a:solidFill>
                          <a:effectLst/>
                          <a:latin typeface="+mn-lt"/>
                          <a:ea typeface="宋体" panose="02010600030101010101" pitchFamily="2" charset="-122"/>
                        </a:rPr>
                        <a:t>No</a:t>
                      </a:r>
                      <a:endParaRPr lang="zh-CN" sz="900" b="0" i="0" u="none" strike="noStrike">
                        <a:solidFill>
                          <a:srgbClr val="FF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805">
                <a:tc vMerge="1">
                  <a:txBody>
                    <a:bodyPr/>
                    <a:lstStyle/>
                    <a:p>
                      <a:endParaRPr lang="zh-CN" altLang="en-US"/>
                    </a:p>
                  </a:txBody>
                  <a:tcPr/>
                </a:tc>
                <a:tc>
                  <a:txBody>
                    <a:bodyPr/>
                    <a:lstStyle/>
                    <a:p>
                      <a:pPr algn="l" fontAlgn="ctr"/>
                      <a:r>
                        <a:rPr lang="en-GB" sz="900" b="0" i="0" u="none" strike="noStrike">
                          <a:solidFill>
                            <a:srgbClr val="000000"/>
                          </a:solidFill>
                          <a:effectLst/>
                          <a:latin typeface="+mn-lt"/>
                          <a:ea typeface="宋体" panose="02010600030101010101" pitchFamily="2" charset="-122"/>
                        </a:rPr>
                        <a:t>Tx intermodulation</a:t>
                      </a:r>
                      <a:endParaRPr lang="zh-CN" sz="900" b="0"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900" b="0" i="0" u="none" strike="noStrike">
                          <a:solidFill>
                            <a:srgbClr val="0000FF"/>
                          </a:solidFill>
                          <a:effectLst/>
                          <a:latin typeface="+mn-lt"/>
                          <a:ea typeface="宋体" panose="02010600030101010101" pitchFamily="2" charset="-122"/>
                        </a:rPr>
                        <a:t>•</a:t>
                      </a:r>
                      <a:r>
                        <a:rPr lang="en-GB" sz="700" b="0" i="0" u="none" strike="noStrike">
                          <a:solidFill>
                            <a:srgbClr val="0000FF"/>
                          </a:solidFill>
                          <a:effectLst/>
                          <a:latin typeface="+mn-lt"/>
                          <a:ea typeface="宋体" panose="02010600030101010101" pitchFamily="2" charset="-122"/>
                        </a:rPr>
                        <a:t>   </a:t>
                      </a:r>
                      <a:r>
                        <a:rPr lang="en-GB" sz="900" b="1" i="0" u="none" strike="noStrike">
                          <a:solidFill>
                            <a:srgbClr val="0000FF"/>
                          </a:solidFill>
                          <a:effectLst/>
                          <a:latin typeface="+mn-lt"/>
                          <a:ea typeface="宋体" panose="02010600030101010101" pitchFamily="2" charset="-122"/>
                        </a:rPr>
                        <a:t>Yes</a:t>
                      </a:r>
                      <a:endParaRPr lang="zh-CN" sz="900" b="0" i="0" u="none" strike="noStrike">
                        <a:solidFill>
                          <a:srgbClr val="0000FF"/>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805">
                <a:tc rowSpan="11">
                  <a:txBody>
                    <a:bodyPr/>
                    <a:lstStyle/>
                    <a:p>
                      <a:pPr algn="ctr" fontAlgn="ctr"/>
                      <a:r>
                        <a:rPr lang="en-GB" sz="1050" b="0" i="0" u="none" strike="noStrike" dirty="0">
                          <a:solidFill>
                            <a:srgbClr val="000000"/>
                          </a:solidFill>
                          <a:effectLst/>
                          <a:latin typeface="+mn-lt"/>
                          <a:ea typeface="宋体" panose="02010600030101010101" pitchFamily="2" charset="-122"/>
                        </a:rPr>
                        <a:t>Rx </a:t>
                      </a:r>
                      <a:endParaRPr lang="zh-CN" sz="1050" b="0" i="0" u="none" strike="noStrike" dirty="0">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900" b="0" i="0" u="none" strike="noStrike">
                          <a:solidFill>
                            <a:srgbClr val="000000"/>
                          </a:solidFill>
                          <a:effectLst/>
                          <a:latin typeface="+mn-lt"/>
                          <a:ea typeface="宋体" panose="02010600030101010101" pitchFamily="2" charset="-122"/>
                        </a:rPr>
                        <a:t>REFSENS</a:t>
                      </a:r>
                      <a:endParaRPr lang="zh-CN" sz="900" b="0"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900" b="0" i="0" u="none" strike="noStrike">
                          <a:solidFill>
                            <a:srgbClr val="FF0000"/>
                          </a:solidFill>
                          <a:effectLst/>
                          <a:latin typeface="+mn-lt"/>
                          <a:ea typeface="宋体" panose="02010600030101010101" pitchFamily="2" charset="-122"/>
                        </a:rPr>
                        <a:t>•</a:t>
                      </a:r>
                      <a:r>
                        <a:rPr lang="en-GB" sz="700" b="0" i="0" u="none" strike="noStrike">
                          <a:solidFill>
                            <a:srgbClr val="FF0000"/>
                          </a:solidFill>
                          <a:effectLst/>
                          <a:latin typeface="+mn-lt"/>
                          <a:ea typeface="宋体" panose="02010600030101010101" pitchFamily="2" charset="-122"/>
                        </a:rPr>
                        <a:t>   </a:t>
                      </a:r>
                      <a:r>
                        <a:rPr lang="en-GB" sz="900" b="1" i="0" u="none" strike="noStrike">
                          <a:solidFill>
                            <a:srgbClr val="FF0000"/>
                          </a:solidFill>
                          <a:effectLst/>
                          <a:latin typeface="+mn-lt"/>
                          <a:ea typeface="宋体" panose="02010600030101010101" pitchFamily="2" charset="-122"/>
                        </a:rPr>
                        <a:t>No</a:t>
                      </a:r>
                      <a:endParaRPr lang="zh-CN" sz="900" b="0" i="0" u="none" strike="noStrike">
                        <a:solidFill>
                          <a:srgbClr val="FF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805">
                <a:tc vMerge="1">
                  <a:txBody>
                    <a:bodyPr/>
                    <a:lstStyle/>
                    <a:p>
                      <a:endParaRPr lang="zh-CN" altLang="en-US"/>
                    </a:p>
                  </a:txBody>
                  <a:tcPr/>
                </a:tc>
                <a:tc>
                  <a:txBody>
                    <a:bodyPr/>
                    <a:lstStyle/>
                    <a:p>
                      <a:pPr algn="l" fontAlgn="ctr"/>
                      <a:r>
                        <a:rPr lang="en-GB" sz="900" b="0" i="0" u="none" strike="noStrike">
                          <a:solidFill>
                            <a:srgbClr val="000000"/>
                          </a:solidFill>
                          <a:effectLst/>
                          <a:latin typeface="+mn-lt"/>
                          <a:ea typeface="宋体" panose="02010600030101010101" pitchFamily="2" charset="-122"/>
                        </a:rPr>
                        <a:t>Maximum input level</a:t>
                      </a:r>
                      <a:endParaRPr lang="zh-CN" sz="900" b="0"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900" b="0" i="0" u="none" strike="noStrike">
                          <a:solidFill>
                            <a:srgbClr val="FF0000"/>
                          </a:solidFill>
                          <a:effectLst/>
                          <a:latin typeface="+mn-lt"/>
                          <a:ea typeface="宋体" panose="02010600030101010101" pitchFamily="2" charset="-122"/>
                        </a:rPr>
                        <a:t>•</a:t>
                      </a:r>
                      <a:r>
                        <a:rPr lang="en-GB" sz="700" b="0" i="0" u="none" strike="noStrike">
                          <a:solidFill>
                            <a:srgbClr val="FF0000"/>
                          </a:solidFill>
                          <a:effectLst/>
                          <a:latin typeface="+mn-lt"/>
                          <a:ea typeface="宋体" panose="02010600030101010101" pitchFamily="2" charset="-122"/>
                        </a:rPr>
                        <a:t>   </a:t>
                      </a:r>
                      <a:r>
                        <a:rPr lang="en-GB" sz="900" b="1" i="0" u="none" strike="noStrike">
                          <a:solidFill>
                            <a:srgbClr val="FF0000"/>
                          </a:solidFill>
                          <a:effectLst/>
                          <a:latin typeface="+mn-lt"/>
                          <a:ea typeface="宋体" panose="02010600030101010101" pitchFamily="2" charset="-122"/>
                        </a:rPr>
                        <a:t>No</a:t>
                      </a:r>
                      <a:endParaRPr lang="zh-CN" sz="900" b="0" i="0" u="none" strike="noStrike">
                        <a:solidFill>
                          <a:srgbClr val="FF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805">
                <a:tc vMerge="1">
                  <a:txBody>
                    <a:bodyPr/>
                    <a:lstStyle/>
                    <a:p>
                      <a:endParaRPr lang="zh-CN" altLang="en-US"/>
                    </a:p>
                  </a:txBody>
                  <a:tcPr/>
                </a:tc>
                <a:tc>
                  <a:txBody>
                    <a:bodyPr/>
                    <a:lstStyle/>
                    <a:p>
                      <a:pPr algn="l" fontAlgn="ctr"/>
                      <a:r>
                        <a:rPr lang="en-GB" sz="900" b="0" i="0" u="none" strike="noStrike">
                          <a:solidFill>
                            <a:srgbClr val="000000"/>
                          </a:solidFill>
                          <a:effectLst/>
                          <a:latin typeface="+mn-lt"/>
                          <a:ea typeface="宋体" panose="02010600030101010101" pitchFamily="2" charset="-122"/>
                        </a:rPr>
                        <a:t>ACS</a:t>
                      </a:r>
                      <a:endParaRPr lang="zh-CN" sz="900" b="0"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900" b="0" i="0" u="none" strike="noStrike">
                          <a:solidFill>
                            <a:srgbClr val="0000FF"/>
                          </a:solidFill>
                          <a:effectLst/>
                          <a:latin typeface="+mn-lt"/>
                          <a:ea typeface="宋体" panose="02010600030101010101" pitchFamily="2" charset="-122"/>
                        </a:rPr>
                        <a:t>•</a:t>
                      </a:r>
                      <a:r>
                        <a:rPr lang="en-GB" sz="700" b="0" i="0" u="none" strike="noStrike">
                          <a:solidFill>
                            <a:srgbClr val="0000FF"/>
                          </a:solidFill>
                          <a:effectLst/>
                          <a:latin typeface="+mn-lt"/>
                          <a:ea typeface="宋体" panose="02010600030101010101" pitchFamily="2" charset="-122"/>
                        </a:rPr>
                        <a:t>   </a:t>
                      </a:r>
                      <a:r>
                        <a:rPr lang="en-GB" sz="900" b="1" i="0" u="none" strike="noStrike">
                          <a:solidFill>
                            <a:srgbClr val="0000FF"/>
                          </a:solidFill>
                          <a:effectLst/>
                          <a:latin typeface="+mn-lt"/>
                          <a:ea typeface="宋体" panose="02010600030101010101" pitchFamily="2" charset="-122"/>
                        </a:rPr>
                        <a:t>Yes</a:t>
                      </a:r>
                      <a:endParaRPr lang="zh-CN" sz="900" b="0" i="0" u="none" strike="noStrike">
                        <a:solidFill>
                          <a:srgbClr val="0000FF"/>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5372">
                <a:tc vMerge="1">
                  <a:txBody>
                    <a:bodyPr/>
                    <a:lstStyle/>
                    <a:p>
                      <a:endParaRPr lang="zh-CN" altLang="en-US"/>
                    </a:p>
                  </a:txBody>
                  <a:tcPr/>
                </a:tc>
                <a:tc>
                  <a:txBody>
                    <a:bodyPr/>
                    <a:lstStyle/>
                    <a:p>
                      <a:pPr algn="l" fontAlgn="ctr"/>
                      <a:r>
                        <a:rPr lang="en-GB" sz="900" b="0" i="0" u="none" strike="noStrike">
                          <a:solidFill>
                            <a:srgbClr val="000000"/>
                          </a:solidFill>
                          <a:effectLst/>
                          <a:latin typeface="+mn-lt"/>
                          <a:ea typeface="宋体" panose="02010600030101010101" pitchFamily="2" charset="-122"/>
                        </a:rPr>
                        <a:t>In-band blocking</a:t>
                      </a:r>
                      <a:endParaRPr lang="zh-CN" sz="900" b="0"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900" b="0" i="0" u="none" strike="noStrike">
                          <a:solidFill>
                            <a:srgbClr val="000000"/>
                          </a:solidFill>
                          <a:effectLst/>
                          <a:latin typeface="+mn-lt"/>
                          <a:ea typeface="宋体" panose="02010600030101010101" pitchFamily="2" charset="-122"/>
                        </a:rPr>
                        <a:t>•</a:t>
                      </a:r>
                      <a:r>
                        <a:rPr lang="en-GB" sz="700" b="0" i="0" u="none" strike="noStrike">
                          <a:solidFill>
                            <a:srgbClr val="000000"/>
                          </a:solidFill>
                          <a:effectLst/>
                          <a:latin typeface="+mn-lt"/>
                          <a:ea typeface="宋体" panose="02010600030101010101" pitchFamily="2" charset="-122"/>
                        </a:rPr>
                        <a:t>   </a:t>
                      </a:r>
                      <a:r>
                        <a:rPr lang="en-GB" sz="900" b="1" i="0" u="none" strike="noStrike">
                          <a:solidFill>
                            <a:srgbClr val="0000FF"/>
                          </a:solidFill>
                          <a:effectLst/>
                          <a:latin typeface="+mn-lt"/>
                          <a:ea typeface="宋体" panose="02010600030101010101" pitchFamily="2" charset="-122"/>
                        </a:rPr>
                        <a:t>Yes </a:t>
                      </a:r>
                      <a:r>
                        <a:rPr lang="en-GB" sz="900" b="0" i="0" u="none" strike="noStrike">
                          <a:solidFill>
                            <a:srgbClr val="000000"/>
                          </a:solidFill>
                          <a:effectLst/>
                          <a:latin typeface="+mn-lt"/>
                          <a:ea typeface="宋体" panose="02010600030101010101" pitchFamily="2" charset="-122"/>
                        </a:rPr>
                        <a:t>except for Band n79</a:t>
                      </a:r>
                      <a:endParaRPr lang="zh-CN" sz="900" b="0"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805">
                <a:tc vMerge="1">
                  <a:txBody>
                    <a:bodyPr/>
                    <a:lstStyle/>
                    <a:p>
                      <a:endParaRPr lang="zh-CN" altLang="en-US"/>
                    </a:p>
                  </a:txBody>
                  <a:tcPr/>
                </a:tc>
                <a:tc>
                  <a:txBody>
                    <a:bodyPr/>
                    <a:lstStyle/>
                    <a:p>
                      <a:pPr algn="l" fontAlgn="ctr"/>
                      <a:r>
                        <a:rPr lang="en-GB" sz="900" b="0" i="0" u="none" strike="noStrike">
                          <a:solidFill>
                            <a:srgbClr val="000000"/>
                          </a:solidFill>
                          <a:effectLst/>
                          <a:latin typeface="+mn-lt"/>
                          <a:ea typeface="宋体" panose="02010600030101010101" pitchFamily="2" charset="-122"/>
                        </a:rPr>
                        <a:t>Out-of-band blocking</a:t>
                      </a:r>
                      <a:endParaRPr lang="zh-CN" sz="900" b="0"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900" b="0" i="0" u="none" strike="noStrike">
                          <a:solidFill>
                            <a:srgbClr val="FF0000"/>
                          </a:solidFill>
                          <a:effectLst/>
                          <a:latin typeface="+mn-lt"/>
                          <a:ea typeface="宋体" panose="02010600030101010101" pitchFamily="2" charset="-122"/>
                        </a:rPr>
                        <a:t>•</a:t>
                      </a:r>
                      <a:r>
                        <a:rPr lang="en-GB" sz="700" b="0" i="0" u="none" strike="noStrike">
                          <a:solidFill>
                            <a:srgbClr val="FF0000"/>
                          </a:solidFill>
                          <a:effectLst/>
                          <a:latin typeface="+mn-lt"/>
                          <a:ea typeface="宋体" panose="02010600030101010101" pitchFamily="2" charset="-122"/>
                        </a:rPr>
                        <a:t>   </a:t>
                      </a:r>
                      <a:r>
                        <a:rPr lang="en-GB" sz="900" b="1" i="0" u="none" strike="noStrike">
                          <a:solidFill>
                            <a:srgbClr val="FF0000"/>
                          </a:solidFill>
                          <a:effectLst/>
                          <a:latin typeface="+mn-lt"/>
                          <a:ea typeface="宋体" panose="02010600030101010101" pitchFamily="2" charset="-122"/>
                        </a:rPr>
                        <a:t>No</a:t>
                      </a:r>
                      <a:endParaRPr lang="zh-CN" sz="900" b="0" i="0" u="none" strike="noStrike">
                        <a:solidFill>
                          <a:srgbClr val="FF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805">
                <a:tc vMerge="1">
                  <a:txBody>
                    <a:bodyPr/>
                    <a:lstStyle/>
                    <a:p>
                      <a:endParaRPr lang="zh-CN" altLang="en-US"/>
                    </a:p>
                  </a:txBody>
                  <a:tcPr/>
                </a:tc>
                <a:tc>
                  <a:txBody>
                    <a:bodyPr/>
                    <a:lstStyle/>
                    <a:p>
                      <a:pPr algn="l" fontAlgn="ctr"/>
                      <a:r>
                        <a:rPr lang="en-GB" sz="900" b="0" i="0" u="none" strike="noStrike">
                          <a:solidFill>
                            <a:srgbClr val="000000"/>
                          </a:solidFill>
                          <a:effectLst/>
                          <a:latin typeface="+mn-lt"/>
                          <a:ea typeface="宋体" panose="02010600030101010101" pitchFamily="2" charset="-122"/>
                        </a:rPr>
                        <a:t>Narrow-band blocking</a:t>
                      </a:r>
                      <a:endParaRPr lang="zh-CN" sz="900" b="0"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900" b="0" i="0" u="none" strike="noStrike">
                          <a:solidFill>
                            <a:srgbClr val="FF0000"/>
                          </a:solidFill>
                          <a:effectLst/>
                          <a:latin typeface="+mn-lt"/>
                          <a:ea typeface="宋体" panose="02010600030101010101" pitchFamily="2" charset="-122"/>
                        </a:rPr>
                        <a:t>•</a:t>
                      </a:r>
                      <a:r>
                        <a:rPr lang="en-GB" sz="700" b="0" i="0" u="none" strike="noStrike">
                          <a:solidFill>
                            <a:srgbClr val="FF0000"/>
                          </a:solidFill>
                          <a:effectLst/>
                          <a:latin typeface="+mn-lt"/>
                          <a:ea typeface="宋体" panose="02010600030101010101" pitchFamily="2" charset="-122"/>
                        </a:rPr>
                        <a:t>   </a:t>
                      </a:r>
                      <a:r>
                        <a:rPr lang="en-GB" sz="900" b="1" i="0" u="none" strike="noStrike">
                          <a:solidFill>
                            <a:srgbClr val="FF0000"/>
                          </a:solidFill>
                          <a:effectLst/>
                          <a:latin typeface="+mn-lt"/>
                          <a:ea typeface="宋体" panose="02010600030101010101" pitchFamily="2" charset="-122"/>
                        </a:rPr>
                        <a:t>No</a:t>
                      </a:r>
                      <a:endParaRPr lang="zh-CN" sz="900" b="0" i="0" u="none" strike="noStrike">
                        <a:solidFill>
                          <a:srgbClr val="FF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805">
                <a:tc vMerge="1">
                  <a:txBody>
                    <a:bodyPr/>
                    <a:lstStyle/>
                    <a:p>
                      <a:endParaRPr lang="zh-CN" altLang="en-US"/>
                    </a:p>
                  </a:txBody>
                  <a:tcPr/>
                </a:tc>
                <a:tc>
                  <a:txBody>
                    <a:bodyPr/>
                    <a:lstStyle/>
                    <a:p>
                      <a:pPr algn="l" fontAlgn="ctr"/>
                      <a:r>
                        <a:rPr lang="en-GB" sz="900" b="0" i="0" u="none" strike="noStrike">
                          <a:solidFill>
                            <a:srgbClr val="000000"/>
                          </a:solidFill>
                          <a:effectLst/>
                          <a:latin typeface="+mn-lt"/>
                          <a:ea typeface="宋体" panose="02010600030101010101" pitchFamily="2" charset="-122"/>
                        </a:rPr>
                        <a:t>Spurious response</a:t>
                      </a:r>
                      <a:endParaRPr lang="zh-CN" sz="900" b="0"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900" b="0" i="0" u="none" strike="noStrike">
                          <a:solidFill>
                            <a:srgbClr val="0000FF"/>
                          </a:solidFill>
                          <a:effectLst/>
                          <a:latin typeface="+mn-lt"/>
                          <a:ea typeface="宋体" panose="02010600030101010101" pitchFamily="2" charset="-122"/>
                        </a:rPr>
                        <a:t>•</a:t>
                      </a:r>
                      <a:r>
                        <a:rPr lang="en-GB" sz="700" b="0" i="0" u="none" strike="noStrike">
                          <a:solidFill>
                            <a:srgbClr val="0000FF"/>
                          </a:solidFill>
                          <a:effectLst/>
                          <a:latin typeface="+mn-lt"/>
                          <a:ea typeface="宋体" panose="02010600030101010101" pitchFamily="2" charset="-122"/>
                        </a:rPr>
                        <a:t>   </a:t>
                      </a:r>
                      <a:r>
                        <a:rPr lang="en-GB" sz="900" b="1" i="0" u="none" strike="noStrike">
                          <a:solidFill>
                            <a:srgbClr val="0000FF"/>
                          </a:solidFill>
                          <a:effectLst/>
                          <a:latin typeface="+mn-lt"/>
                          <a:ea typeface="宋体" panose="02010600030101010101" pitchFamily="2" charset="-122"/>
                        </a:rPr>
                        <a:t>Yes</a:t>
                      </a:r>
                      <a:endParaRPr lang="zh-CN" sz="900" b="0" i="0" u="none" strike="noStrike">
                        <a:solidFill>
                          <a:srgbClr val="0000FF"/>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805">
                <a:tc vMerge="1">
                  <a:txBody>
                    <a:bodyPr/>
                    <a:lstStyle/>
                    <a:p>
                      <a:endParaRPr lang="zh-CN" altLang="en-US"/>
                    </a:p>
                  </a:txBody>
                  <a:tcPr/>
                </a:tc>
                <a:tc>
                  <a:txBody>
                    <a:bodyPr/>
                    <a:lstStyle/>
                    <a:p>
                      <a:pPr algn="l" fontAlgn="ctr"/>
                      <a:r>
                        <a:rPr lang="en-GB" sz="900" b="0" i="0" u="none" strike="noStrike">
                          <a:solidFill>
                            <a:srgbClr val="000000"/>
                          </a:solidFill>
                          <a:effectLst/>
                          <a:latin typeface="+mn-lt"/>
                          <a:ea typeface="宋体" panose="02010600030101010101" pitchFamily="2" charset="-122"/>
                        </a:rPr>
                        <a:t>Rx intermodulation</a:t>
                      </a:r>
                      <a:endParaRPr lang="zh-CN" sz="900" b="0"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900" b="0" i="0" u="none" strike="noStrike">
                          <a:solidFill>
                            <a:srgbClr val="FF0000"/>
                          </a:solidFill>
                          <a:effectLst/>
                          <a:latin typeface="+mn-lt"/>
                          <a:ea typeface="宋体" panose="02010600030101010101" pitchFamily="2" charset="-122"/>
                        </a:rPr>
                        <a:t>•</a:t>
                      </a:r>
                      <a:r>
                        <a:rPr lang="en-GB" sz="700" b="0" i="0" u="none" strike="noStrike">
                          <a:solidFill>
                            <a:srgbClr val="FF0000"/>
                          </a:solidFill>
                          <a:effectLst/>
                          <a:latin typeface="+mn-lt"/>
                          <a:ea typeface="宋体" panose="02010600030101010101" pitchFamily="2" charset="-122"/>
                        </a:rPr>
                        <a:t>   </a:t>
                      </a:r>
                      <a:r>
                        <a:rPr lang="en-GB" sz="900" b="1" i="0" u="none" strike="noStrike">
                          <a:solidFill>
                            <a:srgbClr val="FF0000"/>
                          </a:solidFill>
                          <a:effectLst/>
                          <a:latin typeface="+mn-lt"/>
                          <a:ea typeface="宋体" panose="02010600030101010101" pitchFamily="2" charset="-122"/>
                        </a:rPr>
                        <a:t>No</a:t>
                      </a:r>
                      <a:endParaRPr lang="zh-CN" sz="900" b="0" i="0" u="none" strike="noStrike">
                        <a:solidFill>
                          <a:srgbClr val="FF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805">
                <a:tc vMerge="1">
                  <a:txBody>
                    <a:bodyPr/>
                    <a:lstStyle/>
                    <a:p>
                      <a:endParaRPr lang="zh-CN" altLang="en-US"/>
                    </a:p>
                  </a:txBody>
                  <a:tcPr/>
                </a:tc>
                <a:tc>
                  <a:txBody>
                    <a:bodyPr/>
                    <a:lstStyle/>
                    <a:p>
                      <a:pPr algn="l" fontAlgn="ctr"/>
                      <a:r>
                        <a:rPr lang="en-GB" sz="900" b="0" i="0" u="none" strike="noStrike">
                          <a:solidFill>
                            <a:srgbClr val="000000"/>
                          </a:solidFill>
                          <a:effectLst/>
                          <a:latin typeface="+mn-lt"/>
                          <a:ea typeface="宋体" panose="02010600030101010101" pitchFamily="2" charset="-122"/>
                        </a:rPr>
                        <a:t>Rx spurious emission</a:t>
                      </a:r>
                      <a:endParaRPr lang="zh-CN" sz="900" b="0"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900" b="0" i="0" u="none" strike="noStrike">
                          <a:solidFill>
                            <a:srgbClr val="FF0000"/>
                          </a:solidFill>
                          <a:effectLst/>
                          <a:latin typeface="+mn-lt"/>
                          <a:ea typeface="宋体" panose="02010600030101010101" pitchFamily="2" charset="-122"/>
                        </a:rPr>
                        <a:t>•</a:t>
                      </a:r>
                      <a:r>
                        <a:rPr lang="en-GB" sz="700" b="0" i="0" u="none" strike="noStrike">
                          <a:solidFill>
                            <a:srgbClr val="FF0000"/>
                          </a:solidFill>
                          <a:effectLst/>
                          <a:latin typeface="+mn-lt"/>
                          <a:ea typeface="宋体" panose="02010600030101010101" pitchFamily="2" charset="-122"/>
                        </a:rPr>
                        <a:t>   </a:t>
                      </a:r>
                      <a:r>
                        <a:rPr lang="en-GB" sz="900" b="1" i="0" u="none" strike="noStrike">
                          <a:solidFill>
                            <a:srgbClr val="FF0000"/>
                          </a:solidFill>
                          <a:effectLst/>
                          <a:latin typeface="+mn-lt"/>
                          <a:ea typeface="宋体" panose="02010600030101010101" pitchFamily="2" charset="-122"/>
                        </a:rPr>
                        <a:t>No</a:t>
                      </a:r>
                      <a:endParaRPr lang="zh-CN" sz="900" b="0" i="0" u="none" strike="noStrike">
                        <a:solidFill>
                          <a:srgbClr val="FF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805">
                <a:tc vMerge="1">
                  <a:txBody>
                    <a:bodyPr/>
                    <a:lstStyle/>
                    <a:p>
                      <a:endParaRPr lang="zh-CN" altLang="en-US"/>
                    </a:p>
                  </a:txBody>
                  <a:tcPr/>
                </a:tc>
                <a:tc>
                  <a:txBody>
                    <a:bodyPr/>
                    <a:lstStyle/>
                    <a:p>
                      <a:pPr algn="l" fontAlgn="ctr"/>
                      <a:r>
                        <a:rPr lang="en-GB" sz="900" b="0" i="0" u="none" strike="noStrike">
                          <a:solidFill>
                            <a:srgbClr val="000000"/>
                          </a:solidFill>
                          <a:effectLst/>
                          <a:latin typeface="+mn-lt"/>
                          <a:ea typeface="宋体" panose="02010600030101010101" pitchFamily="2" charset="-122"/>
                        </a:rPr>
                        <a:t>Receiver image</a:t>
                      </a:r>
                      <a:endParaRPr lang="zh-CN" sz="900" b="0" i="0" u="none" strike="noStrike">
                        <a:solidFill>
                          <a:srgbClr val="00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900" b="0" i="0" u="none" strike="noStrike" dirty="0">
                          <a:solidFill>
                            <a:srgbClr val="FF0000"/>
                          </a:solidFill>
                          <a:effectLst/>
                          <a:latin typeface="+mn-lt"/>
                          <a:ea typeface="宋体" panose="02010600030101010101" pitchFamily="2" charset="-122"/>
                        </a:rPr>
                        <a:t>•</a:t>
                      </a:r>
                      <a:r>
                        <a:rPr lang="en-GB" sz="700" b="0" i="0" u="none" strike="noStrike" dirty="0">
                          <a:solidFill>
                            <a:srgbClr val="FF0000"/>
                          </a:solidFill>
                          <a:effectLst/>
                          <a:latin typeface="+mn-lt"/>
                          <a:ea typeface="宋体" panose="02010600030101010101" pitchFamily="2" charset="-122"/>
                        </a:rPr>
                        <a:t>   </a:t>
                      </a:r>
                      <a:r>
                        <a:rPr lang="en-GB" sz="900" b="1" i="0" u="none" strike="noStrike" dirty="0" smtClean="0">
                          <a:solidFill>
                            <a:srgbClr val="FF0000"/>
                          </a:solidFill>
                          <a:effectLst/>
                          <a:latin typeface="+mn-lt"/>
                          <a:ea typeface="宋体" panose="02010600030101010101" pitchFamily="2" charset="-122"/>
                        </a:rPr>
                        <a:t>Not for single carrier</a:t>
                      </a:r>
                      <a:endParaRPr lang="zh-CN" sz="900" b="0" i="0" u="none" strike="noStrike" dirty="0">
                        <a:solidFill>
                          <a:srgbClr val="FF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805">
                <a:tc vMerge="1">
                  <a:txBody>
                    <a:bodyPr/>
                    <a:lstStyle/>
                    <a:p>
                      <a:endParaRPr lang="zh-CN" altLang="en-US"/>
                    </a:p>
                  </a:txBody>
                  <a:tcPr/>
                </a:tc>
                <a:tc>
                  <a:txBody>
                    <a:bodyPr/>
                    <a:lstStyle/>
                    <a:p>
                      <a:pPr algn="l" fontAlgn="ctr"/>
                      <a:r>
                        <a:rPr lang="en-GB" sz="900" b="0" i="0" u="none" strike="noStrike">
                          <a:solidFill>
                            <a:srgbClr val="FF0000"/>
                          </a:solidFill>
                          <a:effectLst/>
                          <a:latin typeface="+mn-lt"/>
                          <a:ea typeface="宋体" panose="02010600030101010101" pitchFamily="2" charset="-122"/>
                        </a:rPr>
                        <a:t> [New]</a:t>
                      </a:r>
                      <a:r>
                        <a:rPr lang="en-GB" sz="900" b="0" i="0" u="none" strike="noStrike">
                          <a:solidFill>
                            <a:srgbClr val="000000"/>
                          </a:solidFill>
                          <a:effectLst/>
                          <a:latin typeface="+mn-lt"/>
                          <a:ea typeface="宋体" panose="02010600030101010101" pitchFamily="2" charset="-122"/>
                        </a:rPr>
                        <a:t> In-channel selectivity</a:t>
                      </a:r>
                      <a:endParaRPr lang="zh-CN" sz="900" b="0" i="0" u="none" strike="noStrike">
                        <a:solidFill>
                          <a:srgbClr val="FF0000"/>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900" b="0" i="0" u="none" strike="noStrike" dirty="0">
                          <a:solidFill>
                            <a:srgbClr val="0000FF"/>
                          </a:solidFill>
                          <a:effectLst/>
                          <a:latin typeface="+mn-lt"/>
                          <a:ea typeface="宋体" panose="02010600030101010101" pitchFamily="2" charset="-122"/>
                        </a:rPr>
                        <a:t>•</a:t>
                      </a:r>
                      <a:r>
                        <a:rPr lang="en-GB" sz="700" b="0" i="0" u="none" strike="noStrike" dirty="0">
                          <a:solidFill>
                            <a:srgbClr val="0000FF"/>
                          </a:solidFill>
                          <a:effectLst/>
                          <a:latin typeface="+mn-lt"/>
                          <a:ea typeface="宋体" panose="02010600030101010101" pitchFamily="2" charset="-122"/>
                        </a:rPr>
                        <a:t>   </a:t>
                      </a:r>
                      <a:r>
                        <a:rPr lang="en-GB" sz="900" b="1" i="0" u="none" strike="noStrike" dirty="0">
                          <a:solidFill>
                            <a:srgbClr val="0000FF"/>
                          </a:solidFill>
                          <a:effectLst/>
                          <a:latin typeface="+mn-lt"/>
                          <a:ea typeface="宋体" panose="02010600030101010101" pitchFamily="2" charset="-122"/>
                        </a:rPr>
                        <a:t>Yes</a:t>
                      </a:r>
                      <a:endParaRPr lang="zh-CN" sz="900" b="0" i="0" u="none" strike="noStrike" dirty="0">
                        <a:solidFill>
                          <a:srgbClr val="0000FF"/>
                        </a:solidFill>
                        <a:effectLst/>
                        <a:latin typeface="+mn-lt"/>
                        <a:ea typeface="宋体" panose="02010600030101010101" pitchFamily="2" charset="-122"/>
                      </a:endParaRPr>
                    </a:p>
                  </a:txBody>
                  <a:tcPr marL="6039" marR="6039" marT="6039"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6719934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0"/>
            <a:ext cx="7619999" cy="646331"/>
          </a:xfrm>
          <a:prstGeom prst="rect">
            <a:avLst/>
          </a:prstGeom>
          <a:noFill/>
        </p:spPr>
        <p:txBody>
          <a:bodyPr wrap="square" rtlCol="0">
            <a:spAutoFit/>
          </a:bodyPr>
          <a:lstStyle/>
          <a:p>
            <a:pPr marL="514350" indent="-514350"/>
            <a:r>
              <a:rPr lang="en-US" altLang="zh-CN" sz="3600" b="1" dirty="0" err="1" smtClean="0">
                <a:latin typeface="+mn-lt"/>
                <a:ea typeface="华文楷体" pitchFamily="2" charset="-122"/>
              </a:rPr>
              <a:t>mmW</a:t>
            </a:r>
            <a:r>
              <a:rPr lang="en-US" altLang="zh-CN" sz="3600" b="1" dirty="0" smtClean="0">
                <a:latin typeface="+mn-lt"/>
                <a:ea typeface="华文楷体" pitchFamily="2" charset="-122"/>
              </a:rPr>
              <a:t> RF</a:t>
            </a:r>
            <a:endParaRPr lang="en-US" altLang="zh-CN" sz="3600" b="1" dirty="0">
              <a:latin typeface="+mn-lt"/>
              <a:ea typeface="华文楷体" pitchFamily="2"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2029189931"/>
              </p:ext>
            </p:extLst>
          </p:nvPr>
        </p:nvGraphicFramePr>
        <p:xfrm>
          <a:off x="1181706" y="913284"/>
          <a:ext cx="5256585" cy="4608524"/>
        </p:xfrm>
        <a:graphic>
          <a:graphicData uri="http://schemas.openxmlformats.org/drawingml/2006/table">
            <a:tbl>
              <a:tblPr/>
              <a:tblGrid>
                <a:gridCol w="936104"/>
                <a:gridCol w="2160240"/>
                <a:gridCol w="2160241"/>
              </a:tblGrid>
              <a:tr h="139147">
                <a:tc gridSpan="2">
                  <a:txBody>
                    <a:bodyPr/>
                    <a:lstStyle/>
                    <a:p>
                      <a:pPr algn="ctr" fontAlgn="ctr"/>
                      <a:r>
                        <a:rPr lang="en-US" sz="800" b="1" i="0" u="none" strike="noStrike" dirty="0">
                          <a:solidFill>
                            <a:srgbClr val="000000"/>
                          </a:solidFill>
                          <a:effectLst/>
                          <a:latin typeface="+mn-lt"/>
                          <a:ea typeface="宋体" panose="02010600030101010101" pitchFamily="2" charset="-122"/>
                        </a:rPr>
                        <a:t>Requirement</a:t>
                      </a:r>
                      <a:endParaRPr lang="zh-CN" sz="800" b="1" i="0" u="none" strike="noStrike" dirty="0">
                        <a:solidFill>
                          <a:srgbClr val="00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zh-CN" altLang="en-US"/>
                    </a:p>
                  </a:txBody>
                  <a:tcPr/>
                </a:tc>
                <a:tc>
                  <a:txBody>
                    <a:bodyPr/>
                    <a:lstStyle/>
                    <a:p>
                      <a:pPr algn="ctr" fontAlgn="ctr"/>
                      <a:r>
                        <a:rPr lang="en-US" sz="800" b="1" i="0" u="none" strike="noStrike">
                          <a:solidFill>
                            <a:srgbClr val="000000"/>
                          </a:solidFill>
                          <a:effectLst/>
                          <a:latin typeface="+mn-lt"/>
                          <a:ea typeface="宋体" panose="02010600030101010101" pitchFamily="2" charset="-122"/>
                        </a:rPr>
                        <a:t>Complete?</a:t>
                      </a:r>
                      <a:endParaRPr lang="zh-CN" sz="800" b="1" i="0" u="none" strike="noStrike">
                        <a:solidFill>
                          <a:srgbClr val="00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3399"/>
                    </a:solidFill>
                  </a:tcPr>
                </a:tc>
              </a:tr>
              <a:tr h="139147">
                <a:tc rowSpan="20">
                  <a:txBody>
                    <a:bodyPr/>
                    <a:lstStyle/>
                    <a:p>
                      <a:pPr algn="ctr" fontAlgn="ctr"/>
                      <a:r>
                        <a:rPr lang="en-GB" sz="1000" b="0" i="0" u="none" strike="noStrike" dirty="0" err="1">
                          <a:solidFill>
                            <a:srgbClr val="000000"/>
                          </a:solidFill>
                          <a:effectLst/>
                          <a:latin typeface="+mn-lt"/>
                          <a:ea typeface="宋体" panose="02010600030101010101" pitchFamily="2" charset="-122"/>
                        </a:rPr>
                        <a:t>Tx</a:t>
                      </a:r>
                      <a:endParaRPr lang="zh-CN" sz="1000" b="0" i="0" u="none" strike="noStrike" dirty="0">
                        <a:solidFill>
                          <a:srgbClr val="00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800" b="0" i="0" u="none" strike="noStrike" dirty="0" err="1">
                          <a:solidFill>
                            <a:srgbClr val="000000"/>
                          </a:solidFill>
                          <a:effectLst/>
                          <a:latin typeface="+mn-lt"/>
                          <a:ea typeface="宋体" panose="02010600030101010101" pitchFamily="2" charset="-122"/>
                        </a:rPr>
                        <a:t>Tx</a:t>
                      </a:r>
                      <a:r>
                        <a:rPr lang="en-GB" sz="800" b="0" i="0" u="none" strike="noStrike" dirty="0">
                          <a:solidFill>
                            <a:srgbClr val="000000"/>
                          </a:solidFill>
                          <a:effectLst/>
                          <a:latin typeface="+mn-lt"/>
                          <a:ea typeface="宋体" panose="02010600030101010101" pitchFamily="2" charset="-122"/>
                        </a:rPr>
                        <a:t> maximum output power</a:t>
                      </a:r>
                      <a:endParaRPr lang="zh-CN" sz="800" b="0" i="0" u="none" strike="noStrike" dirty="0">
                        <a:solidFill>
                          <a:srgbClr val="00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800" b="0" i="0" u="none" strike="noStrike">
                          <a:solidFill>
                            <a:srgbClr val="FF0000"/>
                          </a:solidFill>
                          <a:effectLst/>
                          <a:latin typeface="+mn-lt"/>
                          <a:ea typeface="宋体" panose="02010600030101010101" pitchFamily="2" charset="-122"/>
                        </a:rPr>
                        <a:t>•</a:t>
                      </a:r>
                      <a:r>
                        <a:rPr lang="en-GB" sz="600" b="0" i="0" u="none" strike="noStrike">
                          <a:solidFill>
                            <a:srgbClr val="FF0000"/>
                          </a:solidFill>
                          <a:effectLst/>
                          <a:latin typeface="+mn-lt"/>
                          <a:ea typeface="宋体" panose="02010600030101010101" pitchFamily="2" charset="-122"/>
                        </a:rPr>
                        <a:t>   </a:t>
                      </a:r>
                      <a:r>
                        <a:rPr lang="en-GB" sz="800" b="1" i="0" u="none" strike="noStrike">
                          <a:solidFill>
                            <a:srgbClr val="FF0000"/>
                          </a:solidFill>
                          <a:effectLst/>
                          <a:latin typeface="+mn-lt"/>
                          <a:ea typeface="宋体" panose="02010600030101010101" pitchFamily="2" charset="-122"/>
                        </a:rPr>
                        <a:t>No</a:t>
                      </a:r>
                      <a:endParaRPr lang="zh-CN" sz="800" b="0" i="0" u="none" strike="noStrike">
                        <a:solidFill>
                          <a:srgbClr val="FF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147">
                <a:tc vMerge="1">
                  <a:txBody>
                    <a:bodyPr/>
                    <a:lstStyle/>
                    <a:p>
                      <a:endParaRPr lang="zh-CN" altLang="en-US"/>
                    </a:p>
                  </a:txBody>
                  <a:tcPr/>
                </a:tc>
                <a:tc>
                  <a:txBody>
                    <a:bodyPr/>
                    <a:lstStyle/>
                    <a:p>
                      <a:pPr algn="l" fontAlgn="ctr"/>
                      <a:r>
                        <a:rPr lang="en-GB" sz="800" b="0" i="0" u="none" strike="noStrike">
                          <a:solidFill>
                            <a:srgbClr val="000000"/>
                          </a:solidFill>
                          <a:effectLst/>
                          <a:latin typeface="+mn-lt"/>
                          <a:ea typeface="宋体" panose="02010600030101010101" pitchFamily="2" charset="-122"/>
                        </a:rPr>
                        <a:t>MPR</a:t>
                      </a:r>
                      <a:endParaRPr lang="zh-CN" sz="800" b="0" i="0" u="none" strike="noStrike">
                        <a:solidFill>
                          <a:srgbClr val="00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800" b="0" i="0" u="none" strike="noStrike">
                          <a:solidFill>
                            <a:srgbClr val="FF0000"/>
                          </a:solidFill>
                          <a:effectLst/>
                          <a:latin typeface="+mn-lt"/>
                          <a:ea typeface="宋体" panose="02010600030101010101" pitchFamily="2" charset="-122"/>
                        </a:rPr>
                        <a:t>•</a:t>
                      </a:r>
                      <a:r>
                        <a:rPr lang="en-GB" sz="600" b="0" i="0" u="none" strike="noStrike">
                          <a:solidFill>
                            <a:srgbClr val="FF0000"/>
                          </a:solidFill>
                          <a:effectLst/>
                          <a:latin typeface="+mn-lt"/>
                          <a:ea typeface="宋体" panose="02010600030101010101" pitchFamily="2" charset="-122"/>
                        </a:rPr>
                        <a:t>   </a:t>
                      </a:r>
                      <a:r>
                        <a:rPr lang="en-GB" sz="800" b="1" i="0" u="none" strike="noStrike">
                          <a:solidFill>
                            <a:srgbClr val="FF0000"/>
                          </a:solidFill>
                          <a:effectLst/>
                          <a:latin typeface="+mn-lt"/>
                          <a:ea typeface="宋体" panose="02010600030101010101" pitchFamily="2" charset="-122"/>
                        </a:rPr>
                        <a:t>No</a:t>
                      </a:r>
                      <a:endParaRPr lang="zh-CN" sz="800" b="0" i="0" u="none" strike="noStrike">
                        <a:solidFill>
                          <a:srgbClr val="FF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147">
                <a:tc vMerge="1">
                  <a:txBody>
                    <a:bodyPr/>
                    <a:lstStyle/>
                    <a:p>
                      <a:endParaRPr lang="zh-CN" altLang="en-US"/>
                    </a:p>
                  </a:txBody>
                  <a:tcPr/>
                </a:tc>
                <a:tc>
                  <a:txBody>
                    <a:bodyPr/>
                    <a:lstStyle/>
                    <a:p>
                      <a:pPr algn="l" fontAlgn="ctr"/>
                      <a:r>
                        <a:rPr lang="en-GB" sz="800" b="0" i="0" u="none" strike="noStrike">
                          <a:solidFill>
                            <a:srgbClr val="000000"/>
                          </a:solidFill>
                          <a:effectLst/>
                          <a:latin typeface="+mn-lt"/>
                          <a:ea typeface="宋体" panose="02010600030101010101" pitchFamily="2" charset="-122"/>
                        </a:rPr>
                        <a:t>A-MPR</a:t>
                      </a:r>
                      <a:endParaRPr lang="zh-CN" sz="800" b="0" i="0" u="none" strike="noStrike">
                        <a:solidFill>
                          <a:srgbClr val="00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800" b="0" i="0" u="none" strike="noStrike">
                          <a:solidFill>
                            <a:srgbClr val="FF0000"/>
                          </a:solidFill>
                          <a:effectLst/>
                          <a:latin typeface="+mn-lt"/>
                          <a:ea typeface="宋体" panose="02010600030101010101" pitchFamily="2" charset="-122"/>
                        </a:rPr>
                        <a:t>•</a:t>
                      </a:r>
                      <a:r>
                        <a:rPr lang="en-GB" sz="600" b="0" i="0" u="none" strike="noStrike">
                          <a:solidFill>
                            <a:srgbClr val="FF0000"/>
                          </a:solidFill>
                          <a:effectLst/>
                          <a:latin typeface="+mn-lt"/>
                          <a:ea typeface="宋体" panose="02010600030101010101" pitchFamily="2" charset="-122"/>
                        </a:rPr>
                        <a:t>   </a:t>
                      </a:r>
                      <a:r>
                        <a:rPr lang="en-GB" sz="800" b="1" i="0" u="none" strike="noStrike">
                          <a:solidFill>
                            <a:srgbClr val="FF0000"/>
                          </a:solidFill>
                          <a:effectLst/>
                          <a:latin typeface="+mn-lt"/>
                          <a:ea typeface="宋体" panose="02010600030101010101" pitchFamily="2" charset="-122"/>
                        </a:rPr>
                        <a:t>No</a:t>
                      </a:r>
                      <a:endParaRPr lang="zh-CN" sz="800" b="0" i="0" u="none" strike="noStrike">
                        <a:solidFill>
                          <a:srgbClr val="FF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147">
                <a:tc vMerge="1">
                  <a:txBody>
                    <a:bodyPr/>
                    <a:lstStyle/>
                    <a:p>
                      <a:endParaRPr lang="zh-CN" altLang="en-US"/>
                    </a:p>
                  </a:txBody>
                  <a:tcPr/>
                </a:tc>
                <a:tc>
                  <a:txBody>
                    <a:bodyPr/>
                    <a:lstStyle/>
                    <a:p>
                      <a:pPr algn="l" fontAlgn="ctr"/>
                      <a:r>
                        <a:rPr lang="en-GB" sz="800" b="0" i="0" u="none" strike="noStrike">
                          <a:solidFill>
                            <a:srgbClr val="000000"/>
                          </a:solidFill>
                          <a:effectLst/>
                          <a:latin typeface="+mn-lt"/>
                          <a:ea typeface="宋体" panose="02010600030101010101" pitchFamily="2" charset="-122"/>
                        </a:rPr>
                        <a:t>P</a:t>
                      </a:r>
                      <a:r>
                        <a:rPr lang="en-GB" sz="800" b="0" i="0" u="none" strike="noStrike" baseline="-25000">
                          <a:solidFill>
                            <a:srgbClr val="000000"/>
                          </a:solidFill>
                          <a:effectLst/>
                          <a:latin typeface="+mn-lt"/>
                          <a:ea typeface="宋体" panose="02010600030101010101" pitchFamily="2" charset="-122"/>
                        </a:rPr>
                        <a:t>CMAX</a:t>
                      </a:r>
                      <a:endParaRPr lang="zh-CN" sz="800" b="0" i="0" u="none" strike="noStrike">
                        <a:solidFill>
                          <a:srgbClr val="00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800" b="0" i="0" u="none" strike="noStrike">
                          <a:solidFill>
                            <a:srgbClr val="FF0000"/>
                          </a:solidFill>
                          <a:effectLst/>
                          <a:latin typeface="+mn-lt"/>
                          <a:ea typeface="宋体" panose="02010600030101010101" pitchFamily="2" charset="-122"/>
                        </a:rPr>
                        <a:t>•</a:t>
                      </a:r>
                      <a:r>
                        <a:rPr lang="en-GB" sz="600" b="0" i="0" u="none" strike="noStrike">
                          <a:solidFill>
                            <a:srgbClr val="FF0000"/>
                          </a:solidFill>
                          <a:effectLst/>
                          <a:latin typeface="+mn-lt"/>
                          <a:ea typeface="宋体" panose="02010600030101010101" pitchFamily="2" charset="-122"/>
                        </a:rPr>
                        <a:t>   </a:t>
                      </a:r>
                      <a:r>
                        <a:rPr lang="en-GB" sz="800" b="1" i="0" u="none" strike="noStrike">
                          <a:solidFill>
                            <a:srgbClr val="FF0000"/>
                          </a:solidFill>
                          <a:effectLst/>
                          <a:latin typeface="+mn-lt"/>
                          <a:ea typeface="宋体" panose="02010600030101010101" pitchFamily="2" charset="-122"/>
                        </a:rPr>
                        <a:t>No</a:t>
                      </a:r>
                      <a:endParaRPr lang="zh-CN" sz="800" b="0" i="0" u="none" strike="noStrike">
                        <a:solidFill>
                          <a:srgbClr val="FF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087">
                <a:tc vMerge="1">
                  <a:txBody>
                    <a:bodyPr/>
                    <a:lstStyle/>
                    <a:p>
                      <a:endParaRPr lang="zh-CN" altLang="en-US"/>
                    </a:p>
                  </a:txBody>
                  <a:tcPr/>
                </a:tc>
                <a:tc>
                  <a:txBody>
                    <a:bodyPr/>
                    <a:lstStyle/>
                    <a:p>
                      <a:pPr algn="l" fontAlgn="ctr"/>
                      <a:r>
                        <a:rPr lang="en-GB" sz="800" b="0" i="0" u="none" strike="noStrike" dirty="0">
                          <a:solidFill>
                            <a:srgbClr val="000000"/>
                          </a:solidFill>
                          <a:effectLst/>
                          <a:latin typeface="+mn-lt"/>
                          <a:ea typeface="宋体" panose="02010600030101010101" pitchFamily="2" charset="-122"/>
                        </a:rPr>
                        <a:t>Minimum output power</a:t>
                      </a:r>
                      <a:endParaRPr lang="zh-CN" sz="800" b="0" i="0" u="none" strike="noStrike" dirty="0">
                        <a:solidFill>
                          <a:srgbClr val="00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800" b="0" i="0" u="none" strike="noStrike">
                          <a:solidFill>
                            <a:srgbClr val="000000"/>
                          </a:solidFill>
                          <a:effectLst/>
                          <a:latin typeface="+mn-lt"/>
                          <a:ea typeface="宋体" panose="02010600030101010101" pitchFamily="2" charset="-122"/>
                        </a:rPr>
                        <a:t>•</a:t>
                      </a:r>
                      <a:r>
                        <a:rPr lang="en-GB" sz="600" b="0" i="0" u="none" strike="noStrike">
                          <a:solidFill>
                            <a:srgbClr val="000000"/>
                          </a:solidFill>
                          <a:effectLst/>
                          <a:latin typeface="+mn-lt"/>
                          <a:ea typeface="宋体" panose="02010600030101010101" pitchFamily="2" charset="-122"/>
                        </a:rPr>
                        <a:t>   </a:t>
                      </a:r>
                      <a:r>
                        <a:rPr lang="en-GB" sz="800" b="1" i="0" u="none" strike="noStrike">
                          <a:solidFill>
                            <a:srgbClr val="0000FF"/>
                          </a:solidFill>
                          <a:effectLst/>
                          <a:latin typeface="+mn-lt"/>
                          <a:ea typeface="宋体" panose="02010600030101010101" pitchFamily="2" charset="-122"/>
                        </a:rPr>
                        <a:t>Yes</a:t>
                      </a:r>
                      <a:r>
                        <a:rPr lang="en-GB" sz="800" b="0" i="0" u="none" strike="noStrike">
                          <a:solidFill>
                            <a:srgbClr val="000000"/>
                          </a:solidFill>
                          <a:effectLst/>
                          <a:latin typeface="+mn-lt"/>
                          <a:ea typeface="宋体" panose="02010600030101010101" pitchFamily="2" charset="-122"/>
                        </a:rPr>
                        <a:t> (from core spec perspective)</a:t>
                      </a:r>
                      <a:endParaRPr lang="zh-CN" sz="800" b="0" i="0" u="none" strike="noStrike">
                        <a:solidFill>
                          <a:srgbClr val="00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147">
                <a:tc vMerge="1">
                  <a:txBody>
                    <a:bodyPr/>
                    <a:lstStyle/>
                    <a:p>
                      <a:endParaRPr lang="zh-CN" altLang="en-US"/>
                    </a:p>
                  </a:txBody>
                  <a:tcPr/>
                </a:tc>
                <a:tc>
                  <a:txBody>
                    <a:bodyPr/>
                    <a:lstStyle/>
                    <a:p>
                      <a:pPr algn="l" fontAlgn="ctr"/>
                      <a:r>
                        <a:rPr lang="en-GB" sz="800" b="0" i="0" u="none" strike="noStrike" dirty="0" err="1">
                          <a:solidFill>
                            <a:srgbClr val="000000"/>
                          </a:solidFill>
                          <a:effectLst/>
                          <a:latin typeface="+mn-lt"/>
                          <a:ea typeface="宋体" panose="02010600030101010101" pitchFamily="2" charset="-122"/>
                        </a:rPr>
                        <a:t>Tx</a:t>
                      </a:r>
                      <a:r>
                        <a:rPr lang="en-GB" sz="800" b="0" i="0" u="none" strike="noStrike" dirty="0">
                          <a:solidFill>
                            <a:srgbClr val="000000"/>
                          </a:solidFill>
                          <a:effectLst/>
                          <a:latin typeface="+mn-lt"/>
                          <a:ea typeface="宋体" panose="02010600030101010101" pitchFamily="2" charset="-122"/>
                        </a:rPr>
                        <a:t> OFF power</a:t>
                      </a:r>
                      <a:endParaRPr lang="zh-CN" sz="800" b="0" i="0" u="none" strike="noStrike" dirty="0">
                        <a:solidFill>
                          <a:srgbClr val="00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800" b="0" i="0" u="none" strike="noStrike">
                          <a:solidFill>
                            <a:srgbClr val="FF0000"/>
                          </a:solidFill>
                          <a:effectLst/>
                          <a:latin typeface="+mn-lt"/>
                          <a:ea typeface="宋体" panose="02010600030101010101" pitchFamily="2" charset="-122"/>
                        </a:rPr>
                        <a:t>•</a:t>
                      </a:r>
                      <a:r>
                        <a:rPr lang="en-GB" sz="600" b="0" i="0" u="none" strike="noStrike">
                          <a:solidFill>
                            <a:srgbClr val="FF0000"/>
                          </a:solidFill>
                          <a:effectLst/>
                          <a:latin typeface="+mn-lt"/>
                          <a:ea typeface="宋体" panose="02010600030101010101" pitchFamily="2" charset="-122"/>
                        </a:rPr>
                        <a:t>   </a:t>
                      </a:r>
                      <a:r>
                        <a:rPr lang="en-GB" sz="800" b="1" i="0" u="none" strike="noStrike">
                          <a:solidFill>
                            <a:srgbClr val="FF0000"/>
                          </a:solidFill>
                          <a:effectLst/>
                          <a:latin typeface="+mn-lt"/>
                          <a:ea typeface="宋体" panose="02010600030101010101" pitchFamily="2" charset="-122"/>
                        </a:rPr>
                        <a:t>No</a:t>
                      </a:r>
                      <a:endParaRPr lang="zh-CN" sz="800" b="0" i="0" u="none" strike="noStrike">
                        <a:solidFill>
                          <a:srgbClr val="FF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147">
                <a:tc vMerge="1">
                  <a:txBody>
                    <a:bodyPr/>
                    <a:lstStyle/>
                    <a:p>
                      <a:endParaRPr lang="zh-CN" altLang="en-US"/>
                    </a:p>
                  </a:txBody>
                  <a:tcPr/>
                </a:tc>
                <a:tc>
                  <a:txBody>
                    <a:bodyPr/>
                    <a:lstStyle/>
                    <a:p>
                      <a:pPr algn="l" fontAlgn="ctr"/>
                      <a:r>
                        <a:rPr lang="en-GB" sz="800" b="0" i="0" u="none" strike="noStrike" dirty="0">
                          <a:solidFill>
                            <a:srgbClr val="000000"/>
                          </a:solidFill>
                          <a:effectLst/>
                          <a:latin typeface="+mn-lt"/>
                          <a:ea typeface="宋体" panose="02010600030101010101" pitchFamily="2" charset="-122"/>
                        </a:rPr>
                        <a:t>ON/OFF mask</a:t>
                      </a:r>
                      <a:endParaRPr lang="zh-CN" sz="800" b="0" i="0" u="none" strike="noStrike" dirty="0">
                        <a:solidFill>
                          <a:srgbClr val="00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800" b="0" i="0" u="none" strike="noStrike">
                          <a:solidFill>
                            <a:srgbClr val="FF0000"/>
                          </a:solidFill>
                          <a:effectLst/>
                          <a:latin typeface="+mn-lt"/>
                          <a:ea typeface="宋体" panose="02010600030101010101" pitchFamily="2" charset="-122"/>
                        </a:rPr>
                        <a:t>•</a:t>
                      </a:r>
                      <a:r>
                        <a:rPr lang="en-GB" sz="600" b="0" i="0" u="none" strike="noStrike">
                          <a:solidFill>
                            <a:srgbClr val="FF0000"/>
                          </a:solidFill>
                          <a:effectLst/>
                          <a:latin typeface="+mn-lt"/>
                          <a:ea typeface="宋体" panose="02010600030101010101" pitchFamily="2" charset="-122"/>
                        </a:rPr>
                        <a:t>   </a:t>
                      </a:r>
                      <a:r>
                        <a:rPr lang="en-GB" sz="800" b="1" i="0" u="none" strike="noStrike">
                          <a:solidFill>
                            <a:srgbClr val="FF0000"/>
                          </a:solidFill>
                          <a:effectLst/>
                          <a:latin typeface="+mn-lt"/>
                          <a:ea typeface="宋体" panose="02010600030101010101" pitchFamily="2" charset="-122"/>
                        </a:rPr>
                        <a:t>No</a:t>
                      </a:r>
                      <a:endParaRPr lang="zh-CN" sz="800" b="0" i="0" u="none" strike="noStrike">
                        <a:solidFill>
                          <a:srgbClr val="FF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147">
                <a:tc vMerge="1">
                  <a:txBody>
                    <a:bodyPr/>
                    <a:lstStyle/>
                    <a:p>
                      <a:endParaRPr lang="zh-CN" altLang="en-US"/>
                    </a:p>
                  </a:txBody>
                  <a:tcPr/>
                </a:tc>
                <a:tc>
                  <a:txBody>
                    <a:bodyPr/>
                    <a:lstStyle/>
                    <a:p>
                      <a:pPr algn="l" fontAlgn="ctr"/>
                      <a:r>
                        <a:rPr lang="en-GB" sz="800" b="0" i="0" u="none" strike="noStrike" dirty="0">
                          <a:solidFill>
                            <a:srgbClr val="000000"/>
                          </a:solidFill>
                          <a:effectLst/>
                          <a:latin typeface="+mn-lt"/>
                          <a:ea typeface="宋体" panose="02010600030101010101" pitchFamily="2" charset="-122"/>
                        </a:rPr>
                        <a:t>Power control</a:t>
                      </a:r>
                      <a:endParaRPr lang="zh-CN" sz="800" b="0" i="0" u="none" strike="noStrike" dirty="0">
                        <a:solidFill>
                          <a:srgbClr val="00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800" b="0" i="0" u="none" strike="noStrike">
                          <a:solidFill>
                            <a:srgbClr val="FF0000"/>
                          </a:solidFill>
                          <a:effectLst/>
                          <a:latin typeface="+mn-lt"/>
                          <a:ea typeface="宋体" panose="02010600030101010101" pitchFamily="2" charset="-122"/>
                        </a:rPr>
                        <a:t>•</a:t>
                      </a:r>
                      <a:r>
                        <a:rPr lang="en-GB" sz="600" b="0" i="0" u="none" strike="noStrike">
                          <a:solidFill>
                            <a:srgbClr val="FF0000"/>
                          </a:solidFill>
                          <a:effectLst/>
                          <a:latin typeface="+mn-lt"/>
                          <a:ea typeface="宋体" panose="02010600030101010101" pitchFamily="2" charset="-122"/>
                        </a:rPr>
                        <a:t>   </a:t>
                      </a:r>
                      <a:r>
                        <a:rPr lang="en-GB" sz="800" b="1" i="0" u="none" strike="noStrike">
                          <a:solidFill>
                            <a:srgbClr val="FF0000"/>
                          </a:solidFill>
                          <a:effectLst/>
                          <a:latin typeface="+mn-lt"/>
                          <a:ea typeface="宋体" panose="02010600030101010101" pitchFamily="2" charset="-122"/>
                        </a:rPr>
                        <a:t>No</a:t>
                      </a:r>
                      <a:endParaRPr lang="zh-CN" sz="800" b="0" i="0" u="none" strike="noStrike">
                        <a:solidFill>
                          <a:srgbClr val="FF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147">
                <a:tc vMerge="1">
                  <a:txBody>
                    <a:bodyPr/>
                    <a:lstStyle/>
                    <a:p>
                      <a:endParaRPr lang="zh-CN" altLang="en-US"/>
                    </a:p>
                  </a:txBody>
                  <a:tcPr/>
                </a:tc>
                <a:tc>
                  <a:txBody>
                    <a:bodyPr/>
                    <a:lstStyle/>
                    <a:p>
                      <a:pPr algn="l" fontAlgn="ctr"/>
                      <a:r>
                        <a:rPr lang="en-GB" sz="800" b="0" i="0" u="none" strike="noStrike" dirty="0">
                          <a:solidFill>
                            <a:srgbClr val="000000"/>
                          </a:solidFill>
                          <a:effectLst/>
                          <a:latin typeface="+mn-lt"/>
                          <a:ea typeface="宋体" panose="02010600030101010101" pitchFamily="2" charset="-122"/>
                        </a:rPr>
                        <a:t>Frequency error</a:t>
                      </a:r>
                      <a:endParaRPr lang="zh-CN" sz="800" b="0" i="0" u="none" strike="noStrike" dirty="0">
                        <a:solidFill>
                          <a:srgbClr val="00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800" b="0" i="0" u="none" strike="noStrike">
                          <a:solidFill>
                            <a:srgbClr val="FF0000"/>
                          </a:solidFill>
                          <a:effectLst/>
                          <a:latin typeface="+mn-lt"/>
                          <a:ea typeface="宋体" panose="02010600030101010101" pitchFamily="2" charset="-122"/>
                        </a:rPr>
                        <a:t>•</a:t>
                      </a:r>
                      <a:r>
                        <a:rPr lang="en-GB" sz="600" b="0" i="0" u="none" strike="noStrike">
                          <a:solidFill>
                            <a:srgbClr val="FF0000"/>
                          </a:solidFill>
                          <a:effectLst/>
                          <a:latin typeface="+mn-lt"/>
                          <a:ea typeface="宋体" panose="02010600030101010101" pitchFamily="2" charset="-122"/>
                        </a:rPr>
                        <a:t>   </a:t>
                      </a:r>
                      <a:r>
                        <a:rPr lang="en-GB" sz="800" b="1" i="0" u="none" strike="noStrike">
                          <a:solidFill>
                            <a:srgbClr val="FF0000"/>
                          </a:solidFill>
                          <a:effectLst/>
                          <a:latin typeface="+mn-lt"/>
                          <a:ea typeface="宋体" panose="02010600030101010101" pitchFamily="2" charset="-122"/>
                        </a:rPr>
                        <a:t>No</a:t>
                      </a:r>
                      <a:endParaRPr lang="zh-CN" sz="800" b="0" i="0" u="none" strike="noStrike">
                        <a:solidFill>
                          <a:srgbClr val="FF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147">
                <a:tc vMerge="1">
                  <a:txBody>
                    <a:bodyPr/>
                    <a:lstStyle/>
                    <a:p>
                      <a:endParaRPr lang="zh-CN" altLang="en-US"/>
                    </a:p>
                  </a:txBody>
                  <a:tcPr/>
                </a:tc>
                <a:tc>
                  <a:txBody>
                    <a:bodyPr/>
                    <a:lstStyle/>
                    <a:p>
                      <a:pPr algn="l" fontAlgn="ctr"/>
                      <a:r>
                        <a:rPr lang="en-GB" sz="800" b="0" i="0" u="none" strike="noStrike" dirty="0">
                          <a:solidFill>
                            <a:srgbClr val="000000"/>
                          </a:solidFill>
                          <a:effectLst/>
                          <a:latin typeface="+mn-lt"/>
                          <a:ea typeface="宋体" panose="02010600030101010101" pitchFamily="2" charset="-122"/>
                        </a:rPr>
                        <a:t>EVM</a:t>
                      </a:r>
                      <a:endParaRPr lang="zh-CN" sz="800" b="0" i="0" u="none" strike="noStrike" dirty="0">
                        <a:solidFill>
                          <a:srgbClr val="00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800" b="0" i="0" u="none" strike="noStrike" dirty="0">
                          <a:solidFill>
                            <a:srgbClr val="FF0000"/>
                          </a:solidFill>
                          <a:effectLst/>
                          <a:latin typeface="+mn-lt"/>
                          <a:ea typeface="宋体" panose="02010600030101010101" pitchFamily="2" charset="-122"/>
                        </a:rPr>
                        <a:t>•</a:t>
                      </a:r>
                      <a:r>
                        <a:rPr lang="en-GB" sz="600" b="0" i="0" u="none" strike="noStrike" dirty="0">
                          <a:solidFill>
                            <a:srgbClr val="FF0000"/>
                          </a:solidFill>
                          <a:effectLst/>
                          <a:latin typeface="+mn-lt"/>
                          <a:ea typeface="宋体" panose="02010600030101010101" pitchFamily="2" charset="-122"/>
                        </a:rPr>
                        <a:t>   </a:t>
                      </a:r>
                      <a:r>
                        <a:rPr lang="en-GB" sz="800" b="1" i="0" u="none" strike="noStrike" dirty="0">
                          <a:solidFill>
                            <a:srgbClr val="FF0000"/>
                          </a:solidFill>
                          <a:effectLst/>
                          <a:latin typeface="+mn-lt"/>
                          <a:ea typeface="宋体" panose="02010600030101010101" pitchFamily="2" charset="-122"/>
                        </a:rPr>
                        <a:t>No</a:t>
                      </a:r>
                      <a:endParaRPr lang="zh-CN" sz="800" b="0" i="0" u="none" strike="noStrike" dirty="0">
                        <a:solidFill>
                          <a:srgbClr val="FF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147">
                <a:tc vMerge="1">
                  <a:txBody>
                    <a:bodyPr/>
                    <a:lstStyle/>
                    <a:p>
                      <a:endParaRPr lang="zh-CN" altLang="en-US"/>
                    </a:p>
                  </a:txBody>
                  <a:tcPr/>
                </a:tc>
                <a:tc>
                  <a:txBody>
                    <a:bodyPr/>
                    <a:lstStyle/>
                    <a:p>
                      <a:pPr algn="l" fontAlgn="ctr"/>
                      <a:r>
                        <a:rPr lang="en-GB" sz="800" b="0" i="0" u="none" strike="noStrike">
                          <a:solidFill>
                            <a:srgbClr val="000000"/>
                          </a:solidFill>
                          <a:effectLst/>
                          <a:latin typeface="+mn-lt"/>
                          <a:ea typeface="宋体" panose="02010600030101010101" pitchFamily="2" charset="-122"/>
                        </a:rPr>
                        <a:t>Carrier leakage</a:t>
                      </a:r>
                      <a:endParaRPr lang="zh-CN" sz="800" b="0" i="0" u="none" strike="noStrike">
                        <a:solidFill>
                          <a:srgbClr val="00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800" b="0" i="0" u="none" strike="noStrike" dirty="0">
                          <a:solidFill>
                            <a:srgbClr val="FF0000"/>
                          </a:solidFill>
                          <a:effectLst/>
                          <a:latin typeface="+mn-lt"/>
                          <a:ea typeface="宋体" panose="02010600030101010101" pitchFamily="2" charset="-122"/>
                        </a:rPr>
                        <a:t>•</a:t>
                      </a:r>
                      <a:r>
                        <a:rPr lang="en-GB" sz="600" b="0" i="0" u="none" strike="noStrike" dirty="0">
                          <a:solidFill>
                            <a:srgbClr val="FF0000"/>
                          </a:solidFill>
                          <a:effectLst/>
                          <a:latin typeface="+mn-lt"/>
                          <a:ea typeface="宋体" panose="02010600030101010101" pitchFamily="2" charset="-122"/>
                        </a:rPr>
                        <a:t>   </a:t>
                      </a:r>
                      <a:r>
                        <a:rPr lang="en-GB" sz="800" b="1" i="0" u="none" strike="noStrike" dirty="0">
                          <a:solidFill>
                            <a:srgbClr val="FF0000"/>
                          </a:solidFill>
                          <a:effectLst/>
                          <a:latin typeface="+mn-lt"/>
                          <a:ea typeface="宋体" panose="02010600030101010101" pitchFamily="2" charset="-122"/>
                        </a:rPr>
                        <a:t>No</a:t>
                      </a:r>
                      <a:endParaRPr lang="zh-CN" sz="800" b="0" i="0" u="none" strike="noStrike" dirty="0">
                        <a:solidFill>
                          <a:srgbClr val="FF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147">
                <a:tc vMerge="1">
                  <a:txBody>
                    <a:bodyPr/>
                    <a:lstStyle/>
                    <a:p>
                      <a:endParaRPr lang="zh-CN" altLang="en-US"/>
                    </a:p>
                  </a:txBody>
                  <a:tcPr/>
                </a:tc>
                <a:tc>
                  <a:txBody>
                    <a:bodyPr/>
                    <a:lstStyle/>
                    <a:p>
                      <a:pPr algn="l" fontAlgn="ctr"/>
                      <a:r>
                        <a:rPr lang="en-GB" sz="800" b="0" i="0" u="none" strike="noStrike" dirty="0">
                          <a:solidFill>
                            <a:srgbClr val="000000"/>
                          </a:solidFill>
                          <a:effectLst/>
                          <a:latin typeface="+mn-lt"/>
                          <a:ea typeface="宋体" panose="02010600030101010101" pitchFamily="2" charset="-122"/>
                        </a:rPr>
                        <a:t>In-band emissions</a:t>
                      </a:r>
                      <a:endParaRPr lang="zh-CN" sz="800" b="0" i="0" u="none" strike="noStrike" dirty="0">
                        <a:solidFill>
                          <a:srgbClr val="00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800" b="0" i="0" u="none" strike="noStrike" dirty="0">
                          <a:solidFill>
                            <a:srgbClr val="FF0000"/>
                          </a:solidFill>
                          <a:effectLst/>
                          <a:latin typeface="+mn-lt"/>
                          <a:ea typeface="宋体" panose="02010600030101010101" pitchFamily="2" charset="-122"/>
                        </a:rPr>
                        <a:t>•</a:t>
                      </a:r>
                      <a:r>
                        <a:rPr lang="en-GB" sz="600" b="0" i="0" u="none" strike="noStrike" dirty="0">
                          <a:solidFill>
                            <a:srgbClr val="FF0000"/>
                          </a:solidFill>
                          <a:effectLst/>
                          <a:latin typeface="+mn-lt"/>
                          <a:ea typeface="宋体" panose="02010600030101010101" pitchFamily="2" charset="-122"/>
                        </a:rPr>
                        <a:t>   </a:t>
                      </a:r>
                      <a:r>
                        <a:rPr lang="en-GB" sz="800" b="1" i="0" u="none" strike="noStrike" dirty="0">
                          <a:solidFill>
                            <a:srgbClr val="FF0000"/>
                          </a:solidFill>
                          <a:effectLst/>
                          <a:latin typeface="+mn-lt"/>
                          <a:ea typeface="宋体" panose="02010600030101010101" pitchFamily="2" charset="-122"/>
                        </a:rPr>
                        <a:t>No</a:t>
                      </a:r>
                      <a:endParaRPr lang="zh-CN" sz="800" b="0" i="0" u="none" strike="noStrike" dirty="0">
                        <a:solidFill>
                          <a:srgbClr val="FF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147">
                <a:tc vMerge="1">
                  <a:txBody>
                    <a:bodyPr/>
                    <a:lstStyle/>
                    <a:p>
                      <a:endParaRPr lang="zh-CN" altLang="en-US"/>
                    </a:p>
                  </a:txBody>
                  <a:tcPr/>
                </a:tc>
                <a:tc>
                  <a:txBody>
                    <a:bodyPr/>
                    <a:lstStyle/>
                    <a:p>
                      <a:pPr algn="l" fontAlgn="ctr"/>
                      <a:r>
                        <a:rPr lang="en-GB" sz="800" b="0" i="0" u="none" strike="noStrike" dirty="0">
                          <a:solidFill>
                            <a:srgbClr val="000000"/>
                          </a:solidFill>
                          <a:effectLst/>
                          <a:latin typeface="+mn-lt"/>
                          <a:ea typeface="宋体" panose="02010600030101010101" pitchFamily="2" charset="-122"/>
                        </a:rPr>
                        <a:t>Occupied BW</a:t>
                      </a:r>
                      <a:endParaRPr lang="zh-CN" sz="800" b="0" i="0" u="none" strike="noStrike" dirty="0">
                        <a:solidFill>
                          <a:srgbClr val="00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800" b="0" i="0" u="none" strike="noStrike" dirty="0">
                          <a:solidFill>
                            <a:srgbClr val="0000FF"/>
                          </a:solidFill>
                          <a:effectLst/>
                          <a:latin typeface="+mn-lt"/>
                          <a:ea typeface="宋体" panose="02010600030101010101" pitchFamily="2" charset="-122"/>
                        </a:rPr>
                        <a:t>•</a:t>
                      </a:r>
                      <a:r>
                        <a:rPr lang="en-GB" sz="600" b="0" i="0" u="none" strike="noStrike" dirty="0">
                          <a:solidFill>
                            <a:srgbClr val="0000FF"/>
                          </a:solidFill>
                          <a:effectLst/>
                          <a:latin typeface="+mn-lt"/>
                          <a:ea typeface="宋体" panose="02010600030101010101" pitchFamily="2" charset="-122"/>
                        </a:rPr>
                        <a:t>   </a:t>
                      </a:r>
                      <a:r>
                        <a:rPr lang="en-GB" sz="800" b="1" i="0" u="none" strike="noStrike" dirty="0">
                          <a:solidFill>
                            <a:srgbClr val="0000FF"/>
                          </a:solidFill>
                          <a:effectLst/>
                          <a:latin typeface="+mn-lt"/>
                          <a:ea typeface="宋体" panose="02010600030101010101" pitchFamily="2" charset="-122"/>
                        </a:rPr>
                        <a:t>Yes</a:t>
                      </a:r>
                      <a:endParaRPr lang="zh-CN" sz="800" b="0" i="0" u="none" strike="noStrike" dirty="0">
                        <a:solidFill>
                          <a:srgbClr val="0000FF"/>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147">
                <a:tc vMerge="1">
                  <a:txBody>
                    <a:bodyPr/>
                    <a:lstStyle/>
                    <a:p>
                      <a:endParaRPr lang="zh-CN" altLang="en-US"/>
                    </a:p>
                  </a:txBody>
                  <a:tcPr/>
                </a:tc>
                <a:tc>
                  <a:txBody>
                    <a:bodyPr/>
                    <a:lstStyle/>
                    <a:p>
                      <a:pPr algn="l" fontAlgn="ctr"/>
                      <a:r>
                        <a:rPr lang="en-GB" sz="800" b="0" i="0" u="none" strike="noStrike">
                          <a:solidFill>
                            <a:srgbClr val="000000"/>
                          </a:solidFill>
                          <a:effectLst/>
                          <a:latin typeface="+mn-lt"/>
                          <a:ea typeface="宋体" panose="02010600030101010101" pitchFamily="2" charset="-122"/>
                        </a:rPr>
                        <a:t>SEM</a:t>
                      </a:r>
                      <a:endParaRPr lang="zh-CN" sz="800" b="0" i="0" u="none" strike="noStrike">
                        <a:solidFill>
                          <a:srgbClr val="00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800" b="0" i="0" u="none" strike="noStrike" dirty="0">
                          <a:solidFill>
                            <a:srgbClr val="0000FF"/>
                          </a:solidFill>
                          <a:effectLst/>
                          <a:latin typeface="+mn-lt"/>
                          <a:ea typeface="宋体" panose="02010600030101010101" pitchFamily="2" charset="-122"/>
                        </a:rPr>
                        <a:t>•</a:t>
                      </a:r>
                      <a:r>
                        <a:rPr lang="en-GB" sz="600" b="0" i="0" u="none" strike="noStrike" dirty="0">
                          <a:solidFill>
                            <a:srgbClr val="0000FF"/>
                          </a:solidFill>
                          <a:effectLst/>
                          <a:latin typeface="+mn-lt"/>
                          <a:ea typeface="宋体" panose="02010600030101010101" pitchFamily="2" charset="-122"/>
                        </a:rPr>
                        <a:t>   </a:t>
                      </a:r>
                      <a:r>
                        <a:rPr lang="en-GB" sz="800" b="1" i="0" u="none" strike="noStrike" dirty="0">
                          <a:solidFill>
                            <a:srgbClr val="0000FF"/>
                          </a:solidFill>
                          <a:effectLst/>
                          <a:latin typeface="+mn-lt"/>
                          <a:ea typeface="宋体" panose="02010600030101010101" pitchFamily="2" charset="-122"/>
                        </a:rPr>
                        <a:t>Yes</a:t>
                      </a:r>
                      <a:endParaRPr lang="zh-CN" sz="800" b="0" i="0" u="none" strike="noStrike" dirty="0">
                        <a:solidFill>
                          <a:srgbClr val="0000FF"/>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147">
                <a:tc vMerge="1">
                  <a:txBody>
                    <a:bodyPr/>
                    <a:lstStyle/>
                    <a:p>
                      <a:endParaRPr lang="zh-CN" altLang="en-US"/>
                    </a:p>
                  </a:txBody>
                  <a:tcPr/>
                </a:tc>
                <a:tc>
                  <a:txBody>
                    <a:bodyPr/>
                    <a:lstStyle/>
                    <a:p>
                      <a:pPr algn="l" fontAlgn="ctr"/>
                      <a:r>
                        <a:rPr lang="en-GB" sz="800" b="0" i="0" u="none" strike="noStrike" dirty="0">
                          <a:solidFill>
                            <a:srgbClr val="000000"/>
                          </a:solidFill>
                          <a:effectLst/>
                          <a:latin typeface="+mn-lt"/>
                          <a:ea typeface="宋体" panose="02010600030101010101" pitchFamily="2" charset="-122"/>
                        </a:rPr>
                        <a:t>ACLR</a:t>
                      </a:r>
                      <a:endParaRPr lang="zh-CN" sz="800" b="0" i="0" u="none" strike="noStrike" dirty="0">
                        <a:solidFill>
                          <a:srgbClr val="00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800" b="0" i="0" u="none" strike="noStrike" dirty="0">
                          <a:solidFill>
                            <a:srgbClr val="0000FF"/>
                          </a:solidFill>
                          <a:effectLst/>
                          <a:latin typeface="+mn-lt"/>
                          <a:ea typeface="宋体" panose="02010600030101010101" pitchFamily="2" charset="-122"/>
                        </a:rPr>
                        <a:t>•</a:t>
                      </a:r>
                      <a:r>
                        <a:rPr lang="en-GB" sz="600" b="0" i="0" u="none" strike="noStrike" dirty="0">
                          <a:solidFill>
                            <a:srgbClr val="0000FF"/>
                          </a:solidFill>
                          <a:effectLst/>
                          <a:latin typeface="+mn-lt"/>
                          <a:ea typeface="宋体" panose="02010600030101010101" pitchFamily="2" charset="-122"/>
                        </a:rPr>
                        <a:t>   </a:t>
                      </a:r>
                      <a:r>
                        <a:rPr lang="en-GB" sz="800" b="1" i="0" u="none" strike="noStrike" dirty="0">
                          <a:solidFill>
                            <a:srgbClr val="0000FF"/>
                          </a:solidFill>
                          <a:effectLst/>
                          <a:latin typeface="+mn-lt"/>
                          <a:ea typeface="宋体" panose="02010600030101010101" pitchFamily="2" charset="-122"/>
                        </a:rPr>
                        <a:t>Yes</a:t>
                      </a:r>
                      <a:endParaRPr lang="zh-CN" sz="800" b="0" i="0" u="none" strike="noStrike" dirty="0">
                        <a:solidFill>
                          <a:srgbClr val="0000FF"/>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147">
                <a:tc vMerge="1">
                  <a:txBody>
                    <a:bodyPr/>
                    <a:lstStyle/>
                    <a:p>
                      <a:endParaRPr lang="zh-CN" altLang="en-US"/>
                    </a:p>
                  </a:txBody>
                  <a:tcPr/>
                </a:tc>
                <a:tc>
                  <a:txBody>
                    <a:bodyPr/>
                    <a:lstStyle/>
                    <a:p>
                      <a:pPr algn="l" fontAlgn="ctr"/>
                      <a:r>
                        <a:rPr lang="en-GB" sz="800" b="0" i="0" u="none" strike="noStrike">
                          <a:solidFill>
                            <a:srgbClr val="000000"/>
                          </a:solidFill>
                          <a:effectLst/>
                          <a:latin typeface="+mn-lt"/>
                          <a:ea typeface="宋体" panose="02010600030101010101" pitchFamily="2" charset="-122"/>
                        </a:rPr>
                        <a:t>General spurious</a:t>
                      </a:r>
                      <a:endParaRPr lang="zh-CN" sz="800" b="0" i="0" u="none" strike="noStrike">
                        <a:solidFill>
                          <a:srgbClr val="00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800" b="0" i="0" u="none" strike="noStrike" dirty="0">
                          <a:solidFill>
                            <a:srgbClr val="FF0000"/>
                          </a:solidFill>
                          <a:effectLst/>
                          <a:latin typeface="+mn-lt"/>
                          <a:ea typeface="宋体" panose="02010600030101010101" pitchFamily="2" charset="-122"/>
                        </a:rPr>
                        <a:t>•</a:t>
                      </a:r>
                      <a:r>
                        <a:rPr lang="en-GB" sz="600" b="0" i="0" u="none" strike="noStrike" dirty="0">
                          <a:solidFill>
                            <a:srgbClr val="FF0000"/>
                          </a:solidFill>
                          <a:effectLst/>
                          <a:latin typeface="+mn-lt"/>
                          <a:ea typeface="宋体" panose="02010600030101010101" pitchFamily="2" charset="-122"/>
                        </a:rPr>
                        <a:t>   </a:t>
                      </a:r>
                      <a:r>
                        <a:rPr lang="en-GB" sz="800" b="1" i="0" u="none" strike="noStrike" dirty="0">
                          <a:solidFill>
                            <a:srgbClr val="FF0000"/>
                          </a:solidFill>
                          <a:effectLst/>
                          <a:latin typeface="+mn-lt"/>
                          <a:ea typeface="宋体" panose="02010600030101010101" pitchFamily="2" charset="-122"/>
                        </a:rPr>
                        <a:t>No</a:t>
                      </a:r>
                      <a:endParaRPr lang="zh-CN" sz="800" b="0" i="0" u="none" strike="noStrike" dirty="0">
                        <a:solidFill>
                          <a:srgbClr val="FF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147">
                <a:tc vMerge="1">
                  <a:txBody>
                    <a:bodyPr/>
                    <a:lstStyle/>
                    <a:p>
                      <a:endParaRPr lang="zh-CN" altLang="en-US"/>
                    </a:p>
                  </a:txBody>
                  <a:tcPr/>
                </a:tc>
                <a:tc>
                  <a:txBody>
                    <a:bodyPr/>
                    <a:lstStyle/>
                    <a:p>
                      <a:pPr algn="l" fontAlgn="ctr"/>
                      <a:r>
                        <a:rPr lang="en-GB" sz="800" b="0" i="0" u="none" strike="noStrike">
                          <a:solidFill>
                            <a:srgbClr val="000000"/>
                          </a:solidFill>
                          <a:effectLst/>
                          <a:latin typeface="+mn-lt"/>
                          <a:ea typeface="宋体" panose="02010600030101010101" pitchFamily="2" charset="-122"/>
                        </a:rPr>
                        <a:t>Additional spurious</a:t>
                      </a:r>
                      <a:endParaRPr lang="zh-CN" sz="800" b="0" i="0" u="none" strike="noStrike">
                        <a:solidFill>
                          <a:srgbClr val="00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800" b="0" i="0" u="none" strike="noStrike" dirty="0">
                          <a:solidFill>
                            <a:srgbClr val="FF0000"/>
                          </a:solidFill>
                          <a:effectLst/>
                          <a:latin typeface="+mn-lt"/>
                          <a:ea typeface="宋体" panose="02010600030101010101" pitchFamily="2" charset="-122"/>
                        </a:rPr>
                        <a:t>•</a:t>
                      </a:r>
                      <a:r>
                        <a:rPr lang="en-GB" sz="600" b="0" i="0" u="none" strike="noStrike" dirty="0">
                          <a:solidFill>
                            <a:srgbClr val="FF0000"/>
                          </a:solidFill>
                          <a:effectLst/>
                          <a:latin typeface="+mn-lt"/>
                          <a:ea typeface="宋体" panose="02010600030101010101" pitchFamily="2" charset="-122"/>
                        </a:rPr>
                        <a:t>   </a:t>
                      </a:r>
                      <a:r>
                        <a:rPr lang="en-GB" sz="800" b="1" i="0" u="none" strike="noStrike" dirty="0">
                          <a:solidFill>
                            <a:srgbClr val="FF0000"/>
                          </a:solidFill>
                          <a:effectLst/>
                          <a:latin typeface="+mn-lt"/>
                          <a:ea typeface="宋体" panose="02010600030101010101" pitchFamily="2" charset="-122"/>
                        </a:rPr>
                        <a:t>No</a:t>
                      </a:r>
                      <a:endParaRPr lang="zh-CN" sz="800" b="0" i="0" u="none" strike="noStrike" dirty="0">
                        <a:solidFill>
                          <a:srgbClr val="FF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147">
                <a:tc vMerge="1">
                  <a:txBody>
                    <a:bodyPr/>
                    <a:lstStyle/>
                    <a:p>
                      <a:endParaRPr lang="zh-CN" altLang="en-US"/>
                    </a:p>
                  </a:txBody>
                  <a:tcPr/>
                </a:tc>
                <a:tc>
                  <a:txBody>
                    <a:bodyPr/>
                    <a:lstStyle/>
                    <a:p>
                      <a:pPr algn="l" fontAlgn="ctr"/>
                      <a:r>
                        <a:rPr lang="en-GB" sz="800" b="0" i="0" u="none" strike="noStrike" dirty="0">
                          <a:solidFill>
                            <a:srgbClr val="000000"/>
                          </a:solidFill>
                          <a:effectLst/>
                          <a:latin typeface="+mn-lt"/>
                          <a:ea typeface="宋体" panose="02010600030101010101" pitchFamily="2" charset="-122"/>
                        </a:rPr>
                        <a:t>UE-to-UE coexistence</a:t>
                      </a:r>
                      <a:endParaRPr lang="zh-CN" sz="800" b="0" i="0" u="none" strike="noStrike" dirty="0">
                        <a:solidFill>
                          <a:srgbClr val="00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800" b="0" i="0" u="none" strike="noStrike" dirty="0">
                          <a:solidFill>
                            <a:srgbClr val="FF0000"/>
                          </a:solidFill>
                          <a:effectLst/>
                          <a:latin typeface="+mn-lt"/>
                          <a:ea typeface="宋体" panose="02010600030101010101" pitchFamily="2" charset="-122"/>
                        </a:rPr>
                        <a:t>•</a:t>
                      </a:r>
                      <a:r>
                        <a:rPr lang="en-GB" sz="600" b="0" i="0" u="none" strike="noStrike" dirty="0">
                          <a:solidFill>
                            <a:srgbClr val="FF0000"/>
                          </a:solidFill>
                          <a:effectLst/>
                          <a:latin typeface="+mn-lt"/>
                          <a:ea typeface="宋体" panose="02010600030101010101" pitchFamily="2" charset="-122"/>
                        </a:rPr>
                        <a:t>   </a:t>
                      </a:r>
                      <a:r>
                        <a:rPr lang="en-GB" sz="800" b="1" i="0" u="none" strike="noStrike" dirty="0">
                          <a:solidFill>
                            <a:srgbClr val="FF0000"/>
                          </a:solidFill>
                          <a:effectLst/>
                          <a:latin typeface="+mn-lt"/>
                          <a:ea typeface="宋体" panose="02010600030101010101" pitchFamily="2" charset="-122"/>
                        </a:rPr>
                        <a:t>No</a:t>
                      </a:r>
                      <a:endParaRPr lang="zh-CN" sz="800" b="0" i="0" u="none" strike="noStrike" dirty="0">
                        <a:solidFill>
                          <a:srgbClr val="FF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147">
                <a:tc vMerge="1">
                  <a:txBody>
                    <a:bodyPr/>
                    <a:lstStyle/>
                    <a:p>
                      <a:endParaRPr lang="zh-CN" altLang="en-US"/>
                    </a:p>
                  </a:txBody>
                  <a:tcPr/>
                </a:tc>
                <a:tc>
                  <a:txBody>
                    <a:bodyPr/>
                    <a:lstStyle/>
                    <a:p>
                      <a:pPr algn="l" fontAlgn="ctr"/>
                      <a:r>
                        <a:rPr lang="en-GB" sz="800" b="0" i="0" u="none" strike="sngStrike" dirty="0" err="1">
                          <a:solidFill>
                            <a:srgbClr val="FF0000"/>
                          </a:solidFill>
                          <a:effectLst/>
                          <a:latin typeface="+mn-lt"/>
                          <a:ea typeface="宋体" panose="02010600030101010101" pitchFamily="2" charset="-122"/>
                        </a:rPr>
                        <a:t>Tx</a:t>
                      </a:r>
                      <a:r>
                        <a:rPr lang="en-GB" sz="800" b="0" i="0" u="none" strike="sngStrike" dirty="0">
                          <a:solidFill>
                            <a:srgbClr val="FF0000"/>
                          </a:solidFill>
                          <a:effectLst/>
                          <a:latin typeface="+mn-lt"/>
                          <a:ea typeface="宋体" panose="02010600030101010101" pitchFamily="2" charset="-122"/>
                        </a:rPr>
                        <a:t> intermodulation</a:t>
                      </a:r>
                      <a:endParaRPr lang="zh-CN" sz="800" b="0" i="0" u="none" strike="sngStrike" dirty="0">
                        <a:solidFill>
                          <a:srgbClr val="FF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800" b="0" i="0" u="none" strike="sngStrike" dirty="0">
                          <a:solidFill>
                            <a:srgbClr val="FF0000"/>
                          </a:solidFill>
                          <a:effectLst/>
                          <a:latin typeface="+mn-lt"/>
                          <a:ea typeface="宋体" panose="02010600030101010101" pitchFamily="2" charset="-122"/>
                        </a:rPr>
                        <a:t>•</a:t>
                      </a:r>
                      <a:r>
                        <a:rPr lang="en-GB" sz="600" b="0" i="0" u="none" strike="sngStrike" dirty="0">
                          <a:solidFill>
                            <a:srgbClr val="FF0000"/>
                          </a:solidFill>
                          <a:effectLst/>
                          <a:latin typeface="+mn-lt"/>
                          <a:ea typeface="宋体" panose="02010600030101010101" pitchFamily="2" charset="-122"/>
                        </a:rPr>
                        <a:t>   </a:t>
                      </a:r>
                      <a:r>
                        <a:rPr lang="en-GB" sz="800" b="1" i="0" u="none" strike="sngStrike" dirty="0" smtClean="0">
                          <a:solidFill>
                            <a:srgbClr val="FF0000"/>
                          </a:solidFill>
                          <a:effectLst/>
                          <a:latin typeface="+mn-lt"/>
                          <a:ea typeface="宋体" panose="02010600030101010101" pitchFamily="2" charset="-122"/>
                        </a:rPr>
                        <a:t>No</a:t>
                      </a:r>
                      <a:r>
                        <a:rPr lang="en-US" altLang="zh-CN" sz="800" b="1" i="0" u="none" strike="sngStrike" dirty="0" smtClean="0">
                          <a:solidFill>
                            <a:srgbClr val="FF0000"/>
                          </a:solidFill>
                          <a:effectLst/>
                          <a:latin typeface="+mn-lt"/>
                          <a:ea typeface="宋体" panose="02010600030101010101" pitchFamily="2" charset="-122"/>
                        </a:rPr>
                        <a:t>t</a:t>
                      </a:r>
                      <a:r>
                        <a:rPr lang="en-US" altLang="zh-CN" sz="800" b="1" i="0" u="none" strike="sngStrike" baseline="0" dirty="0" smtClean="0">
                          <a:solidFill>
                            <a:srgbClr val="FF0000"/>
                          </a:solidFill>
                          <a:effectLst/>
                          <a:latin typeface="+mn-lt"/>
                          <a:ea typeface="宋体" panose="02010600030101010101" pitchFamily="2" charset="-122"/>
                        </a:rPr>
                        <a:t> needed</a:t>
                      </a:r>
                      <a:endParaRPr lang="zh-CN" sz="800" b="0" i="0" u="none" strike="sngStrike" dirty="0">
                        <a:solidFill>
                          <a:srgbClr val="FF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147">
                <a:tc vMerge="1">
                  <a:txBody>
                    <a:bodyPr/>
                    <a:lstStyle/>
                    <a:p>
                      <a:endParaRPr lang="zh-CN" altLang="en-US"/>
                    </a:p>
                  </a:txBody>
                  <a:tcPr/>
                </a:tc>
                <a:tc>
                  <a:txBody>
                    <a:bodyPr/>
                    <a:lstStyle/>
                    <a:p>
                      <a:pPr algn="l" fontAlgn="ctr"/>
                      <a:r>
                        <a:rPr lang="en-GB" sz="800" b="0" i="0" u="none" strike="noStrike" dirty="0" smtClean="0">
                          <a:solidFill>
                            <a:srgbClr val="FF0000"/>
                          </a:solidFill>
                          <a:effectLst/>
                          <a:latin typeface="+mn-lt"/>
                          <a:ea typeface="宋体" panose="02010600030101010101" pitchFamily="2" charset="-122"/>
                        </a:rPr>
                        <a:t>[New]</a:t>
                      </a:r>
                      <a:r>
                        <a:rPr lang="en-GB" sz="800" b="0" i="0" u="none" strike="noStrike" dirty="0" smtClean="0">
                          <a:solidFill>
                            <a:srgbClr val="000000"/>
                          </a:solidFill>
                          <a:effectLst/>
                          <a:latin typeface="+mn-lt"/>
                          <a:ea typeface="宋体" panose="02010600030101010101" pitchFamily="2" charset="-122"/>
                        </a:rPr>
                        <a:t> Beam </a:t>
                      </a:r>
                      <a:r>
                        <a:rPr lang="en-GB" sz="800" b="0" i="0" u="none" strike="noStrike" dirty="0">
                          <a:solidFill>
                            <a:srgbClr val="000000"/>
                          </a:solidFill>
                          <a:effectLst/>
                          <a:latin typeface="+mn-lt"/>
                          <a:ea typeface="宋体" panose="02010600030101010101" pitchFamily="2" charset="-122"/>
                        </a:rPr>
                        <a:t>correspondence</a:t>
                      </a:r>
                      <a:endParaRPr lang="zh-CN" sz="800" b="0" i="0" u="none" strike="noStrike" dirty="0">
                        <a:solidFill>
                          <a:srgbClr val="FF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BDB"/>
                    </a:solidFill>
                  </a:tcPr>
                </a:tc>
                <a:tc>
                  <a:txBody>
                    <a:bodyPr/>
                    <a:lstStyle/>
                    <a:p>
                      <a:pPr algn="l" fontAlgn="ctr"/>
                      <a:r>
                        <a:rPr lang="fi-FI" sz="800" b="0" i="0" u="none" strike="noStrike" dirty="0">
                          <a:solidFill>
                            <a:srgbClr val="FF0000"/>
                          </a:solidFill>
                          <a:effectLst/>
                          <a:latin typeface="+mn-lt"/>
                          <a:ea typeface="宋体" panose="02010600030101010101" pitchFamily="2" charset="-122"/>
                        </a:rPr>
                        <a:t>•</a:t>
                      </a:r>
                      <a:r>
                        <a:rPr lang="fi-FI" sz="600" b="0" i="0" u="none" strike="noStrike" dirty="0">
                          <a:solidFill>
                            <a:srgbClr val="FF0000"/>
                          </a:solidFill>
                          <a:effectLst/>
                          <a:latin typeface="+mn-lt"/>
                          <a:ea typeface="宋体" panose="02010600030101010101" pitchFamily="2" charset="-122"/>
                        </a:rPr>
                        <a:t>   </a:t>
                      </a:r>
                      <a:r>
                        <a:rPr lang="fi-FI" sz="800" b="1" i="0" u="none" strike="noStrike" dirty="0">
                          <a:solidFill>
                            <a:srgbClr val="FF0000"/>
                          </a:solidFill>
                          <a:effectLst/>
                          <a:latin typeface="+mn-lt"/>
                          <a:ea typeface="宋体" panose="02010600030101010101" pitchFamily="2" charset="-122"/>
                        </a:rPr>
                        <a:t>No</a:t>
                      </a:r>
                      <a:endParaRPr lang="zh-CN" sz="800" b="0" i="0" u="none" strike="noStrike" dirty="0">
                        <a:solidFill>
                          <a:srgbClr val="FF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147">
                <a:tc rowSpan="11">
                  <a:txBody>
                    <a:bodyPr/>
                    <a:lstStyle/>
                    <a:p>
                      <a:pPr algn="ctr" fontAlgn="ctr"/>
                      <a:r>
                        <a:rPr lang="en-GB" sz="1000" b="0" i="0" u="none" strike="noStrike" dirty="0">
                          <a:solidFill>
                            <a:srgbClr val="000000"/>
                          </a:solidFill>
                          <a:effectLst/>
                          <a:latin typeface="+mn-lt"/>
                          <a:ea typeface="宋体" panose="02010600030101010101" pitchFamily="2" charset="-122"/>
                        </a:rPr>
                        <a:t>Rx</a:t>
                      </a:r>
                      <a:endParaRPr lang="zh-CN" sz="1000" b="0" i="0" u="none" strike="noStrike" dirty="0">
                        <a:solidFill>
                          <a:srgbClr val="00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800" b="0" i="0" u="none" strike="noStrike">
                          <a:solidFill>
                            <a:srgbClr val="000000"/>
                          </a:solidFill>
                          <a:effectLst/>
                          <a:latin typeface="+mn-lt"/>
                          <a:ea typeface="宋体" panose="02010600030101010101" pitchFamily="2" charset="-122"/>
                        </a:rPr>
                        <a:t>REFSENS</a:t>
                      </a:r>
                      <a:endParaRPr lang="zh-CN" sz="800" b="0" i="0" u="none" strike="noStrike">
                        <a:solidFill>
                          <a:srgbClr val="00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800" b="0" i="0" u="none" strike="noStrike" dirty="0">
                          <a:solidFill>
                            <a:srgbClr val="FF0000"/>
                          </a:solidFill>
                          <a:effectLst/>
                          <a:latin typeface="+mn-lt"/>
                          <a:ea typeface="宋体" panose="02010600030101010101" pitchFamily="2" charset="-122"/>
                        </a:rPr>
                        <a:t>•</a:t>
                      </a:r>
                      <a:r>
                        <a:rPr lang="en-GB" sz="600" b="0" i="0" u="none" strike="noStrike" dirty="0">
                          <a:solidFill>
                            <a:srgbClr val="FF0000"/>
                          </a:solidFill>
                          <a:effectLst/>
                          <a:latin typeface="+mn-lt"/>
                          <a:ea typeface="宋体" panose="02010600030101010101" pitchFamily="2" charset="-122"/>
                        </a:rPr>
                        <a:t>   </a:t>
                      </a:r>
                      <a:r>
                        <a:rPr lang="en-GB" sz="800" b="1" i="0" u="none" strike="noStrike" dirty="0">
                          <a:solidFill>
                            <a:srgbClr val="FF0000"/>
                          </a:solidFill>
                          <a:effectLst/>
                          <a:latin typeface="+mn-lt"/>
                          <a:ea typeface="宋体" panose="02010600030101010101" pitchFamily="2" charset="-122"/>
                        </a:rPr>
                        <a:t>No</a:t>
                      </a:r>
                      <a:endParaRPr lang="zh-CN" sz="800" b="0" i="0" u="none" strike="noStrike" dirty="0">
                        <a:solidFill>
                          <a:srgbClr val="FF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087">
                <a:tc vMerge="1">
                  <a:txBody>
                    <a:bodyPr/>
                    <a:lstStyle/>
                    <a:p>
                      <a:endParaRPr lang="zh-CN" altLang="en-US"/>
                    </a:p>
                  </a:txBody>
                  <a:tcPr/>
                </a:tc>
                <a:tc>
                  <a:txBody>
                    <a:bodyPr/>
                    <a:lstStyle/>
                    <a:p>
                      <a:pPr algn="l" fontAlgn="ctr"/>
                      <a:r>
                        <a:rPr lang="en-GB" sz="800" b="0" i="0" u="none" strike="noStrike">
                          <a:solidFill>
                            <a:srgbClr val="000000"/>
                          </a:solidFill>
                          <a:effectLst/>
                          <a:latin typeface="+mn-lt"/>
                          <a:ea typeface="宋体" panose="02010600030101010101" pitchFamily="2" charset="-122"/>
                        </a:rPr>
                        <a:t>Maximum input level</a:t>
                      </a:r>
                      <a:endParaRPr lang="zh-CN" sz="800" b="0" i="0" u="none" strike="noStrike">
                        <a:solidFill>
                          <a:srgbClr val="00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800" b="0" i="0" u="none" strike="noStrike" dirty="0">
                          <a:solidFill>
                            <a:srgbClr val="0000FF"/>
                          </a:solidFill>
                          <a:effectLst/>
                          <a:latin typeface="+mn-lt"/>
                          <a:ea typeface="宋体" panose="02010600030101010101" pitchFamily="2" charset="-122"/>
                        </a:rPr>
                        <a:t>•</a:t>
                      </a:r>
                      <a:r>
                        <a:rPr lang="en-GB" sz="600" b="0" i="0" u="none" strike="noStrike" dirty="0">
                          <a:solidFill>
                            <a:srgbClr val="0000FF"/>
                          </a:solidFill>
                          <a:effectLst/>
                          <a:latin typeface="+mn-lt"/>
                          <a:ea typeface="宋体" panose="02010600030101010101" pitchFamily="2" charset="-122"/>
                        </a:rPr>
                        <a:t>   </a:t>
                      </a:r>
                      <a:r>
                        <a:rPr lang="en-GB" sz="800" b="1" i="0" u="none" strike="noStrike" dirty="0">
                          <a:solidFill>
                            <a:srgbClr val="0000FF"/>
                          </a:solidFill>
                          <a:effectLst/>
                          <a:latin typeface="+mn-lt"/>
                          <a:ea typeface="宋体" panose="02010600030101010101" pitchFamily="2" charset="-122"/>
                        </a:rPr>
                        <a:t>Yes </a:t>
                      </a:r>
                      <a:r>
                        <a:rPr lang="en-GB" sz="800" b="0" i="0" u="none" strike="noStrike" dirty="0">
                          <a:solidFill>
                            <a:srgbClr val="000000"/>
                          </a:solidFill>
                          <a:effectLst/>
                          <a:latin typeface="+mn-lt"/>
                          <a:ea typeface="宋体" panose="02010600030101010101" pitchFamily="2" charset="-122"/>
                        </a:rPr>
                        <a:t>expect for modulation order</a:t>
                      </a:r>
                      <a:endParaRPr lang="zh-CN" sz="800" b="0" i="0" u="none" strike="noStrike" dirty="0">
                        <a:solidFill>
                          <a:srgbClr val="0000FF"/>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147">
                <a:tc vMerge="1">
                  <a:txBody>
                    <a:bodyPr/>
                    <a:lstStyle/>
                    <a:p>
                      <a:endParaRPr lang="zh-CN" altLang="en-US"/>
                    </a:p>
                  </a:txBody>
                  <a:tcPr/>
                </a:tc>
                <a:tc>
                  <a:txBody>
                    <a:bodyPr/>
                    <a:lstStyle/>
                    <a:p>
                      <a:pPr algn="l" fontAlgn="ctr"/>
                      <a:r>
                        <a:rPr lang="en-GB" sz="800" b="0" i="0" u="none" strike="noStrike">
                          <a:solidFill>
                            <a:srgbClr val="000000"/>
                          </a:solidFill>
                          <a:effectLst/>
                          <a:latin typeface="+mn-lt"/>
                          <a:ea typeface="宋体" panose="02010600030101010101" pitchFamily="2" charset="-122"/>
                        </a:rPr>
                        <a:t>ACS</a:t>
                      </a:r>
                      <a:endParaRPr lang="zh-CN" sz="800" b="0" i="0" u="none" strike="noStrike">
                        <a:solidFill>
                          <a:srgbClr val="00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800" b="0" i="0" u="none" strike="noStrike" dirty="0">
                          <a:solidFill>
                            <a:srgbClr val="0000FF"/>
                          </a:solidFill>
                          <a:effectLst/>
                          <a:latin typeface="+mn-lt"/>
                          <a:ea typeface="宋体" panose="02010600030101010101" pitchFamily="2" charset="-122"/>
                        </a:rPr>
                        <a:t>•</a:t>
                      </a:r>
                      <a:r>
                        <a:rPr lang="en-GB" sz="600" b="0" i="0" u="none" strike="noStrike" dirty="0">
                          <a:solidFill>
                            <a:srgbClr val="0000FF"/>
                          </a:solidFill>
                          <a:effectLst/>
                          <a:latin typeface="+mn-lt"/>
                          <a:ea typeface="宋体" panose="02010600030101010101" pitchFamily="2" charset="-122"/>
                        </a:rPr>
                        <a:t>   </a:t>
                      </a:r>
                      <a:r>
                        <a:rPr lang="en-GB" sz="800" b="1" i="0" u="none" strike="noStrike" dirty="0">
                          <a:solidFill>
                            <a:srgbClr val="0000FF"/>
                          </a:solidFill>
                          <a:effectLst/>
                          <a:latin typeface="+mn-lt"/>
                          <a:ea typeface="宋体" panose="02010600030101010101" pitchFamily="2" charset="-122"/>
                        </a:rPr>
                        <a:t>Yes</a:t>
                      </a:r>
                      <a:endParaRPr lang="zh-CN" sz="800" b="0" i="0" u="none" strike="noStrike" dirty="0">
                        <a:solidFill>
                          <a:srgbClr val="0000FF"/>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087">
                <a:tc vMerge="1">
                  <a:txBody>
                    <a:bodyPr/>
                    <a:lstStyle/>
                    <a:p>
                      <a:endParaRPr lang="zh-CN" altLang="en-US"/>
                    </a:p>
                  </a:txBody>
                  <a:tcPr/>
                </a:tc>
                <a:tc>
                  <a:txBody>
                    <a:bodyPr/>
                    <a:lstStyle/>
                    <a:p>
                      <a:pPr algn="l" fontAlgn="ctr"/>
                      <a:r>
                        <a:rPr lang="en-GB" sz="800" b="0" i="0" u="none" strike="noStrike">
                          <a:solidFill>
                            <a:srgbClr val="000000"/>
                          </a:solidFill>
                          <a:effectLst/>
                          <a:latin typeface="+mn-lt"/>
                          <a:ea typeface="宋体" panose="02010600030101010101" pitchFamily="2" charset="-122"/>
                        </a:rPr>
                        <a:t>In-band blocking</a:t>
                      </a:r>
                      <a:endParaRPr lang="zh-CN" sz="800" b="0" i="0" u="none" strike="noStrike">
                        <a:solidFill>
                          <a:srgbClr val="00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800" b="0" i="0" u="none" strike="noStrike" dirty="0">
                          <a:solidFill>
                            <a:srgbClr val="0000FF"/>
                          </a:solidFill>
                          <a:effectLst/>
                          <a:latin typeface="+mn-lt"/>
                          <a:ea typeface="宋体" panose="02010600030101010101" pitchFamily="2" charset="-122"/>
                        </a:rPr>
                        <a:t>•</a:t>
                      </a:r>
                      <a:r>
                        <a:rPr lang="en-GB" sz="600" b="0" i="0" u="none" strike="noStrike" dirty="0">
                          <a:solidFill>
                            <a:srgbClr val="0000FF"/>
                          </a:solidFill>
                          <a:effectLst/>
                          <a:latin typeface="+mn-lt"/>
                          <a:ea typeface="宋体" panose="02010600030101010101" pitchFamily="2" charset="-122"/>
                        </a:rPr>
                        <a:t>   </a:t>
                      </a:r>
                      <a:r>
                        <a:rPr lang="en-GB" sz="800" b="1" i="0" u="none" strike="noStrike" dirty="0">
                          <a:solidFill>
                            <a:srgbClr val="0000FF"/>
                          </a:solidFill>
                          <a:effectLst/>
                          <a:latin typeface="+mn-lt"/>
                          <a:ea typeface="宋体" panose="02010600030101010101" pitchFamily="2" charset="-122"/>
                        </a:rPr>
                        <a:t>Yes </a:t>
                      </a:r>
                      <a:r>
                        <a:rPr lang="en-GB" sz="800" b="0" i="0" u="none" strike="noStrike" dirty="0">
                          <a:solidFill>
                            <a:srgbClr val="000000"/>
                          </a:solidFill>
                          <a:effectLst/>
                          <a:latin typeface="+mn-lt"/>
                          <a:ea typeface="宋体" panose="02010600030101010101" pitchFamily="2" charset="-122"/>
                        </a:rPr>
                        <a:t>expect for blocker offset</a:t>
                      </a:r>
                      <a:endParaRPr lang="zh-CN" sz="800" b="0" i="0" u="none" strike="noStrike" dirty="0">
                        <a:solidFill>
                          <a:srgbClr val="0000FF"/>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147">
                <a:tc vMerge="1">
                  <a:txBody>
                    <a:bodyPr/>
                    <a:lstStyle/>
                    <a:p>
                      <a:endParaRPr lang="zh-CN" altLang="en-US"/>
                    </a:p>
                  </a:txBody>
                  <a:tcPr/>
                </a:tc>
                <a:tc>
                  <a:txBody>
                    <a:bodyPr/>
                    <a:lstStyle/>
                    <a:p>
                      <a:pPr algn="l" fontAlgn="ctr"/>
                      <a:r>
                        <a:rPr lang="en-GB" sz="800" b="0" i="0" u="none" strike="noStrike">
                          <a:solidFill>
                            <a:srgbClr val="000000"/>
                          </a:solidFill>
                          <a:effectLst/>
                          <a:latin typeface="+mn-lt"/>
                          <a:ea typeface="宋体" panose="02010600030101010101" pitchFamily="2" charset="-122"/>
                        </a:rPr>
                        <a:t>Out-of-band blocking</a:t>
                      </a:r>
                      <a:endParaRPr lang="zh-CN" sz="800" b="0" i="0" u="none" strike="noStrike">
                        <a:solidFill>
                          <a:srgbClr val="00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800" b="0" i="0" u="none" strike="noStrike" dirty="0">
                          <a:solidFill>
                            <a:srgbClr val="FF0000"/>
                          </a:solidFill>
                          <a:effectLst/>
                          <a:latin typeface="+mn-lt"/>
                          <a:ea typeface="宋体" panose="02010600030101010101" pitchFamily="2" charset="-122"/>
                        </a:rPr>
                        <a:t>•</a:t>
                      </a:r>
                      <a:r>
                        <a:rPr lang="en-GB" sz="600" b="0" i="0" u="none" strike="noStrike" dirty="0">
                          <a:solidFill>
                            <a:srgbClr val="FF0000"/>
                          </a:solidFill>
                          <a:effectLst/>
                          <a:latin typeface="+mn-lt"/>
                          <a:ea typeface="宋体" panose="02010600030101010101" pitchFamily="2" charset="-122"/>
                        </a:rPr>
                        <a:t>   </a:t>
                      </a:r>
                      <a:r>
                        <a:rPr lang="en-GB" sz="800" b="1" i="0" u="none" strike="noStrike" dirty="0">
                          <a:solidFill>
                            <a:srgbClr val="FF0000"/>
                          </a:solidFill>
                          <a:effectLst/>
                          <a:latin typeface="+mn-lt"/>
                          <a:ea typeface="宋体" panose="02010600030101010101" pitchFamily="2" charset="-122"/>
                        </a:rPr>
                        <a:t>No</a:t>
                      </a:r>
                      <a:endParaRPr lang="zh-CN" sz="800" b="0" i="0" u="none" strike="noStrike" dirty="0">
                        <a:solidFill>
                          <a:srgbClr val="FF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147">
                <a:tc vMerge="1">
                  <a:txBody>
                    <a:bodyPr/>
                    <a:lstStyle/>
                    <a:p>
                      <a:endParaRPr lang="zh-CN" altLang="en-US"/>
                    </a:p>
                  </a:txBody>
                  <a:tcPr/>
                </a:tc>
                <a:tc>
                  <a:txBody>
                    <a:bodyPr/>
                    <a:lstStyle/>
                    <a:p>
                      <a:pPr algn="l" fontAlgn="ctr"/>
                      <a:r>
                        <a:rPr lang="en-GB" sz="800" b="0" i="0" u="none" strike="sngStrike" dirty="0">
                          <a:solidFill>
                            <a:srgbClr val="FF0000"/>
                          </a:solidFill>
                          <a:effectLst/>
                          <a:latin typeface="+mn-lt"/>
                          <a:ea typeface="宋体" panose="02010600030101010101" pitchFamily="2" charset="-122"/>
                        </a:rPr>
                        <a:t>Narrow-band blocking</a:t>
                      </a:r>
                      <a:endParaRPr lang="zh-CN" sz="800" b="0" i="0" u="none" strike="sngStrike" dirty="0">
                        <a:solidFill>
                          <a:srgbClr val="FF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800" b="0" i="0" u="none" strike="sngStrike" dirty="0">
                          <a:solidFill>
                            <a:srgbClr val="FF0000"/>
                          </a:solidFill>
                          <a:effectLst/>
                          <a:latin typeface="+mn-lt"/>
                          <a:ea typeface="宋体" panose="02010600030101010101" pitchFamily="2" charset="-122"/>
                        </a:rPr>
                        <a:t>•</a:t>
                      </a:r>
                      <a:r>
                        <a:rPr lang="en-GB" sz="600" b="0" i="0" u="none" strike="sngStrike" dirty="0">
                          <a:solidFill>
                            <a:srgbClr val="FF0000"/>
                          </a:solidFill>
                          <a:effectLst/>
                          <a:latin typeface="+mn-lt"/>
                          <a:ea typeface="宋体" panose="02010600030101010101" pitchFamily="2" charset="-122"/>
                        </a:rPr>
                        <a:t>   </a:t>
                      </a:r>
                      <a:r>
                        <a:rPr lang="en-GB" sz="800" b="1" i="0" u="none" strike="sngStrike" dirty="0" smtClean="0">
                          <a:solidFill>
                            <a:srgbClr val="FF0000"/>
                          </a:solidFill>
                          <a:effectLst/>
                          <a:latin typeface="+mn-lt"/>
                          <a:ea typeface="宋体" panose="02010600030101010101" pitchFamily="2" charset="-122"/>
                        </a:rPr>
                        <a:t>Not needed</a:t>
                      </a:r>
                      <a:endParaRPr lang="zh-CN" sz="800" b="0" i="0" u="none" strike="sngStrike" dirty="0">
                        <a:solidFill>
                          <a:srgbClr val="FF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147">
                <a:tc vMerge="1">
                  <a:txBody>
                    <a:bodyPr/>
                    <a:lstStyle/>
                    <a:p>
                      <a:endParaRPr lang="zh-CN" altLang="en-US"/>
                    </a:p>
                  </a:txBody>
                  <a:tcPr/>
                </a:tc>
                <a:tc>
                  <a:txBody>
                    <a:bodyPr/>
                    <a:lstStyle/>
                    <a:p>
                      <a:pPr algn="l" fontAlgn="ctr"/>
                      <a:r>
                        <a:rPr lang="en-GB" sz="800" b="0" i="0" u="none" strike="noStrike" dirty="0">
                          <a:solidFill>
                            <a:srgbClr val="000000"/>
                          </a:solidFill>
                          <a:effectLst/>
                          <a:latin typeface="+mn-lt"/>
                          <a:ea typeface="宋体" panose="02010600030101010101" pitchFamily="2" charset="-122"/>
                        </a:rPr>
                        <a:t>Spurious response</a:t>
                      </a:r>
                      <a:endParaRPr lang="zh-CN" sz="800" b="0" i="0" u="none" strike="noStrike" dirty="0">
                        <a:solidFill>
                          <a:srgbClr val="00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800" b="0" i="0" u="none" strike="noStrike" dirty="0">
                          <a:solidFill>
                            <a:srgbClr val="FF0000"/>
                          </a:solidFill>
                          <a:effectLst/>
                          <a:latin typeface="+mn-lt"/>
                          <a:ea typeface="宋体" panose="02010600030101010101" pitchFamily="2" charset="-122"/>
                        </a:rPr>
                        <a:t>•</a:t>
                      </a:r>
                      <a:r>
                        <a:rPr lang="en-GB" sz="600" b="0" i="0" u="none" strike="noStrike" dirty="0">
                          <a:solidFill>
                            <a:srgbClr val="FF0000"/>
                          </a:solidFill>
                          <a:effectLst/>
                          <a:latin typeface="+mn-lt"/>
                          <a:ea typeface="宋体" panose="02010600030101010101" pitchFamily="2" charset="-122"/>
                        </a:rPr>
                        <a:t>   </a:t>
                      </a:r>
                      <a:r>
                        <a:rPr lang="en-GB" sz="800" b="1" i="0" u="none" strike="noStrike" dirty="0">
                          <a:solidFill>
                            <a:srgbClr val="FF0000"/>
                          </a:solidFill>
                          <a:effectLst/>
                          <a:latin typeface="+mn-lt"/>
                          <a:ea typeface="宋体" panose="02010600030101010101" pitchFamily="2" charset="-122"/>
                        </a:rPr>
                        <a:t>No</a:t>
                      </a:r>
                      <a:endParaRPr lang="zh-CN" sz="800" b="0" i="0" u="none" strike="noStrike" dirty="0">
                        <a:solidFill>
                          <a:srgbClr val="FF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147">
                <a:tc vMerge="1">
                  <a:txBody>
                    <a:bodyPr/>
                    <a:lstStyle/>
                    <a:p>
                      <a:endParaRPr lang="zh-CN" altLang="en-US"/>
                    </a:p>
                  </a:txBody>
                  <a:tcPr/>
                </a:tc>
                <a:tc>
                  <a:txBody>
                    <a:bodyPr/>
                    <a:lstStyle/>
                    <a:p>
                      <a:pPr algn="l" fontAlgn="ctr"/>
                      <a:r>
                        <a:rPr lang="en-GB" sz="800" b="0" i="0" u="none" strike="sngStrike" dirty="0">
                          <a:solidFill>
                            <a:srgbClr val="FF0000"/>
                          </a:solidFill>
                          <a:effectLst/>
                          <a:latin typeface="+mn-lt"/>
                          <a:ea typeface="宋体" panose="02010600030101010101" pitchFamily="2" charset="-122"/>
                        </a:rPr>
                        <a:t>Rx intermodulation</a:t>
                      </a:r>
                      <a:endParaRPr lang="zh-CN" sz="800" b="0" i="0" u="none" strike="sngStrike" dirty="0">
                        <a:solidFill>
                          <a:srgbClr val="FF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800" b="0" i="0" u="none" strike="sngStrike" dirty="0">
                          <a:solidFill>
                            <a:srgbClr val="FF0000"/>
                          </a:solidFill>
                          <a:effectLst/>
                          <a:latin typeface="+mn-lt"/>
                          <a:ea typeface="宋体" panose="02010600030101010101" pitchFamily="2" charset="-122"/>
                        </a:rPr>
                        <a:t>•</a:t>
                      </a:r>
                      <a:r>
                        <a:rPr lang="en-GB" sz="600" b="0" i="0" u="none" strike="sngStrike" dirty="0">
                          <a:solidFill>
                            <a:srgbClr val="FF0000"/>
                          </a:solidFill>
                          <a:effectLst/>
                          <a:latin typeface="+mn-lt"/>
                          <a:ea typeface="宋体" panose="02010600030101010101" pitchFamily="2" charset="-122"/>
                        </a:rPr>
                        <a:t>   </a:t>
                      </a:r>
                      <a:r>
                        <a:rPr lang="en-GB" sz="800" b="1" i="0" u="none" strike="sngStrike" dirty="0" smtClean="0">
                          <a:solidFill>
                            <a:srgbClr val="FF0000"/>
                          </a:solidFill>
                          <a:effectLst/>
                          <a:latin typeface="+mn-lt"/>
                          <a:ea typeface="宋体" panose="02010600030101010101" pitchFamily="2" charset="-122"/>
                        </a:rPr>
                        <a:t>Not</a:t>
                      </a:r>
                      <a:r>
                        <a:rPr lang="en-GB" sz="800" b="1" i="0" u="none" strike="sngStrike" baseline="0" dirty="0" smtClean="0">
                          <a:solidFill>
                            <a:srgbClr val="FF0000"/>
                          </a:solidFill>
                          <a:effectLst/>
                          <a:latin typeface="+mn-lt"/>
                          <a:ea typeface="宋体" panose="02010600030101010101" pitchFamily="2" charset="-122"/>
                        </a:rPr>
                        <a:t> needed</a:t>
                      </a:r>
                      <a:endParaRPr lang="zh-CN" sz="800" b="0" i="0" u="none" strike="sngStrike" dirty="0">
                        <a:solidFill>
                          <a:srgbClr val="FF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147">
                <a:tc vMerge="1">
                  <a:txBody>
                    <a:bodyPr/>
                    <a:lstStyle/>
                    <a:p>
                      <a:endParaRPr lang="zh-CN" altLang="en-US"/>
                    </a:p>
                  </a:txBody>
                  <a:tcPr/>
                </a:tc>
                <a:tc>
                  <a:txBody>
                    <a:bodyPr/>
                    <a:lstStyle/>
                    <a:p>
                      <a:pPr algn="l" fontAlgn="ctr"/>
                      <a:r>
                        <a:rPr lang="en-GB" sz="800" b="0" i="0" u="none" strike="noStrike">
                          <a:solidFill>
                            <a:srgbClr val="000000"/>
                          </a:solidFill>
                          <a:effectLst/>
                          <a:latin typeface="+mn-lt"/>
                          <a:ea typeface="宋体" panose="02010600030101010101" pitchFamily="2" charset="-122"/>
                        </a:rPr>
                        <a:t>Rx spurious emission</a:t>
                      </a:r>
                      <a:endParaRPr lang="zh-CN" sz="800" b="0" i="0" u="none" strike="noStrike">
                        <a:solidFill>
                          <a:srgbClr val="00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800" b="0" i="0" u="none" strike="noStrike" dirty="0">
                          <a:solidFill>
                            <a:srgbClr val="FF0000"/>
                          </a:solidFill>
                          <a:effectLst/>
                          <a:latin typeface="+mn-lt"/>
                          <a:ea typeface="宋体" panose="02010600030101010101" pitchFamily="2" charset="-122"/>
                        </a:rPr>
                        <a:t>•</a:t>
                      </a:r>
                      <a:r>
                        <a:rPr lang="en-GB" sz="600" b="0" i="0" u="none" strike="noStrike" dirty="0">
                          <a:solidFill>
                            <a:srgbClr val="FF0000"/>
                          </a:solidFill>
                          <a:effectLst/>
                          <a:latin typeface="+mn-lt"/>
                          <a:ea typeface="宋体" panose="02010600030101010101" pitchFamily="2" charset="-122"/>
                        </a:rPr>
                        <a:t>   </a:t>
                      </a:r>
                      <a:r>
                        <a:rPr lang="en-GB" sz="800" b="1" i="0" u="none" strike="noStrike" dirty="0">
                          <a:solidFill>
                            <a:srgbClr val="FF0000"/>
                          </a:solidFill>
                          <a:effectLst/>
                          <a:latin typeface="+mn-lt"/>
                          <a:ea typeface="宋体" panose="02010600030101010101" pitchFamily="2" charset="-122"/>
                        </a:rPr>
                        <a:t>No</a:t>
                      </a:r>
                      <a:endParaRPr lang="zh-CN" sz="800" b="0" i="0" u="none" strike="noStrike" dirty="0">
                        <a:solidFill>
                          <a:srgbClr val="FF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147">
                <a:tc vMerge="1">
                  <a:txBody>
                    <a:bodyPr/>
                    <a:lstStyle/>
                    <a:p>
                      <a:endParaRPr lang="zh-CN" altLang="en-US"/>
                    </a:p>
                  </a:txBody>
                  <a:tcPr/>
                </a:tc>
                <a:tc>
                  <a:txBody>
                    <a:bodyPr/>
                    <a:lstStyle/>
                    <a:p>
                      <a:pPr algn="l" fontAlgn="ctr"/>
                      <a:r>
                        <a:rPr lang="en-GB" sz="800" b="0" i="0" u="none" strike="noStrike" dirty="0">
                          <a:solidFill>
                            <a:srgbClr val="000000"/>
                          </a:solidFill>
                          <a:effectLst/>
                          <a:latin typeface="+mn-lt"/>
                          <a:ea typeface="宋体" panose="02010600030101010101" pitchFamily="2" charset="-122"/>
                        </a:rPr>
                        <a:t>Receiver image</a:t>
                      </a:r>
                      <a:endParaRPr lang="zh-CN" sz="800" b="0" i="0" u="none" strike="noStrike" dirty="0">
                        <a:solidFill>
                          <a:srgbClr val="00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GB" sz="800" b="0" i="0" u="none" strike="noStrike" dirty="0">
                          <a:solidFill>
                            <a:srgbClr val="FF0000"/>
                          </a:solidFill>
                          <a:effectLst/>
                          <a:latin typeface="+mn-lt"/>
                          <a:ea typeface="宋体" panose="02010600030101010101" pitchFamily="2" charset="-122"/>
                        </a:rPr>
                        <a:t>•</a:t>
                      </a:r>
                      <a:r>
                        <a:rPr lang="en-GB" sz="600" b="0" i="0" u="none" strike="noStrike" dirty="0">
                          <a:solidFill>
                            <a:srgbClr val="FF0000"/>
                          </a:solidFill>
                          <a:effectLst/>
                          <a:latin typeface="+mn-lt"/>
                          <a:ea typeface="宋体" panose="02010600030101010101" pitchFamily="2" charset="-122"/>
                        </a:rPr>
                        <a:t>   </a:t>
                      </a:r>
                      <a:r>
                        <a:rPr lang="en-GB" sz="800" b="1" i="0" u="none" strike="noStrike" dirty="0" smtClean="0">
                          <a:solidFill>
                            <a:srgbClr val="FF0000"/>
                          </a:solidFill>
                          <a:effectLst/>
                          <a:latin typeface="+mn-lt"/>
                          <a:ea typeface="宋体" panose="02010600030101010101" pitchFamily="2" charset="-122"/>
                        </a:rPr>
                        <a:t>Not for single carrier</a:t>
                      </a:r>
                      <a:endParaRPr lang="zh-CN" sz="800" b="0" i="0" u="none" strike="noStrike" dirty="0">
                        <a:solidFill>
                          <a:srgbClr val="FF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147">
                <a:tc vMerge="1">
                  <a:txBody>
                    <a:bodyPr/>
                    <a:lstStyle/>
                    <a:p>
                      <a:endParaRPr lang="zh-CN" altLang="en-US"/>
                    </a:p>
                  </a:txBody>
                  <a:tcPr/>
                </a:tc>
                <a:tc>
                  <a:txBody>
                    <a:bodyPr/>
                    <a:lstStyle/>
                    <a:p>
                      <a:pPr algn="l" fontAlgn="ctr"/>
                      <a:r>
                        <a:rPr lang="en-GB" sz="800" b="0" i="0" u="none" strike="noStrike" dirty="0">
                          <a:solidFill>
                            <a:srgbClr val="FF0000"/>
                          </a:solidFill>
                          <a:effectLst/>
                          <a:latin typeface="+mn-lt"/>
                          <a:ea typeface="宋体" panose="02010600030101010101" pitchFamily="2" charset="-122"/>
                        </a:rPr>
                        <a:t>[New]</a:t>
                      </a:r>
                      <a:r>
                        <a:rPr lang="en-GB" sz="800" b="0" i="0" u="none" strike="noStrike" dirty="0">
                          <a:solidFill>
                            <a:srgbClr val="000000"/>
                          </a:solidFill>
                          <a:effectLst/>
                          <a:latin typeface="+mn-lt"/>
                          <a:ea typeface="宋体" panose="02010600030101010101" pitchFamily="2" charset="-122"/>
                        </a:rPr>
                        <a:t> In-channel selectivity</a:t>
                      </a:r>
                      <a:endParaRPr lang="zh-CN" sz="800" b="0" i="0" u="none" strike="noStrike" dirty="0">
                        <a:solidFill>
                          <a:srgbClr val="FF0000"/>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DBDB"/>
                    </a:solidFill>
                  </a:tcPr>
                </a:tc>
                <a:tc>
                  <a:txBody>
                    <a:bodyPr/>
                    <a:lstStyle/>
                    <a:p>
                      <a:pPr algn="l" fontAlgn="ctr"/>
                      <a:r>
                        <a:rPr lang="en-GB" sz="800" b="0" i="0" u="none" strike="noStrike" dirty="0">
                          <a:solidFill>
                            <a:srgbClr val="0000FF"/>
                          </a:solidFill>
                          <a:effectLst/>
                          <a:latin typeface="+mn-lt"/>
                          <a:ea typeface="宋体" panose="02010600030101010101" pitchFamily="2" charset="-122"/>
                        </a:rPr>
                        <a:t>•</a:t>
                      </a:r>
                      <a:r>
                        <a:rPr lang="en-GB" sz="600" b="0" i="0" u="none" strike="noStrike" dirty="0">
                          <a:solidFill>
                            <a:srgbClr val="0000FF"/>
                          </a:solidFill>
                          <a:effectLst/>
                          <a:latin typeface="+mn-lt"/>
                          <a:ea typeface="宋体" panose="02010600030101010101" pitchFamily="2" charset="-122"/>
                        </a:rPr>
                        <a:t>   </a:t>
                      </a:r>
                      <a:r>
                        <a:rPr lang="en-GB" sz="800" b="1" i="0" u="none" strike="noStrike" dirty="0">
                          <a:solidFill>
                            <a:srgbClr val="0000FF"/>
                          </a:solidFill>
                          <a:effectLst/>
                          <a:latin typeface="+mn-lt"/>
                          <a:ea typeface="宋体" panose="02010600030101010101" pitchFamily="2" charset="-122"/>
                        </a:rPr>
                        <a:t>Yes</a:t>
                      </a:r>
                      <a:endParaRPr lang="zh-CN" sz="800" b="0" i="0" u="none" strike="noStrike" dirty="0">
                        <a:solidFill>
                          <a:srgbClr val="0000FF"/>
                        </a:solidFill>
                        <a:effectLst/>
                        <a:latin typeface="+mn-lt"/>
                        <a:ea typeface="宋体" panose="02010600030101010101" pitchFamily="2" charset="-122"/>
                      </a:endParaRPr>
                    </a:p>
                  </a:txBody>
                  <a:tcPr marL="5890" marR="5890" marT="589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9133190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
            <a:ext cx="7620000" cy="646331"/>
          </a:xfrm>
          <a:prstGeom prst="rect">
            <a:avLst/>
          </a:prstGeom>
          <a:noFill/>
        </p:spPr>
        <p:txBody>
          <a:bodyPr wrap="square" rtlCol="0">
            <a:spAutoFit/>
          </a:bodyPr>
          <a:lstStyle/>
          <a:p>
            <a:pPr marL="514350" indent="-514350"/>
            <a:r>
              <a:rPr lang="en-US" altLang="zh-CN" sz="3600" b="1" dirty="0">
                <a:latin typeface="+mn-lt"/>
                <a:ea typeface="华文楷体" pitchFamily="2" charset="-122"/>
              </a:rPr>
              <a:t>NSA affection to </a:t>
            </a:r>
            <a:r>
              <a:rPr lang="en-US" altLang="zh-CN" sz="3600" b="1" dirty="0" smtClean="0">
                <a:latin typeface="+mn-lt"/>
                <a:ea typeface="华文楷体" pitchFamily="2" charset="-122"/>
              </a:rPr>
              <a:t>LTE RRM</a:t>
            </a:r>
            <a:endParaRPr lang="en-US" altLang="zh-CN" sz="3600" b="1" dirty="0">
              <a:latin typeface="+mn-lt"/>
              <a:ea typeface="华文楷体" pitchFamily="2"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285858831"/>
              </p:ext>
            </p:extLst>
          </p:nvPr>
        </p:nvGraphicFramePr>
        <p:xfrm>
          <a:off x="605644" y="1233677"/>
          <a:ext cx="6408712" cy="2499360"/>
        </p:xfrm>
        <a:graphic>
          <a:graphicData uri="http://schemas.openxmlformats.org/drawingml/2006/table">
            <a:tbl>
              <a:tblPr firstRow="1" bandRow="1">
                <a:tableStyleId>{5C22544A-7EE6-4342-B048-85BDC9FD1C3A}</a:tableStyleId>
              </a:tblPr>
              <a:tblGrid>
                <a:gridCol w="1440160"/>
                <a:gridCol w="1764196"/>
                <a:gridCol w="1764196"/>
                <a:gridCol w="1440160"/>
              </a:tblGrid>
              <a:tr h="134330">
                <a:tc gridSpan="2">
                  <a:txBody>
                    <a:bodyPr/>
                    <a:lstStyle/>
                    <a:p>
                      <a:r>
                        <a:rPr lang="en-US" altLang="zh-CN" sz="1200" dirty="0" smtClean="0"/>
                        <a:t>Requirements</a:t>
                      </a:r>
                      <a:endParaRPr lang="zh-CN" altLang="en-US" sz="1200" dirty="0"/>
                    </a:p>
                  </a:txBody>
                  <a:tcPr/>
                </a:tc>
                <a:tc hMerge="1">
                  <a:txBody>
                    <a:bodyPr/>
                    <a:lstStyle/>
                    <a:p>
                      <a:endParaRPr lang="zh-CN" altLang="en-US" sz="1200" dirty="0"/>
                    </a:p>
                  </a:txBody>
                  <a:tcPr/>
                </a:tc>
                <a:tc>
                  <a:txBody>
                    <a:bodyPr/>
                    <a:lstStyle/>
                    <a:p>
                      <a:r>
                        <a:rPr lang="en-US" altLang="zh-CN" sz="1200" dirty="0" smtClean="0"/>
                        <a:t>Standard</a:t>
                      </a:r>
                      <a:r>
                        <a:rPr lang="en-US" altLang="zh-CN" sz="1200" baseline="0" dirty="0" smtClean="0"/>
                        <a:t> Affection</a:t>
                      </a:r>
                      <a:endParaRPr lang="zh-CN" altLang="en-US" sz="1200" dirty="0"/>
                    </a:p>
                  </a:txBody>
                  <a:tcPr/>
                </a:tc>
                <a:tc>
                  <a:txBody>
                    <a:bodyPr/>
                    <a:lstStyle/>
                    <a:p>
                      <a:r>
                        <a:rPr lang="en-US" altLang="zh-CN" sz="1200" dirty="0" smtClean="0"/>
                        <a:t>Status</a:t>
                      </a:r>
                      <a:endParaRPr lang="zh-CN" altLang="en-US" sz="1200" dirty="0"/>
                    </a:p>
                  </a:txBody>
                  <a:tcPr/>
                </a:tc>
              </a:tr>
              <a:tr h="119645">
                <a:tc>
                  <a:txBody>
                    <a:bodyPr/>
                    <a:lstStyle/>
                    <a:p>
                      <a:r>
                        <a:rPr lang="en-US" altLang="zh-CN" sz="1000" dirty="0" smtClean="0"/>
                        <a:t>RRC IDLE state mobility </a:t>
                      </a:r>
                      <a:endParaRPr lang="zh-CN" altLang="en-US" sz="1000" dirty="0"/>
                    </a:p>
                  </a:txBody>
                  <a:tcPr/>
                </a:tc>
                <a:tc>
                  <a:txBody>
                    <a:bodyPr/>
                    <a:lstStyle/>
                    <a:p>
                      <a:endParaRPr lang="zh-CN" altLang="en-US" sz="1000" dirty="0"/>
                    </a:p>
                  </a:txBody>
                  <a:tcPr/>
                </a:tc>
                <a:tc>
                  <a:txBody>
                    <a:bodyPr/>
                    <a:lstStyle/>
                    <a:p>
                      <a:r>
                        <a:rPr lang="en-US" altLang="zh-CN" sz="1000" dirty="0" smtClean="0"/>
                        <a:t>No DC exist at this period</a:t>
                      </a:r>
                      <a:endParaRPr lang="zh-CN" altLang="en-US" sz="1000" dirty="0"/>
                    </a:p>
                  </a:txBody>
                  <a:tcPr/>
                </a:tc>
                <a:tc>
                  <a:txBody>
                    <a:bodyPr/>
                    <a:lstStyle/>
                    <a:p>
                      <a:r>
                        <a:rPr lang="en-US" altLang="zh-CN" sz="1000" dirty="0" smtClean="0"/>
                        <a:t>Not</a:t>
                      </a:r>
                      <a:r>
                        <a:rPr lang="en-US" altLang="zh-CN" sz="1000" baseline="0" dirty="0" smtClean="0"/>
                        <a:t> Affect NR</a:t>
                      </a:r>
                      <a:endParaRPr lang="zh-CN" altLang="en-US" sz="1000" dirty="0"/>
                    </a:p>
                  </a:txBody>
                  <a:tcPr/>
                </a:tc>
              </a:tr>
              <a:tr h="194032">
                <a:tc>
                  <a:txBody>
                    <a:bodyPr/>
                    <a:lstStyle/>
                    <a:p>
                      <a:r>
                        <a:rPr lang="en-US" altLang="zh-CN" sz="1000" dirty="0" smtClean="0"/>
                        <a:t>RRC connected state mobility</a:t>
                      </a:r>
                      <a:endParaRPr lang="zh-CN" altLang="en-US" sz="1000" dirty="0"/>
                    </a:p>
                  </a:txBody>
                  <a:tcPr/>
                </a:tc>
                <a:tc>
                  <a:txBody>
                    <a:bodyPr/>
                    <a:lstStyle/>
                    <a:p>
                      <a:endParaRPr lang="zh-CN" altLang="en-US" sz="1000" dirty="0"/>
                    </a:p>
                  </a:txBody>
                  <a:tcPr/>
                </a:tc>
                <a:tc>
                  <a:txBody>
                    <a:bodyPr/>
                    <a:lstStyle/>
                    <a:p>
                      <a:r>
                        <a:rPr lang="en-US" altLang="zh-CN" sz="1000" dirty="0" smtClean="0"/>
                        <a:t>Follow existing LTE requirements</a:t>
                      </a:r>
                      <a:endParaRPr lang="zh-CN" altLang="en-US" sz="1000" dirty="0"/>
                    </a:p>
                  </a:txBody>
                  <a:tcPr/>
                </a:tc>
                <a:tc>
                  <a:txBody>
                    <a:bodyPr/>
                    <a:lstStyle/>
                    <a:p>
                      <a:r>
                        <a:rPr lang="en-US" altLang="zh-CN" sz="1000" smtClean="0"/>
                        <a:t>Not</a:t>
                      </a:r>
                      <a:r>
                        <a:rPr lang="en-US" altLang="zh-CN" sz="1000" baseline="0" smtClean="0"/>
                        <a:t> Affect NR</a:t>
                      </a:r>
                      <a:endParaRPr lang="zh-CN" altLang="en-US" sz="1000" dirty="0"/>
                    </a:p>
                  </a:txBody>
                  <a:tcPr/>
                </a:tc>
              </a:tr>
              <a:tr h="1940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dirty="0" smtClean="0"/>
                        <a:t>RRC connection mobility control</a:t>
                      </a:r>
                    </a:p>
                  </a:txBody>
                  <a:tcPr/>
                </a:tc>
                <a:tc>
                  <a:txBody>
                    <a:bodyPr/>
                    <a:lstStyle/>
                    <a:p>
                      <a:r>
                        <a:rPr lang="en-US" altLang="zh-CN" sz="1000" dirty="0" smtClean="0"/>
                        <a:t>RRC re-establishment </a:t>
                      </a:r>
                      <a:endParaRPr lang="zh-CN" altLang="en-US" sz="1000" dirty="0"/>
                    </a:p>
                  </a:txBody>
                  <a:tcPr/>
                </a:tc>
                <a:tc>
                  <a:txBody>
                    <a:bodyPr/>
                    <a:lstStyle/>
                    <a:p>
                      <a:r>
                        <a:rPr lang="en-US" altLang="zh-CN" sz="1000" dirty="0" smtClean="0"/>
                        <a:t>Pure LTE behavior</a:t>
                      </a:r>
                      <a:endParaRPr lang="zh-CN" altLang="en-US" sz="1000" dirty="0"/>
                    </a:p>
                  </a:txBody>
                  <a:tcPr/>
                </a:tc>
                <a:tc>
                  <a:txBody>
                    <a:bodyPr/>
                    <a:lstStyle/>
                    <a:p>
                      <a:r>
                        <a:rPr lang="en-US" altLang="zh-CN" sz="1000" smtClean="0"/>
                        <a:t>Not</a:t>
                      </a:r>
                      <a:r>
                        <a:rPr lang="en-US" altLang="zh-CN" sz="1000" baseline="0" smtClean="0"/>
                        <a:t> Affect NR</a:t>
                      </a:r>
                      <a:endParaRPr lang="zh-CN" altLang="en-US" sz="1000" dirty="0"/>
                    </a:p>
                  </a:txBody>
                  <a:tcPr/>
                </a:tc>
              </a:tr>
              <a:tr h="194032">
                <a:tc>
                  <a:txBody>
                    <a:bodyPr/>
                    <a:lstStyle/>
                    <a:p>
                      <a:endParaRPr lang="zh-CN" altLang="en-US" sz="1000"/>
                    </a:p>
                  </a:txBody>
                  <a:tcPr/>
                </a:tc>
                <a:tc>
                  <a:txBody>
                    <a:bodyPr/>
                    <a:lstStyle/>
                    <a:p>
                      <a:r>
                        <a:rPr lang="en-US" altLang="zh-CN" sz="1000" dirty="0" smtClean="0"/>
                        <a:t>Random access </a:t>
                      </a:r>
                      <a:endParaRPr lang="zh-CN" altLang="en-US" sz="1000" dirty="0"/>
                    </a:p>
                  </a:txBody>
                  <a:tcPr/>
                </a:tc>
                <a:tc>
                  <a:txBody>
                    <a:bodyPr/>
                    <a:lstStyle/>
                    <a:p>
                      <a:r>
                        <a:rPr lang="en-US" altLang="zh-CN" sz="1000" dirty="0" smtClean="0"/>
                        <a:t>Defined in 36.133, not affect 38.133</a:t>
                      </a:r>
                      <a:endParaRPr lang="zh-CN" altLang="en-US" sz="1000" dirty="0"/>
                    </a:p>
                  </a:txBody>
                  <a:tcPr/>
                </a:tc>
                <a:tc>
                  <a:txBody>
                    <a:bodyPr/>
                    <a:lstStyle/>
                    <a:p>
                      <a:r>
                        <a:rPr lang="en-US" altLang="zh-CN" sz="1000" smtClean="0"/>
                        <a:t>Not</a:t>
                      </a:r>
                      <a:r>
                        <a:rPr lang="en-US" altLang="zh-CN" sz="1000" baseline="0" smtClean="0"/>
                        <a:t> Affect NR</a:t>
                      </a:r>
                      <a:endParaRPr lang="zh-CN" altLang="en-US" sz="1000" dirty="0"/>
                    </a:p>
                  </a:txBody>
                  <a:tcPr/>
                </a:tc>
              </a:tr>
              <a:tr h="194032">
                <a:tc>
                  <a:txBody>
                    <a:bodyPr/>
                    <a:lstStyle/>
                    <a:p>
                      <a:endParaRPr lang="zh-CN" altLang="en-US" sz="1000"/>
                    </a:p>
                  </a:txBody>
                  <a:tcPr/>
                </a:tc>
                <a:tc>
                  <a:txBody>
                    <a:bodyPr/>
                    <a:lstStyle/>
                    <a:p>
                      <a:r>
                        <a:rPr lang="en-US" altLang="zh-CN" sz="1000" dirty="0" smtClean="0"/>
                        <a:t>RRC connection release with redirection </a:t>
                      </a:r>
                      <a:endParaRPr lang="zh-CN" altLang="en-US" sz="1000" dirty="0"/>
                    </a:p>
                  </a:txBody>
                  <a:tcPr/>
                </a:tc>
                <a:tc>
                  <a:txBody>
                    <a:bodyPr/>
                    <a:lstStyle/>
                    <a:p>
                      <a:r>
                        <a:rPr lang="en-US" altLang="zh-CN" sz="1000" dirty="0" smtClean="0"/>
                        <a:t>Pure LTE behavior</a:t>
                      </a:r>
                      <a:endParaRPr lang="zh-CN" altLang="en-US" sz="1000" dirty="0"/>
                    </a:p>
                  </a:txBody>
                  <a:tcPr/>
                </a:tc>
                <a:tc>
                  <a:txBody>
                    <a:bodyPr/>
                    <a:lstStyle/>
                    <a:p>
                      <a:r>
                        <a:rPr lang="en-US" altLang="zh-CN" sz="1000" smtClean="0"/>
                        <a:t>Not</a:t>
                      </a:r>
                      <a:r>
                        <a:rPr lang="en-US" altLang="zh-CN" sz="1000" baseline="0" smtClean="0"/>
                        <a:t> Affect NR</a:t>
                      </a:r>
                      <a:endParaRPr lang="zh-CN" altLang="en-US" sz="1000" dirty="0"/>
                    </a:p>
                  </a:txBody>
                  <a:tcPr/>
                </a:tc>
              </a:tr>
              <a:tr h="1940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dirty="0" smtClean="0"/>
                        <a:t>Timing and Signaling</a:t>
                      </a:r>
                    </a:p>
                  </a:txBody>
                  <a:tcPr/>
                </a:tc>
                <a:tc>
                  <a:txBody>
                    <a:bodyPr/>
                    <a:lstStyle/>
                    <a:p>
                      <a:r>
                        <a:rPr lang="en-US" altLang="zh-CN" sz="1000" dirty="0" smtClean="0"/>
                        <a:t>Transmit timing &amp; Timing advance &amp; RLM </a:t>
                      </a:r>
                      <a:endParaRPr lang="zh-CN" altLang="en-US" sz="1000" dirty="0"/>
                    </a:p>
                  </a:txBody>
                  <a:tcPr/>
                </a:tc>
                <a:tc>
                  <a:txBody>
                    <a:bodyPr/>
                    <a:lstStyle/>
                    <a:p>
                      <a:r>
                        <a:rPr lang="en-US" altLang="zh-CN" sz="1000" dirty="0" smtClean="0"/>
                        <a:t>Defined in 38.133, not affect 36.133</a:t>
                      </a:r>
                      <a:endParaRPr lang="zh-CN" altLang="en-US" sz="1000" dirty="0"/>
                    </a:p>
                  </a:txBody>
                  <a:tcPr/>
                </a:tc>
                <a:tc>
                  <a:txBody>
                    <a:bodyPr/>
                    <a:lstStyle/>
                    <a:p>
                      <a:r>
                        <a:rPr lang="en-US" altLang="zh-CN" sz="1000" dirty="0" smtClean="0"/>
                        <a:t>Not</a:t>
                      </a:r>
                      <a:r>
                        <a:rPr lang="en-US" altLang="zh-CN" sz="1000" baseline="0" dirty="0" smtClean="0"/>
                        <a:t> Affect NR</a:t>
                      </a:r>
                      <a:endParaRPr lang="zh-CN" altLang="en-US" sz="1000" dirty="0"/>
                    </a:p>
                  </a:txBody>
                  <a:tcPr/>
                </a:tc>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941568463"/>
              </p:ext>
            </p:extLst>
          </p:nvPr>
        </p:nvGraphicFramePr>
        <p:xfrm>
          <a:off x="605644" y="3825964"/>
          <a:ext cx="6408712" cy="1767840"/>
        </p:xfrm>
        <a:graphic>
          <a:graphicData uri="http://schemas.openxmlformats.org/drawingml/2006/table">
            <a:tbl>
              <a:tblPr firstRow="1" bandRow="1">
                <a:tableStyleId>{5C22544A-7EE6-4342-B048-85BDC9FD1C3A}</a:tableStyleId>
              </a:tblPr>
              <a:tblGrid>
                <a:gridCol w="1440160"/>
                <a:gridCol w="1764196"/>
                <a:gridCol w="1764196"/>
                <a:gridCol w="1440160"/>
              </a:tblGrid>
              <a:tr h="244331">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Requirements</a:t>
                      </a:r>
                      <a:endParaRPr lang="zh-CN" altLang="en-US" sz="1200" dirty="0" smtClean="0"/>
                    </a:p>
                  </a:txBody>
                  <a:tcPr/>
                </a:tc>
                <a:tc hMerge="1">
                  <a:txBody>
                    <a:bodyPr/>
                    <a:lstStyle/>
                    <a:p>
                      <a:endParaRPr lang="zh-CN" altLang="en-US" sz="1200" dirty="0"/>
                    </a:p>
                  </a:txBody>
                  <a:tcPr/>
                </a:tc>
                <a:tc>
                  <a:txBody>
                    <a:bodyPr/>
                    <a:lstStyle/>
                    <a:p>
                      <a:r>
                        <a:rPr lang="en-US" altLang="zh-CN" sz="1200" dirty="0" smtClean="0"/>
                        <a:t>Standard</a:t>
                      </a:r>
                      <a:r>
                        <a:rPr lang="en-US" altLang="zh-CN" sz="1200" baseline="0" dirty="0" smtClean="0"/>
                        <a:t> Affection</a:t>
                      </a:r>
                      <a:endParaRPr lang="zh-CN" altLang="en-US" sz="1200" dirty="0"/>
                    </a:p>
                  </a:txBody>
                  <a:tcPr/>
                </a:tc>
                <a:tc>
                  <a:txBody>
                    <a:bodyPr/>
                    <a:lstStyle/>
                    <a:p>
                      <a:r>
                        <a:rPr lang="en-US" altLang="zh-CN" sz="1200" dirty="0" smtClean="0"/>
                        <a:t>Status</a:t>
                      </a:r>
                      <a:endParaRPr lang="zh-CN" altLang="en-US" sz="1200" dirty="0"/>
                    </a:p>
                  </a:txBody>
                  <a:tcPr/>
                </a:tc>
              </a:tr>
              <a:tr h="2443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dirty="0" smtClean="0"/>
                        <a:t>Timing and Signaling</a:t>
                      </a:r>
                    </a:p>
                  </a:txBody>
                  <a:tcPr/>
                </a:tc>
                <a:tc>
                  <a:txBody>
                    <a:bodyPr/>
                    <a:lstStyle/>
                    <a:p>
                      <a:r>
                        <a:rPr lang="en-US" altLang="zh-CN" sz="1000" dirty="0" smtClean="0"/>
                        <a:t>Interruption with DC </a:t>
                      </a:r>
                      <a:endParaRPr lang="zh-CN" altLang="en-US" sz="1000" dirty="0"/>
                    </a:p>
                  </a:txBody>
                  <a:tcPr/>
                </a:tc>
                <a:tc>
                  <a:txBody>
                    <a:bodyPr/>
                    <a:lstStyle/>
                    <a:p>
                      <a:r>
                        <a:rPr lang="en-US" altLang="zh-CN" sz="1000" dirty="0" smtClean="0"/>
                        <a:t>LTE </a:t>
                      </a:r>
                      <a:r>
                        <a:rPr lang="en-US" altLang="zh-CN" sz="1000" dirty="0" err="1" smtClean="0"/>
                        <a:t>PSCell</a:t>
                      </a:r>
                      <a:r>
                        <a:rPr lang="en-US" altLang="zh-CN" sz="1000" dirty="0" smtClean="0"/>
                        <a:t> addition/release requirements as baseline</a:t>
                      </a:r>
                      <a:endParaRPr lang="zh-CN" altLang="en-US" sz="1000" dirty="0"/>
                    </a:p>
                  </a:txBody>
                  <a:tcPr/>
                </a:tc>
                <a:tc>
                  <a:txBody>
                    <a:bodyPr/>
                    <a:lstStyle/>
                    <a:p>
                      <a:r>
                        <a:rPr lang="en-US" altLang="zh-CN" sz="1000" dirty="0" smtClean="0"/>
                        <a:t>On going</a:t>
                      </a:r>
                      <a:endParaRPr lang="zh-CN" altLang="en-US" sz="1000" dirty="0"/>
                    </a:p>
                  </a:txBody>
                  <a:tcPr/>
                </a:tc>
              </a:tr>
              <a:tr h="2610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dirty="0" smtClean="0"/>
                        <a:t>Measurement</a:t>
                      </a:r>
                    </a:p>
                  </a:txBody>
                  <a:tcPr/>
                </a:tc>
                <a:tc>
                  <a:txBody>
                    <a:bodyPr/>
                    <a:lstStyle/>
                    <a:p>
                      <a:r>
                        <a:rPr lang="en-US" altLang="zh-CN" sz="1000" dirty="0" smtClean="0"/>
                        <a:t>Measurement gap pattern, inter-RAT NR measurement, measurement capability</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dirty="0" smtClean="0"/>
                        <a:t>introduced in 36.133</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dirty="0" smtClean="0"/>
                        <a:t>On going</a:t>
                      </a:r>
                      <a:endParaRPr lang="zh-CN" altLang="en-US" sz="1000" dirty="0" smtClean="0"/>
                    </a:p>
                  </a:txBody>
                  <a:tcPr/>
                </a:tc>
              </a:tr>
              <a:tr h="3392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000" dirty="0" smtClean="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dirty="0" smtClean="0"/>
                        <a:t>Measurement accuracy, report mapping for NR reference signals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dirty="0" smtClean="0"/>
                        <a:t>introduced in 36.133</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dirty="0" smtClean="0"/>
                        <a:t>On going</a:t>
                      </a:r>
                      <a:endParaRPr lang="zh-CN" altLang="en-US" sz="1000" dirty="0" smtClean="0"/>
                    </a:p>
                  </a:txBody>
                  <a:tcPr/>
                </a:tc>
              </a:tr>
            </a:tbl>
          </a:graphicData>
        </a:graphic>
      </p:graphicFrame>
      <p:sp>
        <p:nvSpPr>
          <p:cNvPr id="7" name="矩形 6"/>
          <p:cNvSpPr/>
          <p:nvPr/>
        </p:nvSpPr>
        <p:spPr>
          <a:xfrm>
            <a:off x="641648" y="875226"/>
            <a:ext cx="6336704" cy="372410"/>
          </a:xfrm>
          <a:prstGeom prst="rect">
            <a:avLst/>
          </a:prstGeom>
        </p:spPr>
        <p:txBody>
          <a:bodyPr wrap="square">
            <a:spAutoFit/>
          </a:bodyPr>
          <a:lstStyle/>
          <a:p>
            <a:pPr marL="285750" lvl="1" indent="-285750">
              <a:lnSpc>
                <a:spcPct val="130000"/>
              </a:lnSpc>
              <a:buFont typeface="Arial" panose="020B0604020202020204" pitchFamily="34" charset="0"/>
              <a:buChar char="•"/>
            </a:pPr>
            <a:r>
              <a:rPr lang="en-US" altLang="zh-CN" sz="1400" dirty="0"/>
              <a:t>In NSA scenario, DC is used. Some of LTE RRM requirements are affected by NR.</a:t>
            </a:r>
          </a:p>
        </p:txBody>
      </p:sp>
    </p:spTree>
    <p:extLst>
      <p:ext uri="{BB962C8B-B14F-4D97-AF65-F5344CB8AC3E}">
        <p14:creationId xmlns:p14="http://schemas.microsoft.com/office/powerpoint/2010/main" val="381421674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15834</TotalTime>
  <Words>773</Words>
  <Application>Microsoft Office PowerPoint</Application>
  <PresentationFormat>自定义</PresentationFormat>
  <Paragraphs>201</Paragraphs>
  <Slides>6</Slides>
  <Notes>5</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6</vt:i4>
      </vt:variant>
    </vt:vector>
  </HeadingPairs>
  <TitlesOfParts>
    <vt:vector size="13" baseType="lpstr">
      <vt:lpstr>黑体</vt:lpstr>
      <vt:lpstr>华文楷体</vt:lpstr>
      <vt:lpstr>华文新魏</vt:lpstr>
      <vt:lpstr>宋体</vt:lpstr>
      <vt:lpstr>Arial</vt:lpstr>
      <vt:lpstr>Calibri</vt:lpstr>
      <vt:lpstr>Office 主题</vt:lpstr>
      <vt:lpstr>Summary of NR progress in RAN4</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高天瑶</dc:creator>
  <cp:lastModifiedBy>Jinqiang</cp:lastModifiedBy>
  <cp:revision>1129</cp:revision>
  <dcterms:modified xsi:type="dcterms:W3CDTF">2017-11-02T12:49:43Z</dcterms:modified>
</cp:coreProperties>
</file>