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handoutMasterIdLst>
    <p:handoutMasterId r:id="rId16"/>
  </p:handoutMasterIdLst>
  <p:sldIdLst>
    <p:sldId id="366" r:id="rId5"/>
    <p:sldId id="423" r:id="rId6"/>
    <p:sldId id="424" r:id="rId7"/>
    <p:sldId id="425" r:id="rId8"/>
    <p:sldId id="426" r:id="rId9"/>
    <p:sldId id="427" r:id="rId10"/>
    <p:sldId id="428" r:id="rId11"/>
    <p:sldId id="429" r:id="rId12"/>
    <p:sldId id="430" r:id="rId13"/>
    <p:sldId id="29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2"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1A"/>
    <a:srgbClr val="0097A9"/>
    <a:srgbClr val="78D5E1"/>
    <a:srgbClr val="78D5FF"/>
    <a:srgbClr val="116182"/>
    <a:srgbClr val="660066"/>
    <a:srgbClr val="A2DAD6"/>
    <a:srgbClr val="FF3B1A"/>
    <a:srgbClr val="F38B00"/>
    <a:srgbClr val="FFB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0435" autoAdjust="0"/>
  </p:normalViewPr>
  <p:slideViewPr>
    <p:cSldViewPr snapToGrid="0">
      <p:cViewPr varScale="1">
        <p:scale>
          <a:sx n="114" d="100"/>
          <a:sy n="114" d="100"/>
        </p:scale>
        <p:origin x="360" y="108"/>
      </p:cViewPr>
      <p:guideLst>
        <p:guide orient="horz" pos="1242"/>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80" d="100"/>
        <a:sy n="180" d="100"/>
      </p:scale>
      <p:origin x="0" y="-27240"/>
    </p:cViewPr>
  </p:sorterViewPr>
  <p:notesViewPr>
    <p:cSldViewPr snapToGrid="0">
      <p:cViewPr varScale="1">
        <p:scale>
          <a:sx n="99" d="100"/>
          <a:sy n="99" d="100"/>
        </p:scale>
        <p:origin x="349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44709" y="260508"/>
            <a:ext cx="3050940" cy="291941"/>
          </a:xfrm>
          <a:prstGeom prst="rect">
            <a:avLst/>
          </a:prstGeom>
        </p:spPr>
        <p:txBody>
          <a:bodyPr vert="horz" lIns="0" tIns="0" rIns="0" bIns="0" rtlCol="0"/>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3" name="Date Placeholder 2"/>
          <p:cNvSpPr>
            <a:spLocks noGrp="1"/>
          </p:cNvSpPr>
          <p:nvPr>
            <p:ph type="dt" sz="quarter" idx="1"/>
          </p:nvPr>
        </p:nvSpPr>
        <p:spPr>
          <a:xfrm>
            <a:off x="3556000" y="260509"/>
            <a:ext cx="1389063" cy="291940"/>
          </a:xfrm>
          <a:prstGeom prst="rect">
            <a:avLst/>
          </a:prstGeom>
        </p:spPr>
        <p:txBody>
          <a:bodyPr vert="horz" lIns="0" tIns="0" rIns="0" bIns="0" rtlCol="0"/>
          <a:lstStyle>
            <a:lvl1pPr algn="r">
              <a:defRPr sz="1200"/>
            </a:lvl1pPr>
          </a:lstStyle>
          <a:p>
            <a:pPr algn="l">
              <a:lnSpc>
                <a:spcPct val="93000"/>
              </a:lnSpc>
            </a:pPr>
            <a:fld id="{4A84EE38-A988-4700-8313-58B1801AFAC7}" type="datetimeFigureOut">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gn="l">
                <a:lnSpc>
                  <a:spcPct val="93000"/>
                </a:lnSpc>
              </a:pPr>
              <a:t>11/2/2017</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4" name="Footer Placeholder 3"/>
          <p:cNvSpPr>
            <a:spLocks noGrp="1"/>
          </p:cNvSpPr>
          <p:nvPr>
            <p:ph type="ftr" sz="quarter" idx="2"/>
          </p:nvPr>
        </p:nvSpPr>
        <p:spPr>
          <a:xfrm>
            <a:off x="244708" y="8591550"/>
            <a:ext cx="3050941"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393825" cy="298018"/>
          </a:xfrm>
          <a:prstGeom prst="rect">
            <a:avLst/>
          </a:prstGeom>
        </p:spPr>
        <p:txBody>
          <a:bodyPr vert="horz" lIns="0" tIns="0" rIns="0" bIns="0" rtlCol="0" anchor="b"/>
          <a:lstStyle>
            <a:lvl1pPr algn="r">
              <a:defRPr sz="1200"/>
            </a:lvl1pPr>
          </a:lstStyle>
          <a:p>
            <a:pPr algn="l">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gn="l">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grpSp>
        <p:nvGrpSpPr>
          <p:cNvPr id="35" name="Group 34"/>
          <p:cNvGrpSpPr/>
          <p:nvPr/>
        </p:nvGrpSpPr>
        <p:grpSpPr>
          <a:xfrm>
            <a:off x="5185570" y="241462"/>
            <a:ext cx="958851" cy="209108"/>
            <a:chOff x="3569576" y="8191488"/>
            <a:chExt cx="2263942" cy="493725"/>
          </a:xfrm>
          <a:solidFill>
            <a:schemeClr val="tx1">
              <a:lumMod val="50000"/>
              <a:lumOff val="50000"/>
            </a:schemeClr>
          </a:solidFill>
        </p:grpSpPr>
        <p:sp>
          <p:nvSpPr>
            <p:cNvPr id="36" name="Freeform 35"/>
            <p:cNvSpPr>
              <a:spLocks/>
            </p:cNvSpPr>
            <p:nvPr userDrawn="1"/>
          </p:nvSpPr>
          <p:spPr bwMode="auto">
            <a:xfrm>
              <a:off x="4491082" y="8273276"/>
              <a:ext cx="158009" cy="240653"/>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7" name="Freeform 36"/>
            <p:cNvSpPr>
              <a:spLocks noEditPoints="1"/>
            </p:cNvSpPr>
            <p:nvPr userDrawn="1"/>
          </p:nvSpPr>
          <p:spPr bwMode="auto">
            <a:xfrm>
              <a:off x="3569576" y="8191488"/>
              <a:ext cx="415791" cy="493725"/>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8" name="Freeform 37"/>
            <p:cNvSpPr>
              <a:spLocks/>
            </p:cNvSpPr>
            <p:nvPr userDrawn="1"/>
          </p:nvSpPr>
          <p:spPr bwMode="auto">
            <a:xfrm>
              <a:off x="4021765" y="8273276"/>
              <a:ext cx="175994" cy="240653"/>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9" name="Freeform 38"/>
            <p:cNvSpPr>
              <a:spLocks/>
            </p:cNvSpPr>
            <p:nvPr userDrawn="1"/>
          </p:nvSpPr>
          <p:spPr bwMode="auto">
            <a:xfrm>
              <a:off x="4619545" y="8265140"/>
              <a:ext cx="192266" cy="255213"/>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4793826" y="8265140"/>
              <a:ext cx="254784" cy="256069"/>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4216172" y="8274561"/>
              <a:ext cx="256926" cy="238512"/>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5029341" y="8271563"/>
              <a:ext cx="790902" cy="260779"/>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5776994" y="8275417"/>
              <a:ext cx="56524" cy="55667"/>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44709" y="260509"/>
            <a:ext cx="3070784" cy="263262"/>
          </a:xfrm>
          <a:prstGeom prst="rect">
            <a:avLst/>
          </a:prstGeom>
        </p:spPr>
        <p:txBody>
          <a:bodyPr vert="horz" lIns="0" tIns="0" rIns="0" bIns="0" rtlCol="0"/>
          <a:lstStyle>
            <a:lvl1pPr marL="0" algn="l" defTabSz="914400" rtl="0" eaLnBrk="1" latinLnBrk="0" hangingPunct="1">
              <a:lnSpc>
                <a:spcPct val="93000"/>
              </a:lnSpc>
              <a:defRPr lang="en-US" sz="800" kern="1200" smtClean="0">
                <a:solidFill>
                  <a:schemeClr val="tx1">
                    <a:lumMod val="50000"/>
                    <a:lumOff val="50000"/>
                  </a:schemeClr>
                </a:solidFill>
                <a:latin typeface="Microsoft Sans Serif" panose="020B0604020202020204" pitchFamily="34" charset="0"/>
                <a:ea typeface="+mn-ea"/>
                <a:cs typeface="Microsoft Sans Serif" panose="020B0604020202020204" pitchFamily="34" charset="0"/>
              </a:defRPr>
            </a:lvl1pPr>
          </a:lstStyle>
          <a:p>
            <a:r>
              <a:rPr lang="en-US" dirty="0"/>
              <a:t>Header</a:t>
            </a:r>
          </a:p>
        </p:txBody>
      </p:sp>
      <p:sp>
        <p:nvSpPr>
          <p:cNvPr id="3" name="Date Placeholder 2"/>
          <p:cNvSpPr>
            <a:spLocks noGrp="1"/>
          </p:cNvSpPr>
          <p:nvPr>
            <p:ph type="dt" idx="1"/>
          </p:nvPr>
        </p:nvSpPr>
        <p:spPr>
          <a:xfrm>
            <a:off x="3556000" y="260509"/>
            <a:ext cx="1389063" cy="263262"/>
          </a:xfrm>
          <a:prstGeom prst="rect">
            <a:avLst/>
          </a:prstGeom>
        </p:spPr>
        <p:txBody>
          <a:bodyPr vert="horz" lIns="0" tIns="0" rIns="0" bIns="0" rtlCol="0"/>
          <a:lstStyle>
            <a:lvl1pP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CB2080FA-C825-49CC-B482-F7A3191D0BBF}" type="datetimeFigureOut">
              <a:rPr lang="en-US" smtClean="0"/>
              <a:pPr>
                <a:lnSpc>
                  <a:spcPct val="93000"/>
                </a:lnSpc>
              </a:pPr>
              <a:t>11/2/2017</a:t>
            </a:fld>
            <a:endParaRPr lang="en-US" dirty="0"/>
          </a:p>
        </p:txBody>
      </p:sp>
      <p:sp>
        <p:nvSpPr>
          <p:cNvPr id="4" name="Slide Image Placeholder 3"/>
          <p:cNvSpPr>
            <a:spLocks noGrp="1" noRot="1" noChangeAspect="1"/>
          </p:cNvSpPr>
          <p:nvPr>
            <p:ph type="sldImg" idx="2"/>
          </p:nvPr>
        </p:nvSpPr>
        <p:spPr>
          <a:xfrm>
            <a:off x="1180172" y="555575"/>
            <a:ext cx="4496728" cy="2529410"/>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257491" y="3331597"/>
            <a:ext cx="6341748" cy="5257163"/>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grpSp>
        <p:nvGrpSpPr>
          <p:cNvPr id="8" name="Group 7"/>
          <p:cNvGrpSpPr/>
          <p:nvPr/>
        </p:nvGrpSpPr>
        <p:grpSpPr>
          <a:xfrm>
            <a:off x="5185570" y="241462"/>
            <a:ext cx="958851" cy="209108"/>
            <a:chOff x="3569576" y="8191488"/>
            <a:chExt cx="2263942" cy="493725"/>
          </a:xfrm>
          <a:solidFill>
            <a:schemeClr val="tx1">
              <a:lumMod val="50000"/>
              <a:lumOff val="50000"/>
            </a:schemeClr>
          </a:solidFill>
        </p:grpSpPr>
        <p:sp>
          <p:nvSpPr>
            <p:cNvPr id="9" name="Freeform 8"/>
            <p:cNvSpPr>
              <a:spLocks/>
            </p:cNvSpPr>
            <p:nvPr userDrawn="1"/>
          </p:nvSpPr>
          <p:spPr bwMode="auto">
            <a:xfrm>
              <a:off x="4491082" y="8273276"/>
              <a:ext cx="158009" cy="240653"/>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noEditPoints="1"/>
            </p:cNvSpPr>
            <p:nvPr userDrawn="1"/>
          </p:nvSpPr>
          <p:spPr bwMode="auto">
            <a:xfrm>
              <a:off x="3569576" y="8191488"/>
              <a:ext cx="415791" cy="493725"/>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21765" y="8273276"/>
              <a:ext cx="175994" cy="240653"/>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p:cNvSpPr>
            <p:nvPr userDrawn="1"/>
          </p:nvSpPr>
          <p:spPr bwMode="auto">
            <a:xfrm>
              <a:off x="4619545" y="8265140"/>
              <a:ext cx="192266" cy="255213"/>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4793826" y="8265140"/>
              <a:ext cx="254784" cy="256069"/>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noEditPoints="1"/>
            </p:cNvSpPr>
            <p:nvPr userDrawn="1"/>
          </p:nvSpPr>
          <p:spPr bwMode="auto">
            <a:xfrm>
              <a:off x="4216172" y="8274561"/>
              <a:ext cx="256926" cy="238512"/>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p:cNvSpPr>
            <p:nvPr userDrawn="1"/>
          </p:nvSpPr>
          <p:spPr bwMode="auto">
            <a:xfrm>
              <a:off x="5029341" y="8271563"/>
              <a:ext cx="790902" cy="260779"/>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6" name="Freeform 15"/>
            <p:cNvSpPr>
              <a:spLocks noEditPoints="1"/>
            </p:cNvSpPr>
            <p:nvPr userDrawn="1"/>
          </p:nvSpPr>
          <p:spPr bwMode="auto">
            <a:xfrm>
              <a:off x="5776994" y="8275417"/>
              <a:ext cx="56524" cy="55667"/>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50000"/>
            <a:lumOff val="50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50000"/>
            <a:lumOff val="50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2AA948C-31A9-4597-A0A5-E1F26E6A3137}"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ヒラギノ角ゴ Pro W3"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ヒラギノ角ゴ Pro W3" charset="-128"/>
              <a:cs typeface="Arial" panose="020B0604020202020204" pitchFamily="34" charset="0"/>
            </a:endParaRPr>
          </a:p>
        </p:txBody>
      </p:sp>
    </p:spTree>
    <p:extLst>
      <p:ext uri="{BB962C8B-B14F-4D97-AF65-F5344CB8AC3E}">
        <p14:creationId xmlns:p14="http://schemas.microsoft.com/office/powerpoint/2010/main" val="3906233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28A2613-ABFE-468A-A021-82F251360FB0}" type="slidenum">
              <a:rPr kumimoji="0" lang="en-US" sz="1200" b="0" i="0" u="none" strike="noStrike" kern="1200" cap="none" spc="0" normalizeH="0" baseline="0" noProof="0" smtClean="0">
                <a:ln>
                  <a:noFill/>
                </a:ln>
                <a:solidFill>
                  <a:srgbClr val="000000"/>
                </a:solidFill>
                <a:effectLst/>
                <a:uLnTx/>
                <a:uFillTx/>
                <a:latin typeface="Arial" charset="0"/>
                <a:ea typeface="ヒラギノ角ゴ Pro W3"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srgbClr val="000000"/>
              </a:solidFill>
              <a:effectLst/>
              <a:uLnTx/>
              <a:uFillTx/>
              <a:latin typeface="Arial" charset="0"/>
              <a:ea typeface="ヒラギノ角ゴ Pro W3" charset="-128"/>
              <a:cs typeface="+mn-cs"/>
            </a:endParaRPr>
          </a:p>
        </p:txBody>
      </p:sp>
    </p:spTree>
    <p:extLst>
      <p:ext uri="{BB962C8B-B14F-4D97-AF65-F5344CB8AC3E}">
        <p14:creationId xmlns:p14="http://schemas.microsoft.com/office/powerpoint/2010/main" val="14775180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ext Placeholder 2"/>
          <p:cNvSpPr>
            <a:spLocks noGrp="1"/>
          </p:cNvSpPr>
          <p:nvPr>
            <p:ph type="body" idx="10"/>
          </p:nvPr>
        </p:nvSpPr>
        <p:spPr>
          <a:xfrm>
            <a:off x="479793" y="1131954"/>
            <a:ext cx="11202619" cy="431657"/>
          </a:xfrm>
          <a:prstGeom prst="rect">
            <a:avLst/>
          </a:prstGeom>
        </p:spPr>
        <p:txBody>
          <a:bodyPr anchor="t">
            <a:noAutofit/>
          </a:bodyPr>
          <a:lstStyle>
            <a:lvl1pPr marL="0" indent="0">
              <a:lnSpc>
                <a:spcPct val="83000"/>
              </a:lnSpc>
              <a:buNone/>
              <a:defRPr sz="2400" b="0" baseline="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hank You Violet">
    <p:bg>
      <p:bgPr>
        <a:gradFill>
          <a:gsLst>
            <a:gs pos="8000">
              <a:schemeClr val="accent6">
                <a:lumMod val="75000"/>
              </a:schemeClr>
            </a:gs>
            <a:gs pos="100000">
              <a:schemeClr val="bg2"/>
            </a:gs>
          </a:gsLst>
          <a:lin ang="18900000" scaled="0"/>
        </a:gradFill>
        <a:effectLst/>
      </p:bgPr>
    </p:bg>
    <p:spTree>
      <p:nvGrpSpPr>
        <p:cNvPr id="1" name=""/>
        <p:cNvGrpSpPr/>
        <p:nvPr/>
      </p:nvGrpSpPr>
      <p:grpSpPr>
        <a:xfrm>
          <a:off x="0" y="0"/>
          <a:ext cx="0" cy="0"/>
          <a:chOff x="0" y="0"/>
          <a:chExt cx="0" cy="0"/>
        </a:xfrm>
      </p:grpSpPr>
      <p:sp>
        <p:nvSpPr>
          <p:cNvPr id="28" name="TextBox 27"/>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grpSp>
        <p:nvGrpSpPr>
          <p:cNvPr id="2" name="Group 1"/>
          <p:cNvGrpSpPr/>
          <p:nvPr userDrawn="1"/>
        </p:nvGrpSpPr>
        <p:grpSpPr>
          <a:xfrm>
            <a:off x="472174" y="2599535"/>
            <a:ext cx="8875157" cy="1117275"/>
            <a:chOff x="506464" y="3396968"/>
            <a:chExt cx="8875157" cy="1117275"/>
          </a:xfrm>
        </p:grpSpPr>
        <p:sp>
          <p:nvSpPr>
            <p:cNvPr id="18" name="TextBox 17"/>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19"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0"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21"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22"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6">
              <a:lumMod val="75000"/>
              <a:alpha val="30000"/>
            </a:schemeClr>
          </a:solid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grpSp>
        <p:nvGrpSpPr>
          <p:cNvPr id="34" name="Group 33"/>
          <p:cNvGrpSpPr/>
          <p:nvPr userDrawn="1"/>
        </p:nvGrpSpPr>
        <p:grpSpPr>
          <a:xfrm>
            <a:off x="7120794" y="1787819"/>
            <a:ext cx="2547311" cy="3289006"/>
            <a:chOff x="4194020" y="3501033"/>
            <a:chExt cx="310845" cy="401353"/>
          </a:xfrm>
        </p:grpSpPr>
        <p:sp>
          <p:nvSpPr>
            <p:cNvPr id="35" name="Freeform 34"/>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black"/>
                </a:solidFill>
                <a:effectLst/>
                <a:uLnTx/>
                <a:uFillTx/>
                <a:latin typeface="Microsoft Sans Serif"/>
              </a:endParaRPr>
            </a:p>
          </p:txBody>
        </p:sp>
        <p:sp>
          <p:nvSpPr>
            <p:cNvPr id="36" name="Freeform 35"/>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black"/>
                </a:solidFill>
                <a:effectLst/>
                <a:uLnTx/>
                <a:uFillTx/>
                <a:latin typeface="Microsoft Sans Serif"/>
              </a:endParaRPr>
            </a:p>
          </p:txBody>
        </p:sp>
      </p:grpSp>
      <p:cxnSp>
        <p:nvCxnSpPr>
          <p:cNvPr id="37" name="Straight Connector 36"/>
          <p:cNvCxnSpPr/>
          <p:nvPr userDrawn="1"/>
        </p:nvCxnSpPr>
        <p:spPr bwMode="invGray">
          <a:xfrm>
            <a:off x="529590" y="2092046"/>
            <a:ext cx="882491"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4119829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tx2">
              <a:alpha val="30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87"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121" name="Straight Connector 120"/>
          <p:cNvCxnSpPr/>
          <p:nvPr userDrawn="1"/>
        </p:nvCxnSpPr>
        <p:spPr>
          <a:xfrm>
            <a:off x="531495" y="4616908"/>
            <a:ext cx="1590675"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422390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gu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103"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4"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510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ig Statement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342900" indent="-342900">
              <a:buNone/>
              <a:defRPr/>
            </a:lvl1pPr>
            <a:lvl5pPr>
              <a:defRPr lang="en-US" sz="2800" kern="1200" baseline="0" dirty="0">
                <a:solidFill>
                  <a:schemeClr val="tx1">
                    <a:lumMod val="50000"/>
                    <a:lumOff val="50000"/>
                  </a:schemeClr>
                </a:solidFill>
                <a:latin typeface="+mn-lt"/>
                <a:ea typeface="+mn-ea"/>
                <a:cs typeface="+mn-cs"/>
              </a:defRPr>
            </a:lvl5pPr>
          </a:lstStyle>
          <a:p>
            <a:pPr marL="0" lvl="4" indent="0" algn="l" defTabSz="914400" rtl="0" eaLnBrk="1" latinLnBrk="0" hangingPunct="1">
              <a:lnSpc>
                <a:spcPct val="98000"/>
              </a:lnSpc>
              <a:spcBef>
                <a:spcPts val="1800"/>
              </a:spcBef>
              <a:buFont typeface="Microsoft Sans Serif" panose="020B0604020202020204" pitchFamily="34" charset="0"/>
              <a:buChar char="​"/>
            </a:pPr>
            <a:r>
              <a:rPr lang="en-US"/>
              <a:t>Click icon to add picture</a:t>
            </a:r>
            <a:endParaRPr lang="en-US" dirty="0"/>
          </a:p>
        </p:txBody>
      </p:sp>
      <p:sp>
        <p:nvSpPr>
          <p:cNvPr id="3" name="Title 2"/>
          <p:cNvSpPr>
            <a:spLocks noGrp="1"/>
          </p:cNvSpPr>
          <p:nvPr>
            <p:ph type="title"/>
          </p:nvPr>
        </p:nvSpPr>
        <p:spPr>
          <a:xfrm>
            <a:off x="447726" y="1707960"/>
            <a:ext cx="6432499" cy="2256697"/>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91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59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gradFill>
          <a:gsLst>
            <a:gs pos="15000">
              <a:schemeClr val="tx2"/>
            </a:gs>
            <a:gs pos="100000">
              <a:schemeClr val="accent5">
                <a:lumMod val="60000"/>
                <a:lumOff val="40000"/>
              </a:schemeClr>
            </a:gs>
          </a:gsLst>
          <a:lin ang="18900000" scaled="0"/>
        </a:gradFill>
        <a:effectLst/>
      </p:bgPr>
    </p:bg>
    <p:spTree>
      <p:nvGrpSpPr>
        <p:cNvPr id="1" name=""/>
        <p:cNvGrpSpPr/>
        <p:nvPr/>
      </p:nvGrpSpPr>
      <p:grpSpPr>
        <a:xfrm>
          <a:off x="0" y="0"/>
          <a:ext cx="0" cy="0"/>
          <a:chOff x="0" y="0"/>
          <a:chExt cx="0" cy="0"/>
        </a:xfrm>
      </p:grpSpPr>
      <p:grpSp>
        <p:nvGrpSpPr>
          <p:cNvPr id="19" name="Group 18"/>
          <p:cNvGrpSpPr/>
          <p:nvPr userDrawn="1"/>
        </p:nvGrpSpPr>
        <p:grpSpPr>
          <a:xfrm>
            <a:off x="472174" y="2599535"/>
            <a:ext cx="8875157" cy="1117275"/>
            <a:chOff x="506464" y="3396968"/>
            <a:chExt cx="8875157" cy="1117275"/>
          </a:xfrm>
        </p:grpSpPr>
        <p:sp>
          <p:nvSpPr>
            <p:cNvPr id="20" name="TextBox 19"/>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1"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2"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4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4"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4"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7" name="TextBox 46"/>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rgbClr val="001BA0">
              <a:alpha val="22000"/>
            </a:srgbClr>
          </a:solid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grpSp>
        <p:nvGrpSpPr>
          <p:cNvPr id="27" name="Group 26"/>
          <p:cNvGrpSpPr/>
          <p:nvPr userDrawn="1"/>
        </p:nvGrpSpPr>
        <p:grpSpPr>
          <a:xfrm>
            <a:off x="7120794" y="1787819"/>
            <a:ext cx="2547311" cy="3289006"/>
            <a:chOff x="4194020" y="3501033"/>
            <a:chExt cx="310845" cy="401353"/>
          </a:xfrm>
        </p:grpSpPr>
        <p:sp>
          <p:nvSpPr>
            <p:cNvPr id="28" name="Freeform 27"/>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5">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4" name="Freeform 33"/>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5">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cxnSp>
        <p:nvCxnSpPr>
          <p:cNvPr id="35" name="Straight Connector 34"/>
          <p:cNvCxnSpPr/>
          <p:nvPr userDrawn="1"/>
        </p:nvCxnSpPr>
        <p:spPr bwMode="invGray">
          <a:xfrm>
            <a:off x="529590" y="2092046"/>
            <a:ext cx="882491"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46064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Orange">
    <p:bg>
      <p:bgPr>
        <a:gradFill>
          <a:gsLst>
            <a:gs pos="30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accent3">
              <a:lumMod val="75000"/>
              <a:alpha val="15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8"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51" name="Straight Connector 50"/>
          <p:cNvCxnSpPr/>
          <p:nvPr userDrawn="1"/>
        </p:nvCxnSpPr>
        <p:spPr>
          <a:xfrm>
            <a:off x="531495" y="4616908"/>
            <a:ext cx="1590675"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0"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2" name="Freeform 51"/>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3" name="Freeform 52"/>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4" name="Freeform 53"/>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5" name="Freeform 54"/>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6" name="Freeform 55"/>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7" name="Freeform 56"/>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222681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gu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816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ig Statement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0" indent="0">
              <a:buNone/>
              <a:defRPr sz="2800"/>
            </a:lvl1pPr>
          </a:lstStyle>
          <a:p>
            <a:r>
              <a:rPr lang="en-US"/>
              <a:t>Click icon to add picture</a:t>
            </a:r>
            <a:endParaRPr lang="en-US" dirty="0"/>
          </a:p>
        </p:txBody>
      </p:sp>
      <p:sp>
        <p:nvSpPr>
          <p:cNvPr id="2" name="Title 1"/>
          <p:cNvSpPr>
            <a:spLocks noGrp="1"/>
          </p:cNvSpPr>
          <p:nvPr>
            <p:ph type="title"/>
          </p:nvPr>
        </p:nvSpPr>
        <p:spPr>
          <a:xfrm>
            <a:off x="453126" y="1706564"/>
            <a:ext cx="6404876" cy="2258094"/>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387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Quot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248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5" name="Text Placeholder 2"/>
          <p:cNvSpPr>
            <a:spLocks noGrp="1"/>
          </p:cNvSpPr>
          <p:nvPr>
            <p:ph type="body" idx="11"/>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p:nvPr>
        </p:nvSpPr>
        <p:spPr>
          <a:xfrm>
            <a:off x="6190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18" name="Group 17"/>
          <p:cNvGrpSpPr/>
          <p:nvPr userDrawn="1"/>
        </p:nvGrpSpPr>
        <p:grpSpPr>
          <a:xfrm>
            <a:off x="472174" y="2599535"/>
            <a:ext cx="8875157" cy="1117275"/>
            <a:chOff x="506464" y="3396968"/>
            <a:chExt cx="8875157" cy="1117275"/>
          </a:xfrm>
        </p:grpSpPr>
        <p:sp>
          <p:nvSpPr>
            <p:cNvPr id="19" name="TextBox 18"/>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0"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1"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3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3"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6" name="TextBox 45"/>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3">
              <a:lumMod val="75000"/>
              <a:alpha val="15000"/>
            </a:schemeClr>
          </a:solidFill>
          <a:ln>
            <a:noFill/>
          </a:ln>
          <a:extLst/>
        </p:spPr>
        <p:txBody>
          <a:bodyPr vert="horz" wrap="square" lIns="91440" tIns="45720" rIns="91440" bIns="45720" numCol="1" anchor="t" anchorCtr="0" compatLnSpc="1">
            <a:prstTxWarp prst="textNoShape">
              <a:avLst/>
            </a:prstTxWarp>
          </a:bodyPr>
          <a:lstStyle/>
          <a:p>
            <a:pPr lvl="0"/>
            <a:endParaRPr lang="en-US"/>
          </a:p>
        </p:txBody>
      </p:sp>
      <p:grpSp>
        <p:nvGrpSpPr>
          <p:cNvPr id="27" name="Group 26"/>
          <p:cNvGrpSpPr/>
          <p:nvPr userDrawn="1"/>
        </p:nvGrpSpPr>
        <p:grpSpPr>
          <a:xfrm>
            <a:off x="7120794" y="1787819"/>
            <a:ext cx="2547311" cy="3289006"/>
            <a:chOff x="4194020" y="3501033"/>
            <a:chExt cx="310845" cy="401353"/>
          </a:xfrm>
        </p:grpSpPr>
        <p:sp>
          <p:nvSpPr>
            <p:cNvPr id="28" name="Freeform 27"/>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1">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4" name="Freeform 33"/>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1">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cxnSp>
        <p:nvCxnSpPr>
          <p:cNvPr id="35" name="Straight Connector 34"/>
          <p:cNvCxnSpPr/>
          <p:nvPr userDrawn="1"/>
        </p:nvCxnSpPr>
        <p:spPr bwMode="invGray">
          <a:xfrm>
            <a:off x="529590" y="2092046"/>
            <a:ext cx="882491"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1648406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accent5">
              <a:alpha val="23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8"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42" name="Straight Connector 41"/>
          <p:cNvCxnSpPr/>
          <p:nvPr userDrawn="1"/>
        </p:nvCxnSpPr>
        <p:spPr>
          <a:xfrm>
            <a:off x="531495" y="4616908"/>
            <a:ext cx="159067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40" name="Freeform 39"/>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7" name="Freeform 46"/>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8" name="Freeform 47"/>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
        <p:nvSpPr>
          <p:cNvPr id="49"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spTree>
    <p:extLst>
      <p:ext uri="{BB962C8B-B14F-4D97-AF65-F5344CB8AC3E}">
        <p14:creationId xmlns:p14="http://schemas.microsoft.com/office/powerpoint/2010/main" val="268760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64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ig Statement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0" indent="0">
              <a:buNone/>
              <a:defRPr sz="2800"/>
            </a:lvl1pPr>
          </a:lstStyle>
          <a:p>
            <a:r>
              <a:rPr lang="en-US"/>
              <a:t>Click icon to add picture</a:t>
            </a:r>
            <a:endParaRPr lang="en-US" dirty="0"/>
          </a:p>
        </p:txBody>
      </p:sp>
      <p:sp>
        <p:nvSpPr>
          <p:cNvPr id="2" name="Title 1"/>
          <p:cNvSpPr>
            <a:spLocks noGrp="1"/>
          </p:cNvSpPr>
          <p:nvPr>
            <p:ph type="title"/>
          </p:nvPr>
        </p:nvSpPr>
        <p:spPr>
          <a:xfrm>
            <a:off x="449314" y="1706563"/>
            <a:ext cx="6430911" cy="2258094"/>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540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ot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374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p:bgPr>
        <a:gradFill>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18" name="Group 17"/>
          <p:cNvGrpSpPr/>
          <p:nvPr userDrawn="1"/>
        </p:nvGrpSpPr>
        <p:grpSpPr>
          <a:xfrm>
            <a:off x="472174" y="2599535"/>
            <a:ext cx="8875157" cy="1117275"/>
            <a:chOff x="506464" y="3396968"/>
            <a:chExt cx="8875157" cy="1117275"/>
          </a:xfrm>
        </p:grpSpPr>
        <p:sp>
          <p:nvSpPr>
            <p:cNvPr id="19" name="TextBox 18"/>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0"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1"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3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3"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6" name="TextBox 45"/>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grpSp>
        <p:nvGrpSpPr>
          <p:cNvPr id="26" name="Group 25"/>
          <p:cNvGrpSpPr/>
          <p:nvPr userDrawn="1"/>
        </p:nvGrpSpPr>
        <p:grpSpPr>
          <a:xfrm>
            <a:off x="6411931" y="390525"/>
            <a:ext cx="5185262" cy="4686300"/>
            <a:chOff x="6411931" y="390525"/>
            <a:chExt cx="5185262" cy="4686300"/>
          </a:xfrm>
        </p:grpSpPr>
        <p:sp>
          <p:nvSpPr>
            <p:cNvPr id="28" name="Freeform 27"/>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5">
                <a:alpha val="15000"/>
              </a:schemeClr>
            </a:solidFill>
            <a:ln>
              <a:noFill/>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en-US">
                <a:solidFill>
                  <a:prstClr val="white"/>
                </a:solidFill>
              </a:endParaRPr>
            </a:p>
          </p:txBody>
        </p:sp>
        <p:grpSp>
          <p:nvGrpSpPr>
            <p:cNvPr id="29" name="Group 28"/>
            <p:cNvGrpSpPr/>
            <p:nvPr userDrawn="1"/>
          </p:nvGrpSpPr>
          <p:grpSpPr>
            <a:xfrm>
              <a:off x="7120794" y="1787819"/>
              <a:ext cx="2547311" cy="3289006"/>
              <a:chOff x="4194020" y="3501033"/>
              <a:chExt cx="310845" cy="401353"/>
            </a:xfrm>
          </p:grpSpPr>
          <p:sp>
            <p:nvSpPr>
              <p:cNvPr id="34" name="Freeform 33"/>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4">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5" name="Freeform 34"/>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4">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grpSp>
      <p:cxnSp>
        <p:nvCxnSpPr>
          <p:cNvPr id="36" name="Straight Connector 35"/>
          <p:cNvCxnSpPr/>
          <p:nvPr userDrawn="1"/>
        </p:nvCxnSpPr>
        <p:spPr bwMode="invGray">
          <a:xfrm>
            <a:off x="529590" y="2092046"/>
            <a:ext cx="882491" cy="0"/>
          </a:xfrm>
          <a:prstGeom prst="line">
            <a:avLst/>
          </a:prstGeom>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251712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endParaRPr lang="en-US" dirty="0"/>
          </a:p>
        </p:txBody>
      </p:sp>
      <p:sp>
        <p:nvSpPr>
          <p:cNvPr id="5" name="Rectangle 6"/>
          <p:cNvSpPr>
            <a:spLocks noGrp="1" noChangeArrowheads="1"/>
          </p:cNvSpPr>
          <p:nvPr>
            <p:ph type="sldNum" sz="quarter" idx="11"/>
          </p:nvPr>
        </p:nvSpPr>
        <p:spPr>
          <a:ln/>
        </p:spPr>
        <p:txBody>
          <a:bodyPr/>
          <a:lstStyle>
            <a:lvl1pPr>
              <a:defRPr/>
            </a:lvl1pPr>
          </a:lstStyle>
          <a:p>
            <a:fld id="{DF80877F-9C9A-455D-94B4-3A03730D1DFE}" type="slidenum">
              <a:rPr lang="en-US"/>
              <a:pPr/>
              <a:t>‹#›</a:t>
            </a:fld>
            <a:endParaRPr lang="en-US" dirty="0"/>
          </a:p>
        </p:txBody>
      </p:sp>
    </p:spTree>
    <p:extLst>
      <p:ext uri="{BB962C8B-B14F-4D97-AF65-F5344CB8AC3E}">
        <p14:creationId xmlns:p14="http://schemas.microsoft.com/office/powerpoint/2010/main" val="1125167194"/>
      </p:ext>
    </p:extLst>
  </p:cSld>
  <p:clrMapOvr>
    <a:masterClrMapping/>
  </p:clrMapOvr>
  <p:transition>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5"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200" kern="1200" baseline="0" dirty="0">
                <a:solidFill>
                  <a:prstClr val="black">
                    <a:lumMod val="75000"/>
                    <a:lumOff val="25000"/>
                  </a:prstClr>
                </a:solidFill>
                <a:latin typeface="Qualcomm Office Regular" pitchFamily="34" charset="0"/>
                <a:ea typeface="+mn-ea"/>
                <a:cs typeface="Arial" pitchFamily="34" charset="0"/>
              </a:defRPr>
            </a:lvl4pPr>
            <a:lvl5pPr marL="1200470" indent="-260673">
              <a:buFont typeface="Qualcomm Regular" pitchFamily="34" charset="0"/>
              <a:buChar char="−"/>
              <a:defRPr/>
            </a:lvl5pPr>
            <a:lvl6pPr marL="1629209" indent="0">
              <a:buNone/>
              <a:defRPr sz="12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8146"/>
            <a:ext cx="11432977" cy="584775"/>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6"/>
            <a:ext cx="11432977" cy="350865"/>
          </a:xfrm>
        </p:spPr>
        <p:txBody>
          <a:bodyPr tIns="0" bIns="0" anchor="t"/>
          <a:lstStyle>
            <a:lvl1pPr marL="0" indent="0">
              <a:buNone/>
              <a:defRPr sz="1800" b="0">
                <a:solidFill>
                  <a:schemeClr val="bg2"/>
                </a:solidFill>
                <a:latin typeface="Qualcomm Office Regular" pitchFamily="34" charset="0"/>
              </a:defRPr>
            </a:lvl1pPr>
            <a:lvl2pPr marL="342991" indent="0">
              <a:buNone/>
              <a:defRPr sz="1500" b="1"/>
            </a:lvl2pPr>
            <a:lvl3pPr marL="685983" indent="0">
              <a:buNone/>
              <a:defRPr sz="1350" b="1"/>
            </a:lvl3pPr>
            <a:lvl4pPr marL="1028974" indent="0">
              <a:buNone/>
              <a:defRPr sz="1200" b="1"/>
            </a:lvl4pPr>
            <a:lvl5pPr marL="1371966" indent="0">
              <a:buNone/>
              <a:defRPr sz="1200" b="1"/>
            </a:lvl5pPr>
            <a:lvl6pPr marL="1714957" indent="0">
              <a:buNone/>
              <a:defRPr sz="1200" b="1"/>
            </a:lvl6pPr>
            <a:lvl7pPr marL="2057949" indent="0">
              <a:buNone/>
              <a:defRPr sz="1200" b="1"/>
            </a:lvl7pPr>
            <a:lvl8pPr marL="2400940" indent="0">
              <a:buNone/>
              <a:defRPr sz="1200" b="1"/>
            </a:lvl8pPr>
            <a:lvl9pPr marL="2743932" indent="0">
              <a:buNone/>
              <a:defRPr sz="1200" b="1"/>
            </a:lvl9pPr>
          </a:lstStyle>
          <a:p>
            <a:pPr lvl="0"/>
            <a:r>
              <a:rPr lang="en-US" dirty="0"/>
              <a:t>Click to edit Master text styles</a:t>
            </a:r>
          </a:p>
        </p:txBody>
      </p:sp>
    </p:spTree>
    <p:extLst>
      <p:ext uri="{BB962C8B-B14F-4D97-AF65-F5344CB8AC3E}">
        <p14:creationId xmlns:p14="http://schemas.microsoft.com/office/powerpoint/2010/main" val="4224739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5" name="Text Placeholder 2"/>
          <p:cNvSpPr>
            <a:spLocks noGrp="1"/>
          </p:cNvSpPr>
          <p:nvPr>
            <p:ph type="body" idx="11"/>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133361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grpSp>
        <p:nvGrpSpPr>
          <p:cNvPr id="4" name="Group 3"/>
          <p:cNvGrpSpPr/>
          <p:nvPr userDrawn="1"/>
        </p:nvGrpSpPr>
        <p:grpSpPr>
          <a:xfrm>
            <a:off x="5654842" y="516899"/>
            <a:ext cx="6014500" cy="5837871"/>
            <a:chOff x="5654842" y="516899"/>
            <a:chExt cx="6014500" cy="5837871"/>
          </a:xfrm>
          <a:solidFill>
            <a:schemeClr val="accent6">
              <a:lumMod val="75000"/>
              <a:alpha val="30000"/>
            </a:schemeClr>
          </a:solidFill>
        </p:grpSpPr>
        <p:sp>
          <p:nvSpPr>
            <p:cNvPr id="95" name="Freeform 94"/>
            <p:cNvSpPr>
              <a:spLocks noEditPoints="1"/>
            </p:cNvSpPr>
            <p:nvPr/>
          </p:nvSpPr>
          <p:spPr bwMode="auto">
            <a:xfrm>
              <a:off x="6123821" y="5025489"/>
              <a:ext cx="2346416" cy="1329281"/>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6" name="Freeform 95"/>
            <p:cNvSpPr>
              <a:spLocks noEditPoints="1"/>
            </p:cNvSpPr>
            <p:nvPr/>
          </p:nvSpPr>
          <p:spPr bwMode="auto">
            <a:xfrm>
              <a:off x="7660183" y="4672232"/>
              <a:ext cx="773510" cy="644085"/>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7" name="Freeform 96"/>
            <p:cNvSpPr>
              <a:spLocks noEditPoints="1"/>
            </p:cNvSpPr>
            <p:nvPr/>
          </p:nvSpPr>
          <p:spPr bwMode="auto">
            <a:xfrm>
              <a:off x="5979169" y="4685937"/>
              <a:ext cx="324327" cy="284738"/>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8" name="Freeform 97"/>
            <p:cNvSpPr>
              <a:spLocks/>
            </p:cNvSpPr>
            <p:nvPr/>
          </p:nvSpPr>
          <p:spPr bwMode="auto">
            <a:xfrm>
              <a:off x="6630866" y="2689732"/>
              <a:ext cx="2781897" cy="2768192"/>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9" name="Freeform 98"/>
            <p:cNvSpPr>
              <a:spLocks/>
            </p:cNvSpPr>
            <p:nvPr/>
          </p:nvSpPr>
          <p:spPr bwMode="auto">
            <a:xfrm>
              <a:off x="9233088" y="3853042"/>
              <a:ext cx="85269" cy="73088"/>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0" name="Freeform 99"/>
            <p:cNvSpPr>
              <a:spLocks noEditPoints="1"/>
            </p:cNvSpPr>
            <p:nvPr/>
          </p:nvSpPr>
          <p:spPr bwMode="auto">
            <a:xfrm>
              <a:off x="8526575" y="3042988"/>
              <a:ext cx="651698" cy="822235"/>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1" name="Freeform 100"/>
            <p:cNvSpPr>
              <a:spLocks/>
            </p:cNvSpPr>
            <p:nvPr/>
          </p:nvSpPr>
          <p:spPr bwMode="auto">
            <a:xfrm>
              <a:off x="8505258" y="2892246"/>
              <a:ext cx="57861" cy="74611"/>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2" name="Freeform 101"/>
            <p:cNvSpPr>
              <a:spLocks/>
            </p:cNvSpPr>
            <p:nvPr/>
          </p:nvSpPr>
          <p:spPr bwMode="auto">
            <a:xfrm>
              <a:off x="8505258" y="2686686"/>
              <a:ext cx="57861" cy="79178"/>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3" name="Freeform 102"/>
            <p:cNvSpPr>
              <a:spLocks noEditPoints="1"/>
            </p:cNvSpPr>
            <p:nvPr/>
          </p:nvSpPr>
          <p:spPr bwMode="auto">
            <a:xfrm>
              <a:off x="8523530" y="1666505"/>
              <a:ext cx="2296168" cy="2317486"/>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4" name="Freeform 103"/>
            <p:cNvSpPr>
              <a:spLocks/>
            </p:cNvSpPr>
            <p:nvPr/>
          </p:nvSpPr>
          <p:spPr bwMode="auto">
            <a:xfrm>
              <a:off x="9431034" y="3907858"/>
              <a:ext cx="82224" cy="65475"/>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5" name="Freeform 104"/>
            <p:cNvSpPr>
              <a:spLocks noEditPoints="1"/>
            </p:cNvSpPr>
            <p:nvPr/>
          </p:nvSpPr>
          <p:spPr bwMode="auto">
            <a:xfrm>
              <a:off x="8246406" y="1403086"/>
              <a:ext cx="1274465" cy="1268375"/>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6" name="Freeform 105"/>
            <p:cNvSpPr>
              <a:spLocks noEditPoints="1"/>
            </p:cNvSpPr>
            <p:nvPr/>
          </p:nvSpPr>
          <p:spPr bwMode="auto">
            <a:xfrm>
              <a:off x="9660956" y="1107690"/>
              <a:ext cx="1712991" cy="3427504"/>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7" name="Freeform 106"/>
            <p:cNvSpPr>
              <a:spLocks noEditPoints="1"/>
            </p:cNvSpPr>
            <p:nvPr/>
          </p:nvSpPr>
          <p:spPr bwMode="auto">
            <a:xfrm>
              <a:off x="9660956" y="812295"/>
              <a:ext cx="2008386" cy="2114973"/>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8" name="Freeform 107"/>
            <p:cNvSpPr>
              <a:spLocks noEditPoints="1"/>
            </p:cNvSpPr>
            <p:nvPr/>
          </p:nvSpPr>
          <p:spPr bwMode="auto">
            <a:xfrm>
              <a:off x="7357174" y="516899"/>
              <a:ext cx="2303782" cy="2306827"/>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9" name="Freeform 108"/>
            <p:cNvSpPr>
              <a:spLocks noEditPoints="1"/>
            </p:cNvSpPr>
            <p:nvPr/>
          </p:nvSpPr>
          <p:spPr bwMode="auto">
            <a:xfrm>
              <a:off x="7361742" y="2956197"/>
              <a:ext cx="1594223" cy="2058634"/>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0" name="Freeform 109"/>
            <p:cNvSpPr>
              <a:spLocks noEditPoints="1"/>
            </p:cNvSpPr>
            <p:nvPr/>
          </p:nvSpPr>
          <p:spPr bwMode="auto">
            <a:xfrm>
              <a:off x="9077777" y="5007217"/>
              <a:ext cx="583178" cy="121813"/>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1" name="Freeform 110"/>
            <p:cNvSpPr>
              <a:spLocks/>
            </p:cNvSpPr>
            <p:nvPr/>
          </p:nvSpPr>
          <p:spPr bwMode="auto">
            <a:xfrm>
              <a:off x="9721862" y="4883882"/>
              <a:ext cx="205559" cy="465933"/>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2" name="Freeform 111"/>
            <p:cNvSpPr>
              <a:spLocks/>
            </p:cNvSpPr>
            <p:nvPr/>
          </p:nvSpPr>
          <p:spPr bwMode="auto">
            <a:xfrm>
              <a:off x="10041620" y="4593054"/>
              <a:ext cx="630380" cy="756762"/>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3" name="Freeform 112"/>
            <p:cNvSpPr>
              <a:spLocks noEditPoints="1"/>
            </p:cNvSpPr>
            <p:nvPr/>
          </p:nvSpPr>
          <p:spPr bwMode="auto">
            <a:xfrm>
              <a:off x="5654842" y="3904813"/>
              <a:ext cx="915118" cy="609063"/>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4" name="Freeform 113"/>
            <p:cNvSpPr>
              <a:spLocks/>
            </p:cNvSpPr>
            <p:nvPr/>
          </p:nvSpPr>
          <p:spPr bwMode="auto">
            <a:xfrm>
              <a:off x="9686840" y="2574010"/>
              <a:ext cx="248194" cy="249716"/>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5" name="Freeform 114"/>
            <p:cNvSpPr>
              <a:spLocks noEditPoints="1"/>
            </p:cNvSpPr>
            <p:nvPr/>
          </p:nvSpPr>
          <p:spPr bwMode="auto">
            <a:xfrm>
              <a:off x="8879832" y="2012149"/>
              <a:ext cx="1626199" cy="1553111"/>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6" name="Freeform 115"/>
            <p:cNvSpPr>
              <a:spLocks/>
            </p:cNvSpPr>
            <p:nvPr/>
          </p:nvSpPr>
          <p:spPr bwMode="auto">
            <a:xfrm>
              <a:off x="5899990" y="4153006"/>
              <a:ext cx="111155" cy="111155"/>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grpSp>
      <p:sp>
        <p:nvSpPr>
          <p:cNvPr id="2"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16" name="Straight Connector 15"/>
          <p:cNvCxnSpPr/>
          <p:nvPr userDrawn="1"/>
        </p:nvCxnSpPr>
        <p:spPr>
          <a:xfrm>
            <a:off x="531495" y="4616908"/>
            <a:ext cx="1590675"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54810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gue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4"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72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ig Statement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342900" indent="-342900">
              <a:buNone/>
              <a:defRPr/>
            </a:lvl1pPr>
            <a:lvl5pPr>
              <a:defRPr lang="en-US" sz="2800" kern="1200" baseline="0" dirty="0">
                <a:solidFill>
                  <a:schemeClr val="tx1">
                    <a:lumMod val="50000"/>
                    <a:lumOff val="50000"/>
                  </a:schemeClr>
                </a:solidFill>
                <a:latin typeface="+mn-lt"/>
                <a:ea typeface="+mn-ea"/>
                <a:cs typeface="+mn-cs"/>
              </a:defRPr>
            </a:lvl5pPr>
          </a:lstStyle>
          <a:p>
            <a:pPr marL="0" lvl="4" indent="0" algn="l" defTabSz="914400" rtl="0" eaLnBrk="1" latinLnBrk="0" hangingPunct="1">
              <a:lnSpc>
                <a:spcPct val="98000"/>
              </a:lnSpc>
              <a:spcBef>
                <a:spcPts val="1800"/>
              </a:spcBef>
              <a:buFont typeface="Microsoft Sans Serif" panose="020B0604020202020204" pitchFamily="34" charset="0"/>
              <a:buChar char="​"/>
            </a:pPr>
            <a:r>
              <a:rPr lang="en-US"/>
              <a:t>Click icon to add picture</a:t>
            </a:r>
            <a:endParaRPr lang="en-US" dirty="0"/>
          </a:p>
        </p:txBody>
      </p:sp>
      <p:sp>
        <p:nvSpPr>
          <p:cNvPr id="14" name="Title 1"/>
          <p:cNvSpPr>
            <a:spLocks noGrp="1"/>
          </p:cNvSpPr>
          <p:nvPr>
            <p:ph type="title"/>
          </p:nvPr>
        </p:nvSpPr>
        <p:spPr>
          <a:xfrm>
            <a:off x="449314" y="1706563"/>
            <a:ext cx="6428983" cy="2258094"/>
          </a:xfrm>
        </p:spPr>
        <p:txBody>
          <a:bodyPr anchor="b">
            <a:noAutofit/>
          </a:bodyPr>
          <a:lstStyle>
            <a:lvl1pPr>
              <a:lnSpc>
                <a:spcPct val="92000"/>
              </a:lnSpc>
              <a:defRPr sz="6800">
                <a:solidFill>
                  <a:schemeClr val="bg1"/>
                </a:solidFill>
              </a:defRPr>
            </a:lvl1pPr>
          </a:lstStyle>
          <a:p>
            <a:r>
              <a:rPr lang="en-US"/>
              <a:t>Click to edit Master title style</a:t>
            </a:r>
            <a:endParaRPr lang="en-US" dirty="0"/>
          </a:p>
        </p:txBody>
      </p:sp>
      <p:sp>
        <p:nvSpPr>
          <p:cNvPr id="85"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750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Violet">
    <p:bg>
      <p:bgPr>
        <a:gradFill>
          <a:gsLst>
            <a:gs pos="1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710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22512"/>
            <a:ext cx="713422" cy="153888"/>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tint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tint val="75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60" r:id="rId3"/>
    <p:sldLayoutId id="2147483654" r:id="rId4"/>
    <p:sldLayoutId id="2147483655" r:id="rId5"/>
    <p:sldLayoutId id="2147483664" r:id="rId6"/>
    <p:sldLayoutId id="2147483651" r:id="rId7"/>
    <p:sldLayoutId id="2147483656" r:id="rId8"/>
    <p:sldLayoutId id="2147483657" r:id="rId9"/>
    <p:sldLayoutId id="2147483658" r:id="rId10"/>
    <p:sldLayoutId id="2147483663" r:id="rId11"/>
    <p:sldLayoutId id="2147483671" r:id="rId12"/>
    <p:sldLayoutId id="2147483665" r:id="rId13"/>
    <p:sldLayoutId id="2147483668" r:id="rId14"/>
    <p:sldLayoutId id="2147483674" r:id="rId15"/>
    <p:sldLayoutId id="2147483662" r:id="rId16"/>
    <p:sldLayoutId id="2147483672" r:id="rId17"/>
    <p:sldLayoutId id="2147483666" r:id="rId18"/>
    <p:sldLayoutId id="2147483669" r:id="rId19"/>
    <p:sldLayoutId id="2147483675" r:id="rId20"/>
    <p:sldLayoutId id="2147483649" r:id="rId21"/>
    <p:sldLayoutId id="2147483673" r:id="rId22"/>
    <p:sldLayoutId id="2147483667" r:id="rId23"/>
    <p:sldLayoutId id="2147483670" r:id="rId24"/>
    <p:sldLayoutId id="2147483677" r:id="rId25"/>
    <p:sldLayoutId id="2147483678" r:id="rId26"/>
    <p:sldLayoutId id="2147483679" r:id="rId2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50000"/>
              <a:lumOff val="50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chemeClr val="accent4">
            <a:lumMod val="75000"/>
          </a:schemeClr>
        </a:buClr>
        <a:buFont typeface="Arial" panose="020B0604020202020204" pitchFamily="34" charset="0"/>
        <a:buChar char="•"/>
        <a:defRPr sz="2100" kern="1200" baseline="0">
          <a:solidFill>
            <a:schemeClr val="tx1">
              <a:lumMod val="50000"/>
              <a:lumOff val="50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lang="en-US" sz="1800" kern="1200" dirty="0" smtClean="0">
          <a:solidFill>
            <a:schemeClr val="tx1">
              <a:lumMod val="50000"/>
              <a:lumOff val="50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sz="1800" kern="1200">
          <a:solidFill>
            <a:schemeClr val="tx1">
              <a:lumMod val="50000"/>
              <a:lumOff val="50000"/>
            </a:schemeClr>
          </a:solidFill>
          <a:latin typeface="+mn-lt"/>
          <a:ea typeface="+mn-ea"/>
          <a:cs typeface="+mn-cs"/>
        </a:defRPr>
      </a:lvl4pPr>
      <a:lvl5pPr marL="0" indent="0" algn="l" defTabSz="914400" rtl="0" eaLnBrk="1" latinLnBrk="0" hangingPunct="1">
        <a:lnSpc>
          <a:spcPct val="98000"/>
        </a:lnSpc>
        <a:spcBef>
          <a:spcPts val="1800"/>
        </a:spcBef>
        <a:buFont typeface="Microsoft Sans Serif" panose="020B0604020202020204" pitchFamily="34" charset="0"/>
        <a:buChar char="​"/>
        <a:tabLst/>
        <a:defRPr sz="2800" kern="1200" baseline="0">
          <a:solidFill>
            <a:schemeClr val="tx1">
              <a:lumMod val="50000"/>
              <a:lumOff val="50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50000"/>
              <a:lumOff val="50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50000"/>
              <a:lumOff val="50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8900" kern="1200" baseline="0">
          <a:solidFill>
            <a:schemeClr val="tx1">
              <a:lumMod val="50000"/>
              <a:lumOff val="5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0744" y="2809674"/>
            <a:ext cx="8454656" cy="1461939"/>
          </a:xfrm>
        </p:spPr>
        <p:txBody>
          <a:bodyPr/>
          <a:lstStyle/>
          <a:p>
            <a:r>
              <a:rPr lang="en-US" sz="4000">
                <a:latin typeface="Arial" charset="0"/>
                <a:ea typeface="Arial" charset="0"/>
                <a:cs typeface="Arial" charset="0"/>
              </a:rPr>
              <a:t>Pre RAN5#77 - 5G </a:t>
            </a:r>
            <a:r>
              <a:rPr lang="en-US" sz="4000" dirty="0">
                <a:latin typeface="Arial" charset="0"/>
                <a:ea typeface="Arial" charset="0"/>
                <a:cs typeface="Arial" charset="0"/>
              </a:rPr>
              <a:t>WG Status (after Oct 2017 </a:t>
            </a:r>
            <a:r>
              <a:rPr lang="en-US" sz="4000" dirty="0" err="1">
                <a:latin typeface="Arial" charset="0"/>
                <a:ea typeface="Arial" charset="0"/>
                <a:cs typeface="Arial" charset="0"/>
              </a:rPr>
              <a:t>bis</a:t>
            </a:r>
            <a:r>
              <a:rPr lang="en-US" sz="4000" dirty="0">
                <a:latin typeface="Arial" charset="0"/>
                <a:ea typeface="Arial" charset="0"/>
                <a:cs typeface="Arial" charset="0"/>
              </a:rPr>
              <a:t> meeting) – NSA Focus </a:t>
            </a:r>
          </a:p>
        </p:txBody>
      </p:sp>
    </p:spTree>
    <p:extLst>
      <p:ext uri="{BB962C8B-B14F-4D97-AF65-F5344CB8AC3E}">
        <p14:creationId xmlns:p14="http://schemas.microsoft.com/office/powerpoint/2010/main" val="27471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81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74ED5C2-0107-4B2B-A2F6-532B453E0279}" type="slidenum">
              <a:rPr lang="en-US" altLang="en-US">
                <a:solidFill>
                  <a:srgbClr val="A8A8A8"/>
                </a:solidFill>
                <a:latin typeface="Verdana" panose="020B0604030504040204" pitchFamily="34" charset="0"/>
                <a:ea typeface="ヒラギノ角ゴ Pro W3" charset="-128"/>
              </a:rPr>
              <a:pPr eaLnBrk="1" hangingPunct="1"/>
              <a:t>2</a:t>
            </a:fld>
            <a:endParaRPr lang="en-US" altLang="en-US" dirty="0">
              <a:solidFill>
                <a:srgbClr val="A8A8A8"/>
              </a:solidFill>
              <a:latin typeface="Verdana" panose="020B0604030504040204" pitchFamily="34" charset="0"/>
              <a:ea typeface="ヒラギノ角ゴ Pro W3" charset="-128"/>
            </a:endParaRPr>
          </a:p>
        </p:txBody>
      </p:sp>
      <p:sp>
        <p:nvSpPr>
          <p:cNvPr id="6148" name="Rectangle 2"/>
          <p:cNvSpPr>
            <a:spLocks noGrp="1" noChangeArrowheads="1"/>
          </p:cNvSpPr>
          <p:nvPr>
            <p:ph type="title"/>
          </p:nvPr>
        </p:nvSpPr>
        <p:spPr>
          <a:xfrm>
            <a:off x="2513202" y="483096"/>
            <a:ext cx="7696200" cy="685800"/>
          </a:xfrm>
        </p:spPr>
        <p:txBody>
          <a:bodyPr/>
          <a:lstStyle/>
          <a:p>
            <a:r>
              <a:rPr lang="en-GB" altLang="en-US" sz="2400" dirty="0">
                <a:latin typeface="Qualcomm Office Regular" panose="020B0503030202060203" pitchFamily="34" charset="0"/>
              </a:rPr>
              <a:t>Status of Core Groups after Oct-17 </a:t>
            </a:r>
            <a:r>
              <a:rPr lang="en-GB" altLang="en-US" sz="2400" dirty="0" err="1">
                <a:latin typeface="Qualcomm Office Regular" panose="020B0503030202060203" pitchFamily="34" charset="0"/>
              </a:rPr>
              <a:t>bis</a:t>
            </a:r>
            <a:r>
              <a:rPr lang="en-GB" altLang="en-US" sz="2400" dirty="0">
                <a:latin typeface="Qualcomm Office Regular" panose="020B0503030202060203" pitchFamily="34" charset="0"/>
              </a:rPr>
              <a:t> meeting(s)</a:t>
            </a:r>
          </a:p>
        </p:txBody>
      </p:sp>
      <p:sp>
        <p:nvSpPr>
          <p:cNvPr id="6149" name="Rectangle 3"/>
          <p:cNvSpPr>
            <a:spLocks noGrp="1" noChangeArrowheads="1"/>
          </p:cNvSpPr>
          <p:nvPr>
            <p:ph type="body" idx="1"/>
          </p:nvPr>
        </p:nvSpPr>
        <p:spPr>
          <a:xfrm>
            <a:off x="979715" y="1643229"/>
            <a:ext cx="7543800" cy="3836640"/>
          </a:xfrm>
        </p:spPr>
        <p:txBody>
          <a:bodyPr/>
          <a:lstStyle/>
          <a:p>
            <a:pPr marL="0" indent="0">
              <a:buNone/>
            </a:pPr>
            <a:r>
              <a:rPr lang="en-US" u="sng" dirty="0">
                <a:latin typeface="Qualcomm Office Regular" panose="020B0503030202060203" pitchFamily="34" charset="0"/>
              </a:rPr>
              <a:t>Summary</a:t>
            </a:r>
          </a:p>
          <a:p>
            <a:r>
              <a:rPr lang="en-US" dirty="0">
                <a:latin typeface="Qualcomm Office Regular" panose="020B0503030202060203" pitchFamily="34" charset="0"/>
              </a:rPr>
              <a:t>RAN2 Status</a:t>
            </a:r>
          </a:p>
          <a:p>
            <a:r>
              <a:rPr lang="en-US" dirty="0">
                <a:latin typeface="Qualcomm Office Regular" panose="020B0503030202060203" pitchFamily="34" charset="0"/>
              </a:rPr>
              <a:t>ASN.1 Status</a:t>
            </a:r>
          </a:p>
          <a:p>
            <a:r>
              <a:rPr lang="en-US" dirty="0">
                <a:latin typeface="Qualcomm Office Regular" panose="020B0503030202060203" pitchFamily="34" charset="0"/>
              </a:rPr>
              <a:t>CT1 Status</a:t>
            </a:r>
          </a:p>
          <a:p>
            <a:r>
              <a:rPr lang="en-US" dirty="0">
                <a:latin typeface="Qualcomm Office Regular" panose="020B0503030202060203" pitchFamily="34" charset="0"/>
              </a:rPr>
              <a:t>CT6, SA3 Status</a:t>
            </a:r>
          </a:p>
          <a:p>
            <a:r>
              <a:rPr lang="en-US">
                <a:latin typeface="Qualcomm Office Regular" panose="020B0503030202060203" pitchFamily="34" charset="0"/>
              </a:rPr>
              <a:t>Core </a:t>
            </a:r>
            <a:r>
              <a:rPr lang="en-US" dirty="0">
                <a:latin typeface="Qualcomm Office Regular" panose="020B0503030202060203" pitchFamily="34" charset="0"/>
              </a:rPr>
              <a:t>Spec Updates and Applicability</a:t>
            </a:r>
          </a:p>
          <a:p>
            <a:pPr marL="0" indent="0">
              <a:buNone/>
            </a:pPr>
            <a:endParaRPr lang="en-US" sz="1400" dirty="0"/>
          </a:p>
        </p:txBody>
      </p:sp>
    </p:spTree>
    <p:extLst>
      <p:ext uri="{BB962C8B-B14F-4D97-AF65-F5344CB8AC3E}">
        <p14:creationId xmlns:p14="http://schemas.microsoft.com/office/powerpoint/2010/main" val="266257771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68235" y="1188719"/>
            <a:ext cx="10456816" cy="5229497"/>
          </a:xfrm>
        </p:spPr>
        <p:txBody>
          <a:bodyPr/>
          <a:lstStyle/>
          <a:p>
            <a:r>
              <a:rPr lang="en-US" sz="1600" u="sng" dirty="0">
                <a:solidFill>
                  <a:schemeClr val="tx1"/>
                </a:solidFill>
                <a:latin typeface="Qualcomm Office Regular" panose="020B0503030202060203" pitchFamily="34" charset="0"/>
              </a:rPr>
              <a:t>C-plane</a:t>
            </a:r>
          </a:p>
          <a:p>
            <a:pPr lvl="1"/>
            <a:r>
              <a:rPr lang="en-US" sz="1600" dirty="0">
                <a:solidFill>
                  <a:schemeClr val="tx1"/>
                </a:solidFill>
                <a:latin typeface="Qualcomm Office Regular" panose="020B0503030202060203" pitchFamily="34" charset="0"/>
              </a:rPr>
              <a:t>RAN2 made good progress during Oct </a:t>
            </a:r>
            <a:r>
              <a:rPr lang="en-US" sz="1600" dirty="0" err="1">
                <a:solidFill>
                  <a:schemeClr val="tx1"/>
                </a:solidFill>
                <a:latin typeface="Qualcomm Office Regular" panose="020B0503030202060203" pitchFamily="34" charset="0"/>
              </a:rPr>
              <a:t>bis</a:t>
            </a:r>
            <a:r>
              <a:rPr lang="en-US" sz="1600" dirty="0">
                <a:solidFill>
                  <a:schemeClr val="tx1"/>
                </a:solidFill>
                <a:latin typeface="Qualcomm Office Regular" panose="020B0503030202060203" pitchFamily="34" charset="0"/>
              </a:rPr>
              <a:t> meeting. Lots of TPs for RRC details (such as RRC reconfiguration procedures) were agreed. </a:t>
            </a:r>
          </a:p>
          <a:p>
            <a:pPr lvl="1"/>
            <a:r>
              <a:rPr lang="en-US" sz="1600" dirty="0">
                <a:solidFill>
                  <a:schemeClr val="tx1"/>
                </a:solidFill>
                <a:latin typeface="Qualcomm Office Regular" panose="020B0503030202060203" pitchFamily="34" charset="0"/>
              </a:rPr>
              <a:t>The NR RRC specification would be finalized by 5 email discussions to capture the agreements made in this RAN2 meeting, so it’s likely that a good quality of draft RRC spec would be available in Nov meeting (RAN2#100 Reno).  This draft can be good starting reference for RAN5 TC.</a:t>
            </a:r>
          </a:p>
          <a:p>
            <a:pPr lvl="1"/>
            <a:r>
              <a:rPr lang="en-US" sz="1600" dirty="0">
                <a:solidFill>
                  <a:schemeClr val="tx1"/>
                </a:solidFill>
                <a:latin typeface="Qualcomm Office Regular" panose="020B0503030202060203" pitchFamily="34" charset="0"/>
              </a:rPr>
              <a:t>The discussion on MR-DC UE capability on track for completion as well.</a:t>
            </a:r>
          </a:p>
          <a:p>
            <a:pPr lvl="1"/>
            <a:endParaRPr lang="en-US" sz="1600" dirty="0">
              <a:solidFill>
                <a:schemeClr val="tx1"/>
              </a:solidFill>
              <a:latin typeface="Qualcomm Office Regular" panose="020B0503030202060203" pitchFamily="34" charset="0"/>
            </a:endParaRPr>
          </a:p>
          <a:p>
            <a:r>
              <a:rPr lang="en-US" sz="1600" u="sng" dirty="0">
                <a:solidFill>
                  <a:schemeClr val="tx1"/>
                </a:solidFill>
                <a:latin typeface="Qualcomm Office Regular" panose="020B0503030202060203" pitchFamily="34" charset="0"/>
              </a:rPr>
              <a:t>U-plane</a:t>
            </a:r>
          </a:p>
          <a:p>
            <a:pPr lvl="1"/>
            <a:r>
              <a:rPr lang="en-US" sz="1600" dirty="0">
                <a:solidFill>
                  <a:schemeClr val="tx1"/>
                </a:solidFill>
                <a:latin typeface="Qualcomm Office Regular" panose="020B0503030202060203" pitchFamily="34" charset="0"/>
              </a:rPr>
              <a:t>For MAC, RAN2 UP session made good progress but still could not fully converge on a few topics.  Email discussions underway.</a:t>
            </a:r>
          </a:p>
          <a:p>
            <a:pPr lvl="1"/>
            <a:r>
              <a:rPr lang="en-US" sz="1600" dirty="0">
                <a:solidFill>
                  <a:schemeClr val="tx1"/>
                </a:solidFill>
                <a:latin typeface="Qualcomm Office Regular" panose="020B0503030202060203" pitchFamily="34" charset="0"/>
              </a:rPr>
              <a:t>U-plane design should be available by Dec 2017 (apart from SDAP).</a:t>
            </a:r>
          </a:p>
          <a:p>
            <a:endParaRPr lang="en-US" sz="1600" dirty="0">
              <a:solidFill>
                <a:schemeClr val="tx1"/>
              </a:solidFill>
              <a:latin typeface="Qualcomm Office Regular" panose="020B0503030202060203" pitchFamily="34" charset="0"/>
            </a:endParaRPr>
          </a:p>
          <a:p>
            <a:r>
              <a:rPr lang="en-US" sz="1600" dirty="0">
                <a:solidFill>
                  <a:schemeClr val="tx1"/>
                </a:solidFill>
                <a:latin typeface="Qualcomm Office Regular" panose="020B0503030202060203" pitchFamily="34" charset="0"/>
              </a:rPr>
              <a:t>Risks for NSA Option3 Completion - There are still some open issues in RRM; important one is the RRM impact of BWP which looks challenging to be completed by Dec 2017. </a:t>
            </a:r>
          </a:p>
          <a:p>
            <a:endParaRPr lang="en-US" sz="1800" dirty="0">
              <a:latin typeface="Qualcomm Office Regular" panose="020B0503030202060203" pitchFamily="34" charset="0"/>
            </a:endParaRPr>
          </a:p>
          <a:p>
            <a:pPr marL="457200" lvl="1" indent="0">
              <a:buNone/>
            </a:pPr>
            <a:endParaRPr lang="en-US" sz="1600" dirty="0">
              <a:latin typeface="Qualcomm Office Regular" panose="020B0503030202060203" pitchFamily="34" charset="0"/>
            </a:endParaRPr>
          </a:p>
          <a:p>
            <a:endParaRPr lang="en-US" dirty="0"/>
          </a:p>
        </p:txBody>
      </p:sp>
      <p:sp>
        <p:nvSpPr>
          <p:cNvPr id="8" name="Title 7"/>
          <p:cNvSpPr>
            <a:spLocks noGrp="1"/>
          </p:cNvSpPr>
          <p:nvPr>
            <p:ph type="title"/>
          </p:nvPr>
        </p:nvSpPr>
        <p:spPr>
          <a:xfrm>
            <a:off x="2362200" y="381000"/>
            <a:ext cx="6934200" cy="685800"/>
          </a:xfrm>
        </p:spPr>
        <p:txBody>
          <a:bodyPr/>
          <a:lstStyle/>
          <a:p>
            <a:pPr algn="ctr"/>
            <a:r>
              <a:rPr lang="en-US" dirty="0">
                <a:latin typeface="Qualcomm Office Regular" panose="020B0503030202060203" pitchFamily="34" charset="0"/>
              </a:rPr>
              <a:t>RAN2 Status</a:t>
            </a:r>
          </a:p>
        </p:txBody>
      </p:sp>
      <p:sp>
        <p:nvSpPr>
          <p:cNvPr id="4" name="Slide Number Placeholder 3"/>
          <p:cNvSpPr>
            <a:spLocks noGrp="1"/>
          </p:cNvSpPr>
          <p:nvPr>
            <p:ph type="sldNum" sz="quarter" idx="11"/>
          </p:nvPr>
        </p:nvSpPr>
        <p:spPr/>
        <p:txBody>
          <a:bodyPr/>
          <a:lstStyle/>
          <a:p>
            <a:fld id="{61C10B6B-15CA-4195-8010-4FDA54CC479F}" type="slidenum">
              <a:rPr lang="en-US" altLang="en-US">
                <a:ea typeface="ヒラギノ角ゴ Pro W3" charset="-128"/>
              </a:rPr>
              <a:pPr/>
              <a:t>3</a:t>
            </a:fld>
            <a:endParaRPr lang="en-US" altLang="en-US" dirty="0">
              <a:ea typeface="ヒラギノ角ゴ Pro W3" charset="-128"/>
            </a:endParaRPr>
          </a:p>
        </p:txBody>
      </p:sp>
    </p:spTree>
    <p:extLst>
      <p:ext uri="{BB962C8B-B14F-4D97-AF65-F5344CB8AC3E}">
        <p14:creationId xmlns:p14="http://schemas.microsoft.com/office/powerpoint/2010/main" val="406077095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38400" y="156754"/>
            <a:ext cx="6934200" cy="685800"/>
          </a:xfrm>
        </p:spPr>
        <p:txBody>
          <a:bodyPr/>
          <a:lstStyle/>
          <a:p>
            <a:pPr algn="ctr"/>
            <a:r>
              <a:rPr lang="en-US" dirty="0">
                <a:latin typeface="Qualcomm Office Regular" panose="020B0503030202060203" pitchFamily="34" charset="0"/>
              </a:rPr>
              <a:t>5G System ASN.1 </a:t>
            </a:r>
          </a:p>
        </p:txBody>
      </p:sp>
      <p:sp>
        <p:nvSpPr>
          <p:cNvPr id="5" name="Slide Number Placeholder 4"/>
          <p:cNvSpPr>
            <a:spLocks noGrp="1"/>
          </p:cNvSpPr>
          <p:nvPr>
            <p:ph type="sldNum" sz="quarter" idx="11"/>
          </p:nvPr>
        </p:nvSpPr>
        <p:spPr/>
        <p:txBody>
          <a:bodyPr/>
          <a:lstStyle/>
          <a:p>
            <a:fld id="{D71D7104-A730-4E32-98C3-1893F87957E2}" type="slidenum">
              <a:rPr lang="en-US" altLang="en-US">
                <a:ea typeface="ヒラギノ角ゴ Pro W3" charset="-128"/>
              </a:rPr>
              <a:pPr/>
              <a:t>4</a:t>
            </a:fld>
            <a:endParaRPr lang="en-US" altLang="en-US" dirty="0">
              <a:ea typeface="ヒラギノ角ゴ Pro W3" charset="-128"/>
            </a:endParaRPr>
          </a:p>
        </p:txBody>
      </p:sp>
      <p:sp>
        <p:nvSpPr>
          <p:cNvPr id="6" name="Content Placeholder 5">
            <a:extLst>
              <a:ext uri="{FF2B5EF4-FFF2-40B4-BE49-F238E27FC236}">
                <a16:creationId xmlns:a16="http://schemas.microsoft.com/office/drawing/2014/main" id="{DA069B4F-6339-4209-8FDF-3E2223B7AD97}"/>
              </a:ext>
            </a:extLst>
          </p:cNvPr>
          <p:cNvSpPr>
            <a:spLocks noGrp="1"/>
          </p:cNvSpPr>
          <p:nvPr>
            <p:ph idx="1"/>
          </p:nvPr>
        </p:nvSpPr>
        <p:spPr>
          <a:xfrm>
            <a:off x="492033" y="1181100"/>
            <a:ext cx="11107783" cy="5486400"/>
          </a:xfrm>
        </p:spPr>
        <p:txBody>
          <a:bodyPr/>
          <a:lstStyle/>
          <a:p>
            <a:pPr marL="0" indent="0">
              <a:buNone/>
            </a:pPr>
            <a:r>
              <a:rPr lang="en-GB" sz="1800" dirty="0">
                <a:solidFill>
                  <a:schemeClr val="tx1"/>
                </a:solidFill>
                <a:latin typeface="Qualcomm Office Regular" panose="020B0503030202060203" pitchFamily="34" charset="0"/>
              </a:rPr>
              <a:t>RRC, L1\L2</a:t>
            </a:r>
          </a:p>
          <a:p>
            <a:pPr lvl="0"/>
            <a:r>
              <a:rPr lang="en-GB" sz="1800" dirty="0">
                <a:solidFill>
                  <a:schemeClr val="tx1"/>
                </a:solidFill>
                <a:latin typeface="Qualcomm Office Regular" panose="020B0503030202060203" pitchFamily="34" charset="0"/>
              </a:rPr>
              <a:t>Option3 will have impact also on LTE ASN.1.  Mar’18 ASN.1 freeze for option3 will target both NR RRC ASN.1 AND LTE RRC ASN1. </a:t>
            </a:r>
            <a:endParaRPr lang="en-US" sz="1800" dirty="0">
              <a:solidFill>
                <a:schemeClr val="tx1"/>
              </a:solidFill>
              <a:latin typeface="Qualcomm Office Regular" panose="020B0503030202060203" pitchFamily="34" charset="0"/>
            </a:endParaRPr>
          </a:p>
          <a:p>
            <a:pPr lvl="1"/>
            <a:r>
              <a:rPr lang="en-US" sz="1800" dirty="0">
                <a:solidFill>
                  <a:schemeClr val="tx1"/>
                </a:solidFill>
                <a:latin typeface="Qualcomm Office Regular" panose="020B0503030202060203" pitchFamily="34" charset="0"/>
              </a:rPr>
              <a:t>The impact to LTE RRC is to add UE capabilities for NR, the transfer of NR RRC message encapsulated in LTE RRC, measurements for NR and so on.</a:t>
            </a:r>
          </a:p>
          <a:p>
            <a:pPr marL="457200" lvl="1" indent="0">
              <a:buNone/>
            </a:pPr>
            <a:endParaRPr lang="en-US" sz="1800" dirty="0">
              <a:solidFill>
                <a:schemeClr val="tx1"/>
              </a:solidFill>
              <a:latin typeface="Qualcomm Office Regular" panose="020B0503030202060203" pitchFamily="34" charset="0"/>
            </a:endParaRPr>
          </a:p>
          <a:p>
            <a:pPr lvl="0"/>
            <a:r>
              <a:rPr lang="en-GB" sz="1800" dirty="0">
                <a:solidFill>
                  <a:schemeClr val="tx1"/>
                </a:solidFill>
                <a:latin typeface="Qualcomm Office Regular" panose="020B0503030202060203" pitchFamily="34" charset="0"/>
              </a:rPr>
              <a:t>RAN2 aiming at ensuring that the following will be achieved in Rel-15 LTE RRC ASN.1 in Mar’18.</a:t>
            </a:r>
            <a:endParaRPr lang="en-US" sz="1800" dirty="0">
              <a:solidFill>
                <a:schemeClr val="tx1"/>
              </a:solidFill>
              <a:latin typeface="Qualcomm Office Regular" panose="020B0503030202060203" pitchFamily="34" charset="0"/>
            </a:endParaRPr>
          </a:p>
          <a:p>
            <a:pPr lvl="1"/>
            <a:r>
              <a:rPr lang="en-GB" sz="1800" dirty="0" err="1">
                <a:solidFill>
                  <a:schemeClr val="tx1"/>
                </a:solidFill>
                <a:latin typeface="Qualcomm Office Regular" panose="020B0503030202060203" pitchFamily="34" charset="0"/>
              </a:rPr>
              <a:t>Compilable</a:t>
            </a:r>
            <a:r>
              <a:rPr lang="en-GB" sz="1800" dirty="0">
                <a:solidFill>
                  <a:schemeClr val="tx1"/>
                </a:solidFill>
                <a:latin typeface="Qualcomm Office Regular" panose="020B0503030202060203" pitchFamily="34" charset="0"/>
              </a:rPr>
              <a:t> LTE RRC ASN.1. </a:t>
            </a:r>
            <a:endParaRPr lang="en-US" sz="1800" dirty="0">
              <a:solidFill>
                <a:schemeClr val="tx1"/>
              </a:solidFill>
              <a:latin typeface="Qualcomm Office Regular" panose="020B0503030202060203" pitchFamily="34" charset="0"/>
            </a:endParaRPr>
          </a:p>
          <a:p>
            <a:pPr lvl="1"/>
            <a:r>
              <a:rPr lang="en-GB" sz="1800" dirty="0">
                <a:solidFill>
                  <a:schemeClr val="tx1"/>
                </a:solidFill>
                <a:latin typeface="Qualcomm Office Regular" panose="020B0503030202060203" pitchFamily="34" charset="0"/>
              </a:rPr>
              <a:t>Full backwards compatibility to Rel-14 LTE RRC ASN.1: i.e. we can still use all pre-Rel-15 LTE features using the Mar’18 Rel-15 LTE RRC ASN.1. </a:t>
            </a:r>
          </a:p>
          <a:p>
            <a:r>
              <a:rPr lang="en-GB" sz="2000" dirty="0">
                <a:solidFill>
                  <a:schemeClr val="tx1"/>
                </a:solidFill>
                <a:latin typeface="Qualcomm Office Regular" panose="020B0503030202060203" pitchFamily="34" charset="0"/>
              </a:rPr>
              <a:t>Both ASN.1 needs to be considered for NR RRC WP</a:t>
            </a:r>
          </a:p>
          <a:p>
            <a:pPr lvl="1"/>
            <a:endParaRPr lang="en-GB" sz="1800" dirty="0">
              <a:solidFill>
                <a:schemeClr val="tx1"/>
              </a:solidFill>
              <a:latin typeface="Qualcomm Office Regular" panose="020B0503030202060203" pitchFamily="34" charset="0"/>
            </a:endParaRPr>
          </a:p>
          <a:p>
            <a:pPr marL="0" indent="0">
              <a:buNone/>
            </a:pPr>
            <a:endParaRPr lang="en-US" sz="1600" dirty="0">
              <a:solidFill>
                <a:schemeClr val="tx1"/>
              </a:solidFill>
              <a:latin typeface="Qualcomm Office Regular" panose="020B0503030202060203" pitchFamily="34" charset="0"/>
            </a:endParaRPr>
          </a:p>
          <a:p>
            <a:endParaRPr lang="en-US" dirty="0">
              <a:solidFill>
                <a:schemeClr val="tx1"/>
              </a:solidFill>
              <a:latin typeface="Qualcomm Office Regular" panose="020B0503030202060203" pitchFamily="34" charset="0"/>
            </a:endParaRPr>
          </a:p>
        </p:txBody>
      </p:sp>
    </p:spTree>
    <p:extLst>
      <p:ext uri="{BB962C8B-B14F-4D97-AF65-F5344CB8AC3E}">
        <p14:creationId xmlns:p14="http://schemas.microsoft.com/office/powerpoint/2010/main" val="232154218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43898" y="816300"/>
            <a:ext cx="8574733" cy="584775"/>
          </a:xfrm>
        </p:spPr>
        <p:txBody>
          <a:bodyPr/>
          <a:lstStyle/>
          <a:p>
            <a:r>
              <a:rPr lang="en-US" dirty="0"/>
              <a:t>CT1 Option 3 status overview</a:t>
            </a:r>
          </a:p>
        </p:txBody>
      </p:sp>
      <p:sp>
        <p:nvSpPr>
          <p:cNvPr id="13" name="Text Placeholder 3"/>
          <p:cNvSpPr txBox="1">
            <a:spLocks/>
          </p:cNvSpPr>
          <p:nvPr/>
        </p:nvSpPr>
        <p:spPr>
          <a:xfrm>
            <a:off x="1064889" y="1608628"/>
            <a:ext cx="8574733" cy="263149"/>
          </a:xfrm>
          <a:prstGeom prst="rect">
            <a:avLst/>
          </a:prstGeom>
        </p:spPr>
        <p:txBody>
          <a:bodyPr vert="horz" wrap="square" lIns="68598" tIns="0" rIns="68598" bIns="0" rtlCol="0" anchor="t">
            <a:spAutoFit/>
          </a:bodyPr>
          <a:lstStyle>
            <a:lvl1pPr marL="0" indent="0" algn="l" defTabSz="914400" rtl="0" eaLnBrk="1" latinLnBrk="0" hangingPunct="1">
              <a:lnSpc>
                <a:spcPct val="95000"/>
              </a:lnSpc>
              <a:spcBef>
                <a:spcPct val="20000"/>
              </a:spcBef>
              <a:buFontTx/>
              <a:buNone/>
              <a:defRPr lang="en-US" sz="2400" b="0" kern="1200">
                <a:solidFill>
                  <a:schemeClr val="bg2"/>
                </a:solidFill>
                <a:latin typeface="Qualcomm Office Regular" pitchFamily="34" charset="0"/>
                <a:ea typeface="+mn-ea"/>
                <a:cs typeface="Arial" pitchFamily="34" charset="0"/>
              </a:defRPr>
            </a:lvl1pPr>
            <a:lvl2pPr marL="457200" indent="0" algn="l" defTabSz="914400" rtl="0" eaLnBrk="1" latinLnBrk="0" hangingPunct="1">
              <a:lnSpc>
                <a:spcPct val="95000"/>
              </a:lnSpc>
              <a:spcBef>
                <a:spcPct val="20000"/>
              </a:spcBef>
              <a:buClr>
                <a:schemeClr val="accent5"/>
              </a:buClr>
              <a:buFont typeface="Calibre Regular" pitchFamily="34" charset="0"/>
              <a:buNone/>
              <a:defRPr lang="en-US" sz="2000" b="1" kern="1200">
                <a:solidFill>
                  <a:prstClr val="black">
                    <a:lumMod val="75000"/>
                    <a:lumOff val="25000"/>
                  </a:prstClr>
                </a:solidFill>
                <a:latin typeface="Qualcomm Office Regular" pitchFamily="34" charset="0"/>
                <a:ea typeface="+mn-ea"/>
                <a:cs typeface="Arial" pitchFamily="34" charset="0"/>
              </a:defRPr>
            </a:lvl2pPr>
            <a:lvl3pPr marL="914400" indent="0" algn="l" defTabSz="914400" rtl="0" eaLnBrk="1" latinLnBrk="0" hangingPunct="1">
              <a:lnSpc>
                <a:spcPct val="95000"/>
              </a:lnSpc>
              <a:spcBef>
                <a:spcPct val="20000"/>
              </a:spcBef>
              <a:buClr>
                <a:schemeClr val="accent5"/>
              </a:buClr>
              <a:buFont typeface="Calibre Regular" pitchFamily="34" charset="0"/>
              <a:buNone/>
              <a:defRPr lang="en-US" sz="1800" b="1" kern="1200">
                <a:solidFill>
                  <a:prstClr val="black">
                    <a:lumMod val="75000"/>
                    <a:lumOff val="25000"/>
                  </a:prstClr>
                </a:solidFill>
                <a:latin typeface="Qualcomm Office Regular" pitchFamily="34" charset="0"/>
                <a:ea typeface="+mn-ea"/>
                <a:cs typeface="Arial" pitchFamily="34" charset="0"/>
              </a:defRPr>
            </a:lvl3pPr>
            <a:lvl4pPr marL="1371600" indent="0" algn="l" defTabSz="914400" rtl="0" eaLnBrk="1" latinLnBrk="0" hangingPunct="1">
              <a:lnSpc>
                <a:spcPct val="95000"/>
              </a:lnSpc>
              <a:spcBef>
                <a:spcPct val="20000"/>
              </a:spcBef>
              <a:buClr>
                <a:schemeClr val="accent5"/>
              </a:buClr>
              <a:buFont typeface="Calibre Regular" pitchFamily="34" charset="0"/>
              <a:buNone/>
              <a:defRPr lang="en-US" sz="1600" b="1" kern="1200">
                <a:solidFill>
                  <a:prstClr val="black">
                    <a:lumMod val="75000"/>
                    <a:lumOff val="25000"/>
                  </a:prstClr>
                </a:solidFill>
                <a:latin typeface="Qualcomm Office Regular" pitchFamily="34" charset="0"/>
                <a:ea typeface="+mn-ea"/>
                <a:cs typeface="Arial" pitchFamily="34" charset="0"/>
              </a:defRPr>
            </a:lvl4pPr>
            <a:lvl5pPr marL="1828800" indent="0" algn="l" defTabSz="914400" rtl="0" eaLnBrk="1" latinLnBrk="0" hangingPunct="1">
              <a:lnSpc>
                <a:spcPct val="95000"/>
              </a:lnSpc>
              <a:spcBef>
                <a:spcPct val="20000"/>
              </a:spcBef>
              <a:buClr>
                <a:schemeClr val="accent5"/>
              </a:buClr>
              <a:buFont typeface="Calibre Regular" pitchFamily="34" charset="0"/>
              <a:buNone/>
              <a:defRPr lang="en-US" sz="1600" b="1" kern="1200" baseline="0">
                <a:solidFill>
                  <a:prstClr val="black">
                    <a:lumMod val="75000"/>
                    <a:lumOff val="25000"/>
                  </a:prstClr>
                </a:solidFill>
                <a:latin typeface="Qualcomm Regular" pitchFamily="34" charset="0"/>
                <a:ea typeface="+mn-ea"/>
                <a:cs typeface="Arial" pitchFamily="34" charset="0"/>
              </a:defRPr>
            </a:lvl5pPr>
            <a:lvl6pPr marL="22860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Font typeface="Arial" pitchFamily="34" charset="0"/>
              <a:buNone/>
              <a:defRPr sz="1600" b="1" kern="1200">
                <a:solidFill>
                  <a:schemeClr val="tx1"/>
                </a:solidFill>
                <a:latin typeface="+mn-lt"/>
                <a:ea typeface="+mn-ea"/>
                <a:cs typeface="+mn-cs"/>
              </a:defRPr>
            </a:lvl9pPr>
          </a:lstStyle>
          <a:p>
            <a:r>
              <a:rPr lang="en-US" sz="1800" u="sng" dirty="0">
                <a:solidFill>
                  <a:srgbClr val="000000"/>
                </a:solidFill>
              </a:rPr>
              <a:t>Changes needed in CT1 and Progress</a:t>
            </a:r>
          </a:p>
        </p:txBody>
      </p:sp>
      <p:sp>
        <p:nvSpPr>
          <p:cNvPr id="14" name="Content Placeholder 1"/>
          <p:cNvSpPr txBox="1">
            <a:spLocks/>
          </p:cNvSpPr>
          <p:nvPr/>
        </p:nvSpPr>
        <p:spPr>
          <a:xfrm>
            <a:off x="748937" y="2323170"/>
            <a:ext cx="9501467" cy="3988033"/>
          </a:xfrm>
          <a:prstGeom prst="rect">
            <a:avLst/>
          </a:prstGeom>
        </p:spPr>
        <p:txBody>
          <a:bodyPr vert="horz" wrap="square" lIns="68598" tIns="34299" rIns="68598" bIns="34299" rtlCol="0">
            <a:spAutoFit/>
          </a:bodyPr>
          <a:lstStyle>
            <a:lvl1pPr marL="342900" indent="-342900" algn="l" defTabSz="914400" rtl="0" eaLnBrk="1" latinLnBrk="0" hangingPunct="1">
              <a:lnSpc>
                <a:spcPct val="95000"/>
              </a:lnSpc>
              <a:spcBef>
                <a:spcPct val="20000"/>
              </a:spcBef>
              <a:buFontTx/>
              <a:buBlip>
                <a:blip r:embed="rId3"/>
              </a:buBlip>
              <a:defRPr lang="en-US" sz="2400" kern="120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5000"/>
              </a:lnSpc>
              <a:spcBef>
                <a:spcPct val="20000"/>
              </a:spcBef>
              <a:buClr>
                <a:schemeClr val="accent5"/>
              </a:buClr>
              <a:buFont typeface="Qualcomm Regular" pitchFamily="34" charset="0"/>
              <a:buChar char="−"/>
              <a:defRPr lang="en-US" sz="1400" kern="1200" baseline="0">
                <a:solidFill>
                  <a:prstClr val="black">
                    <a:lumMod val="75000"/>
                    <a:lumOff val="25000"/>
                  </a:prstClr>
                </a:solidFill>
                <a:latin typeface="Qualcomm Regular" pitchFamily="34" charset="0"/>
                <a:ea typeface="+mn-ea"/>
                <a:cs typeface="Arial" pitchFamily="34" charset="0"/>
              </a:defRPr>
            </a:lvl5pPr>
            <a:lvl6pPr marL="2171700" indent="0" algn="l" defTabSz="914400" rtl="0" eaLnBrk="1" latinLnBrk="0" hangingPunct="1">
              <a:spcBef>
                <a:spcPct val="20000"/>
              </a:spcBef>
              <a:buFont typeface="Arial" pitchFamily="34" charset="0"/>
              <a:buNone/>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ClrTx/>
              <a:buFont typeface="+mj-lt"/>
              <a:buAutoNum type="arabicPeriod"/>
            </a:pPr>
            <a:r>
              <a:rPr lang="en-US" sz="1600" dirty="0"/>
              <a:t>Definition of UE NAS capability for support of dual connectivity with NR </a:t>
            </a:r>
            <a:r>
              <a:rPr lang="en-US" sz="1600" dirty="0">
                <a:solidFill>
                  <a:srgbClr val="00B050"/>
                </a:solidFill>
              </a:rPr>
              <a:t>-&gt; Done</a:t>
            </a:r>
          </a:p>
          <a:p>
            <a:pPr lvl="2">
              <a:buClrTx/>
            </a:pPr>
            <a:r>
              <a:rPr lang="en-US" sz="1400" dirty="0"/>
              <a:t>Enables MME to select PGW/SGW which supports Option 3 data rates</a:t>
            </a:r>
          </a:p>
          <a:p>
            <a:pPr lvl="1">
              <a:buClrTx/>
              <a:buFont typeface="+mj-lt"/>
              <a:buAutoNum type="arabicPeriod"/>
            </a:pPr>
            <a:r>
              <a:rPr lang="en-US" sz="1600" dirty="0"/>
              <a:t>Definition of NAS indication from network to UE that dual connectivity with NR is restricted for the UE </a:t>
            </a:r>
            <a:r>
              <a:rPr lang="en-US" sz="1600" dirty="0">
                <a:solidFill>
                  <a:srgbClr val="00B050"/>
                </a:solidFill>
              </a:rPr>
              <a:t>-&gt; Done</a:t>
            </a:r>
          </a:p>
          <a:p>
            <a:pPr lvl="1">
              <a:buClrTx/>
              <a:buFont typeface="+mj-lt"/>
              <a:buAutoNum type="arabicPeriod"/>
            </a:pPr>
            <a:r>
              <a:rPr lang="en-US" sz="1600" dirty="0"/>
              <a:t>Extension of bit rates signaled in </a:t>
            </a:r>
            <a:r>
              <a:rPr lang="en-US" sz="1600" dirty="0" err="1"/>
              <a:t>QoS</a:t>
            </a:r>
            <a:r>
              <a:rPr lang="en-US" sz="1600" dirty="0"/>
              <a:t> IEs </a:t>
            </a:r>
            <a:r>
              <a:rPr lang="en-US" sz="1600" dirty="0">
                <a:solidFill>
                  <a:srgbClr val="00B050"/>
                </a:solidFill>
              </a:rPr>
              <a:t>-&gt; Done</a:t>
            </a:r>
          </a:p>
          <a:p>
            <a:pPr lvl="1">
              <a:buClrTx/>
              <a:buFont typeface="+mj-lt"/>
              <a:buAutoNum type="arabicPeriod"/>
            </a:pPr>
            <a:r>
              <a:rPr lang="en-US" sz="1600" dirty="0"/>
              <a:t>Potentially: enable signaling of UE’s NR security capabilities via NAS </a:t>
            </a:r>
            <a:r>
              <a:rPr lang="en-US" sz="1600" dirty="0">
                <a:solidFill>
                  <a:srgbClr val="FF0000"/>
                </a:solidFill>
              </a:rPr>
              <a:t>-&gt; TBC</a:t>
            </a:r>
          </a:p>
          <a:p>
            <a:pPr lvl="2">
              <a:buClrTx/>
            </a:pPr>
            <a:r>
              <a:rPr lang="en-US" sz="1400" dirty="0"/>
              <a:t>Needed only if SA3 decides to use NAS signaling for this rather than RRC signaling</a:t>
            </a:r>
          </a:p>
          <a:p>
            <a:pPr lvl="2">
              <a:buClrTx/>
            </a:pPr>
            <a:r>
              <a:rPr lang="en-US" sz="1400" dirty="0"/>
              <a:t>Still under debate in SA3</a:t>
            </a:r>
          </a:p>
          <a:p>
            <a:pPr>
              <a:buFont typeface="Arial" panose="020B0604020202020204" pitchFamily="34" charset="0"/>
              <a:buChar char="•"/>
            </a:pPr>
            <a:endParaRPr lang="en-US" sz="1600" dirty="0"/>
          </a:p>
          <a:p>
            <a:pPr>
              <a:buFont typeface="Arial" panose="020B0604020202020204" pitchFamily="34" charset="0"/>
              <a:buChar char="•"/>
            </a:pPr>
            <a:r>
              <a:rPr lang="en-US" sz="1600" dirty="0"/>
              <a:t>Changes affect existing NAS specs (TS 24.301 and TS 24.008) which needs to be considered for RAN5 TC.</a:t>
            </a:r>
          </a:p>
          <a:p>
            <a:pPr lvl="1">
              <a:buClrTx/>
              <a:buFont typeface="Wingdings" panose="05000000000000000000" pitchFamily="2" charset="2"/>
              <a:buChar char="§"/>
            </a:pPr>
            <a:endParaRPr lang="en-US" sz="1600" dirty="0">
              <a:solidFill>
                <a:srgbClr val="00B050"/>
              </a:solidFill>
            </a:endParaRPr>
          </a:p>
          <a:p>
            <a:pPr>
              <a:buFont typeface="Arial" panose="020B0604020202020204" pitchFamily="34" charset="0"/>
              <a:buChar char="•"/>
            </a:pPr>
            <a:r>
              <a:rPr lang="en-US" sz="1600" dirty="0">
                <a:solidFill>
                  <a:srgbClr val="00B050"/>
                </a:solidFill>
              </a:rPr>
              <a:t>CT1 is on track to complete all changes\Specs for Option 3 by Dec-17</a:t>
            </a:r>
          </a:p>
          <a:p>
            <a:endParaRPr lang="en-US" sz="1600" dirty="0"/>
          </a:p>
          <a:p>
            <a:pPr marL="0" indent="0">
              <a:buNone/>
            </a:pPr>
            <a:endParaRPr lang="en-US" sz="1500" dirty="0"/>
          </a:p>
          <a:p>
            <a:pPr lvl="1">
              <a:buClr>
                <a:srgbClr val="DAEDEF"/>
              </a:buClr>
            </a:pPr>
            <a:endParaRPr lang="en-US" sz="300" dirty="0"/>
          </a:p>
        </p:txBody>
      </p:sp>
    </p:spTree>
    <p:extLst>
      <p:ext uri="{BB962C8B-B14F-4D97-AF65-F5344CB8AC3E}">
        <p14:creationId xmlns:p14="http://schemas.microsoft.com/office/powerpoint/2010/main" val="3879505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43200" y="228600"/>
            <a:ext cx="6934200" cy="685800"/>
          </a:xfrm>
        </p:spPr>
        <p:txBody>
          <a:bodyPr/>
          <a:lstStyle/>
          <a:p>
            <a:pPr algn="ctr"/>
            <a:r>
              <a:rPr lang="en-US" dirty="0">
                <a:latin typeface="Qualcomm Office Regular" panose="020B0503030202060203" pitchFamily="34" charset="0"/>
              </a:rPr>
              <a:t>CT6 Updates</a:t>
            </a:r>
          </a:p>
        </p:txBody>
      </p:sp>
      <p:sp>
        <p:nvSpPr>
          <p:cNvPr id="5" name="Slide Number Placeholder 4"/>
          <p:cNvSpPr>
            <a:spLocks noGrp="1"/>
          </p:cNvSpPr>
          <p:nvPr>
            <p:ph type="sldNum" sz="quarter" idx="11"/>
          </p:nvPr>
        </p:nvSpPr>
        <p:spPr/>
        <p:txBody>
          <a:bodyPr/>
          <a:lstStyle/>
          <a:p>
            <a:fld id="{D71D7104-A730-4E32-98C3-1893F87957E2}" type="slidenum">
              <a:rPr lang="en-US" altLang="en-US">
                <a:ea typeface="ヒラギノ角ゴ Pro W3" charset="-128"/>
              </a:rPr>
              <a:pPr/>
              <a:t>6</a:t>
            </a:fld>
            <a:endParaRPr lang="en-US" altLang="en-US" dirty="0">
              <a:ea typeface="ヒラギノ角ゴ Pro W3" charset="-128"/>
            </a:endParaRPr>
          </a:p>
        </p:txBody>
      </p:sp>
      <p:sp>
        <p:nvSpPr>
          <p:cNvPr id="3" name="Content Placeholder 2">
            <a:extLst>
              <a:ext uri="{FF2B5EF4-FFF2-40B4-BE49-F238E27FC236}">
                <a16:creationId xmlns:a16="http://schemas.microsoft.com/office/drawing/2014/main" id="{06E8A9D7-3775-4676-8B5A-CA7AC6405063}"/>
              </a:ext>
            </a:extLst>
          </p:cNvPr>
          <p:cNvSpPr>
            <a:spLocks noGrp="1"/>
          </p:cNvSpPr>
          <p:nvPr>
            <p:ph idx="1"/>
          </p:nvPr>
        </p:nvSpPr>
        <p:spPr>
          <a:xfrm>
            <a:off x="304800" y="1362891"/>
            <a:ext cx="11582400" cy="5486400"/>
          </a:xfrm>
        </p:spPr>
        <p:txBody>
          <a:bodyPr/>
          <a:lstStyle/>
          <a:p>
            <a:r>
              <a:rPr lang="en-US" sz="1600" b="1" dirty="0">
                <a:solidFill>
                  <a:schemeClr val="tx1"/>
                </a:solidFill>
                <a:latin typeface="Qualcomm Office Regular" panose="020B0503030202060203" pitchFamily="34" charset="0"/>
              </a:rPr>
              <a:t>Platform</a:t>
            </a:r>
            <a:endParaRPr lang="en-US" sz="1600" dirty="0">
              <a:solidFill>
                <a:schemeClr val="tx1"/>
              </a:solidFill>
              <a:latin typeface="Qualcomm Office Regular" panose="020B0503030202060203" pitchFamily="34" charset="0"/>
            </a:endParaRPr>
          </a:p>
          <a:p>
            <a:pPr lvl="1"/>
            <a:r>
              <a:rPr lang="en-US" sz="1600" dirty="0">
                <a:solidFill>
                  <a:schemeClr val="tx1"/>
                </a:solidFill>
                <a:latin typeface="Qualcomm Office Regular" panose="020B0503030202060203" pitchFamily="34" charset="0"/>
              </a:rPr>
              <a:t>CT6  may evaluate the usage of the SSP platform for Rel.15. as an alternative to UICC. The availability of the SSP platform will not be clear until end of Q1 ’18 at least. </a:t>
            </a:r>
          </a:p>
          <a:p>
            <a:pPr marL="457200" lvl="1" indent="0">
              <a:buNone/>
            </a:pPr>
            <a:r>
              <a:rPr lang="en-US" sz="1600" dirty="0">
                <a:solidFill>
                  <a:schemeClr val="tx1"/>
                </a:solidFill>
                <a:latin typeface="Qualcomm Office Regular" panose="020B0503030202060203" pitchFamily="34" charset="0"/>
              </a:rPr>
              <a:t> </a:t>
            </a:r>
          </a:p>
          <a:p>
            <a:r>
              <a:rPr lang="en-US" sz="1600" b="1" dirty="0">
                <a:solidFill>
                  <a:schemeClr val="tx1"/>
                </a:solidFill>
                <a:latin typeface="Qualcomm Office Regular" panose="020B0503030202060203" pitchFamily="34" charset="0"/>
              </a:rPr>
              <a:t>USIM application + USAT</a:t>
            </a:r>
            <a:endParaRPr lang="en-US" sz="1600" dirty="0">
              <a:solidFill>
                <a:schemeClr val="tx1"/>
              </a:solidFill>
              <a:latin typeface="Qualcomm Office Regular" panose="020B0503030202060203" pitchFamily="34" charset="0"/>
            </a:endParaRPr>
          </a:p>
          <a:p>
            <a:pPr lvl="1"/>
            <a:r>
              <a:rPr lang="en-US" sz="1600" dirty="0">
                <a:solidFill>
                  <a:schemeClr val="tx1"/>
                </a:solidFill>
                <a:latin typeface="Qualcomm Office Regular" panose="020B0503030202060203" pitchFamily="34" charset="0"/>
              </a:rPr>
              <a:t>CT6 has started collecting requirements for the 5G USIM and USAT in TR 31.890,  Expectation is that CT6 will simply work to complete the TR during the November meeting, and will start actual implementation of changes required for 5G system at the beginning on 2018. </a:t>
            </a:r>
          </a:p>
          <a:p>
            <a:pPr lvl="1"/>
            <a:r>
              <a:rPr lang="en-US" sz="1600" dirty="0">
                <a:solidFill>
                  <a:schemeClr val="tx1"/>
                </a:solidFill>
                <a:latin typeface="Qualcomm Office Regular" panose="020B0503030202060203" pitchFamily="34" charset="0"/>
              </a:rPr>
              <a:t>The reason is that many requirements were still not finalized or agreed in other groups, to allow CT6 to proceed with his work.</a:t>
            </a:r>
          </a:p>
          <a:p>
            <a:pPr lvl="1"/>
            <a:endParaRPr lang="en-US" sz="1600" dirty="0">
              <a:solidFill>
                <a:schemeClr val="tx1"/>
              </a:solidFill>
              <a:latin typeface="Qualcomm Office Regular" panose="020B0503030202060203" pitchFamily="34" charset="0"/>
            </a:endParaRPr>
          </a:p>
          <a:p>
            <a:r>
              <a:rPr lang="en-US" sz="1600" dirty="0">
                <a:solidFill>
                  <a:schemeClr val="tx1"/>
                </a:solidFill>
                <a:latin typeface="Qualcomm Office Regular" panose="020B0503030202060203" pitchFamily="34" charset="0"/>
              </a:rPr>
              <a:t> Rel-99 USIM</a:t>
            </a:r>
          </a:p>
          <a:p>
            <a:pPr lvl="1"/>
            <a:r>
              <a:rPr lang="en-US" sz="1600" dirty="0">
                <a:solidFill>
                  <a:schemeClr val="tx1"/>
                </a:solidFill>
                <a:latin typeface="Qualcomm Office Regular" panose="020B0503030202060203" pitchFamily="34" charset="0"/>
              </a:rPr>
              <a:t>It shall be possible to re-use Rel-99 USIM to access NSA option 3 and possibly 5GS. There has been no decision in SA3 till now that would prevent this from happening</a:t>
            </a:r>
          </a:p>
          <a:p>
            <a:pPr marL="0" indent="0">
              <a:buNone/>
            </a:pPr>
            <a:endParaRPr lang="en-US" dirty="0"/>
          </a:p>
        </p:txBody>
      </p:sp>
    </p:spTree>
    <p:extLst>
      <p:ext uri="{BB962C8B-B14F-4D97-AF65-F5344CB8AC3E}">
        <p14:creationId xmlns:p14="http://schemas.microsoft.com/office/powerpoint/2010/main" val="172538265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743200" y="0"/>
            <a:ext cx="6934200" cy="685800"/>
          </a:xfrm>
        </p:spPr>
        <p:txBody>
          <a:bodyPr/>
          <a:lstStyle/>
          <a:p>
            <a:pPr algn="ctr"/>
            <a:r>
              <a:rPr lang="en-US" dirty="0">
                <a:latin typeface="Qualcomm Office Regular" panose="020B0503030202060203" pitchFamily="34" charset="0"/>
              </a:rPr>
              <a:t>RAN2 Core Specs</a:t>
            </a:r>
          </a:p>
        </p:txBody>
      </p:sp>
      <p:sp>
        <p:nvSpPr>
          <p:cNvPr id="4" name="Slide Number Placeholder 3"/>
          <p:cNvSpPr>
            <a:spLocks noGrp="1"/>
          </p:cNvSpPr>
          <p:nvPr>
            <p:ph type="sldNum" sz="quarter" idx="11"/>
          </p:nvPr>
        </p:nvSpPr>
        <p:spPr/>
        <p:txBody>
          <a:bodyPr/>
          <a:lstStyle/>
          <a:p>
            <a:fld id="{61C10B6B-15CA-4195-8010-4FDA54CC479F}" type="slidenum">
              <a:rPr lang="en-US" altLang="en-US">
                <a:ea typeface="ヒラギノ角ゴ Pro W3" charset="-128"/>
              </a:rPr>
              <a:pPr/>
              <a:t>7</a:t>
            </a:fld>
            <a:endParaRPr lang="en-US" altLang="en-US" dirty="0">
              <a:ea typeface="ヒラギノ角ゴ Pro W3" charset="-128"/>
            </a:endParaRPr>
          </a:p>
        </p:txBody>
      </p:sp>
      <p:graphicFrame>
        <p:nvGraphicFramePr>
          <p:cNvPr id="5" name="Content Placeholder 4">
            <a:extLst>
              <a:ext uri="{FF2B5EF4-FFF2-40B4-BE49-F238E27FC236}">
                <a16:creationId xmlns:a16="http://schemas.microsoft.com/office/drawing/2014/main" id="{295570F8-1BAF-4B4E-A077-27C555BFDD06}"/>
              </a:ext>
            </a:extLst>
          </p:cNvPr>
          <p:cNvGraphicFramePr>
            <a:graphicFrameLocks noGrp="1"/>
          </p:cNvGraphicFramePr>
          <p:nvPr>
            <p:ph idx="1"/>
            <p:extLst/>
          </p:nvPr>
        </p:nvGraphicFramePr>
        <p:xfrm>
          <a:off x="557349" y="707497"/>
          <a:ext cx="10502537" cy="5680769"/>
        </p:xfrm>
        <a:graphic>
          <a:graphicData uri="http://schemas.openxmlformats.org/drawingml/2006/table">
            <a:tbl>
              <a:tblPr firstRow="1" firstCol="1" bandRow="1">
                <a:tableStyleId>{5C22544A-7EE6-4342-B048-85BDC9FD1C3A}</a:tableStyleId>
              </a:tblPr>
              <a:tblGrid>
                <a:gridCol w="578121">
                  <a:extLst>
                    <a:ext uri="{9D8B030D-6E8A-4147-A177-3AD203B41FA5}">
                      <a16:colId xmlns:a16="http://schemas.microsoft.com/office/drawing/2014/main" val="826678617"/>
                    </a:ext>
                  </a:extLst>
                </a:gridCol>
                <a:gridCol w="2216132">
                  <a:extLst>
                    <a:ext uri="{9D8B030D-6E8A-4147-A177-3AD203B41FA5}">
                      <a16:colId xmlns:a16="http://schemas.microsoft.com/office/drawing/2014/main" val="3631429429"/>
                    </a:ext>
                  </a:extLst>
                </a:gridCol>
                <a:gridCol w="1734363">
                  <a:extLst>
                    <a:ext uri="{9D8B030D-6E8A-4147-A177-3AD203B41FA5}">
                      <a16:colId xmlns:a16="http://schemas.microsoft.com/office/drawing/2014/main" val="57264650"/>
                    </a:ext>
                  </a:extLst>
                </a:gridCol>
                <a:gridCol w="1927072">
                  <a:extLst>
                    <a:ext uri="{9D8B030D-6E8A-4147-A177-3AD203B41FA5}">
                      <a16:colId xmlns:a16="http://schemas.microsoft.com/office/drawing/2014/main" val="1992841665"/>
                    </a:ext>
                  </a:extLst>
                </a:gridCol>
                <a:gridCol w="4046849">
                  <a:extLst>
                    <a:ext uri="{9D8B030D-6E8A-4147-A177-3AD203B41FA5}">
                      <a16:colId xmlns:a16="http://schemas.microsoft.com/office/drawing/2014/main" val="3627791704"/>
                    </a:ext>
                  </a:extLst>
                </a:gridCol>
              </a:tblGrid>
              <a:tr h="519101">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Item No.</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Core Specification and Short Description</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5G NR NSA</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3, 7 and 4)</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SA 5G NR</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2, 5)</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Notes</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2875120198"/>
                  </a:ext>
                </a:extLst>
              </a:tr>
              <a:tr h="276854">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1.</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TS 37.340 – Multi Connectivity</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No</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General</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3353652047"/>
                  </a:ext>
                </a:extLst>
              </a:tr>
              <a:tr h="380674">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2.</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TS 38.304 – Idle Mode</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Option 3, 7 -No</a:t>
                      </a:r>
                    </a:p>
                    <a:p>
                      <a:pPr marL="0" marR="0" hangingPunct="0">
                        <a:spcBef>
                          <a:spcPts val="0"/>
                        </a:spcBef>
                        <a:spcAft>
                          <a:spcPts val="900"/>
                        </a:spcAft>
                      </a:pPr>
                      <a:r>
                        <a:rPr lang="en-US" sz="1100">
                          <a:effectLst/>
                          <a:latin typeface="Qualcomm Office Regular" panose="020B0503030202060203" pitchFamily="34" charset="0"/>
                        </a:rPr>
                        <a:t>Option 4- 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 </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269518745"/>
                  </a:ext>
                </a:extLst>
              </a:tr>
              <a:tr h="13842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3.</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TS 38.306 – Capabilities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 </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3786959183"/>
                  </a:ext>
                </a:extLst>
              </a:tr>
              <a:tr h="538742">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4.</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TS 38.321 - MAC</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Option 2-Yes</a:t>
                      </a:r>
                    </a:p>
                    <a:p>
                      <a:pPr marL="0" marR="0" hangingPunct="0">
                        <a:spcBef>
                          <a:spcPts val="0"/>
                        </a:spcBef>
                        <a:spcAft>
                          <a:spcPts val="900"/>
                        </a:spcAft>
                      </a:pPr>
                      <a:r>
                        <a:rPr lang="en-US" sz="1100" dirty="0">
                          <a:effectLst/>
                          <a:latin typeface="Qualcomm Office Regular" panose="020B0503030202060203" pitchFamily="34" charset="0"/>
                        </a:rPr>
                        <a:t>Option 5 -No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May have mmW Beam acquisition impact</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408911525"/>
                  </a:ext>
                </a:extLst>
              </a:tr>
              <a:tr h="380674">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5.</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TS 38.322 – RLC</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Option 2-Yes</a:t>
                      </a:r>
                    </a:p>
                    <a:p>
                      <a:pPr marL="0" marR="0" hangingPunct="0">
                        <a:spcBef>
                          <a:spcPts val="0"/>
                        </a:spcBef>
                        <a:spcAft>
                          <a:spcPts val="900"/>
                        </a:spcAft>
                      </a:pPr>
                      <a:r>
                        <a:rPr lang="en-US" sz="1100" dirty="0">
                          <a:effectLst/>
                          <a:latin typeface="Qualcomm Office Regular" panose="020B0503030202060203" pitchFamily="34" charset="0"/>
                        </a:rPr>
                        <a:t>Option 5 -No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 </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1901417155"/>
                  </a:ext>
                </a:extLst>
              </a:tr>
              <a:tr h="538742">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6.</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TS 38.323 – PCDP</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Option 2-Yes</a:t>
                      </a:r>
                    </a:p>
                    <a:p>
                      <a:pPr marL="0" marR="0" hangingPunct="0">
                        <a:spcBef>
                          <a:spcPts val="0"/>
                        </a:spcBef>
                        <a:spcAft>
                          <a:spcPts val="900"/>
                        </a:spcAft>
                      </a:pPr>
                      <a:r>
                        <a:rPr lang="en-US" sz="1100" dirty="0">
                          <a:effectLst/>
                          <a:latin typeface="Qualcomm Office Regular" panose="020B0503030202060203" pitchFamily="34" charset="0"/>
                        </a:rPr>
                        <a:t>Option 5 -Yes*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All NSA bearer options need to be considered</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3966045928"/>
                  </a:ext>
                </a:extLst>
              </a:tr>
              <a:tr h="40405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7.</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TS 37.324 - SDAP</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Option 3 -No</a:t>
                      </a:r>
                    </a:p>
                    <a:p>
                      <a:pPr marL="0" marR="0" hangingPunct="0">
                        <a:spcBef>
                          <a:spcPts val="0"/>
                        </a:spcBef>
                        <a:spcAft>
                          <a:spcPts val="900"/>
                        </a:spcAft>
                      </a:pPr>
                      <a:r>
                        <a:rPr lang="en-US" sz="1100" dirty="0">
                          <a:effectLst/>
                          <a:latin typeface="Qualcomm Office Regular" panose="020B0503030202060203" pitchFamily="34" charset="0"/>
                        </a:rPr>
                        <a:t>Option 4,7 - 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 for 7 and 4 but not for Option3</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1392922336"/>
                  </a:ext>
                </a:extLst>
              </a:tr>
              <a:tr h="751316">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8.</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TS 38.331- RRC</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Option 3 – Partial</a:t>
                      </a:r>
                    </a:p>
                    <a:p>
                      <a:pPr marL="0" marR="0" hangingPunct="0">
                        <a:spcBef>
                          <a:spcPts val="0"/>
                        </a:spcBef>
                        <a:spcAft>
                          <a:spcPts val="900"/>
                        </a:spcAft>
                      </a:pPr>
                      <a:r>
                        <a:rPr lang="en-US" sz="1100">
                          <a:effectLst/>
                          <a:latin typeface="Qualcomm Office Regular" panose="020B0503030202060203" pitchFamily="34" charset="0"/>
                        </a:rPr>
                        <a:t>Option 4,7 – Yes </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Option 2 – Yes</a:t>
                      </a:r>
                    </a:p>
                    <a:p>
                      <a:pPr marL="0" marR="0" hangingPunct="0">
                        <a:spcBef>
                          <a:spcPts val="0"/>
                        </a:spcBef>
                        <a:spcAft>
                          <a:spcPts val="900"/>
                        </a:spcAft>
                      </a:pPr>
                      <a:r>
                        <a:rPr lang="en-US" sz="1100" dirty="0">
                          <a:effectLst/>
                          <a:latin typeface="Qualcomm Office Regular" panose="020B0503030202060203" pitchFamily="34" charset="0"/>
                        </a:rPr>
                        <a:t>Option 5- Partial+ *(may be – TBD)</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For NSA Option 3, only RRC Reconfiguration and Measurement Reporting applied</a:t>
                      </a:r>
                    </a:p>
                    <a:p>
                      <a:pPr marL="0" marR="0" hangingPunct="0">
                        <a:spcBef>
                          <a:spcPts val="0"/>
                        </a:spcBef>
                        <a:spcAft>
                          <a:spcPts val="900"/>
                        </a:spcAft>
                      </a:pPr>
                      <a:r>
                        <a:rPr lang="en-US" sz="1100" dirty="0">
                          <a:effectLst/>
                          <a:latin typeface="Qualcomm Office Regular" panose="020B0503030202060203" pitchFamily="34" charset="0"/>
                        </a:rPr>
                        <a:t>(SCG can have SRB-3)</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564392439"/>
                  </a:ext>
                </a:extLst>
              </a:tr>
              <a:tr h="40405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9.</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GB" sz="1100" dirty="0">
                          <a:effectLst/>
                          <a:latin typeface="Qualcomm Office Regular" panose="020B0503030202060203" pitchFamily="34" charset="0"/>
                        </a:rPr>
                        <a:t>TS 38.300 – Overall impact</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 </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effectLst/>
                          <a:latin typeface="Qualcomm Office Regular" panose="020B0503030202060203" pitchFamily="34" charset="0"/>
                        </a:rPr>
                        <a:t>User plane description for NSA</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3425684721"/>
                  </a:ext>
                </a:extLst>
              </a:tr>
              <a:tr h="40405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rPr>
                        <a:t>10</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TS 36.331 -LTE RRC </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Yes</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No</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LTE impact for NR</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ASN.1 </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RRC Reconfiguration Message</a:t>
                      </a:r>
                    </a:p>
                  </a:txBody>
                  <a:tcPr marL="66726" marR="66726" marT="0" marB="0">
                    <a:solidFill>
                      <a:srgbClr val="92D050"/>
                    </a:solidFill>
                  </a:tcPr>
                </a:tc>
                <a:extLst>
                  <a:ext uri="{0D108BD9-81ED-4DB2-BD59-A6C34878D82A}">
                    <a16:rowId xmlns:a16="http://schemas.microsoft.com/office/drawing/2014/main" val="3449205881"/>
                  </a:ext>
                </a:extLst>
              </a:tr>
              <a:tr h="40405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rPr>
                        <a:t>11</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TS 36.300</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Yes </a:t>
                      </a:r>
                    </a:p>
                  </a:txBody>
                  <a:tcPr marL="66726" marR="66726"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No</a:t>
                      </a:r>
                    </a:p>
                  </a:txBody>
                  <a:tcPr marL="66726" marR="66726" marT="0" marB="0">
                    <a:solidFill>
                      <a:srgbClr val="92D050"/>
                    </a:solidFill>
                  </a:tcPr>
                </a:tc>
                <a:tc>
                  <a:txBody>
                    <a:bodyPr/>
                    <a:lstStyle/>
                    <a:p>
                      <a:pPr marL="0" marR="0" hangingPunct="0">
                        <a:spcBef>
                          <a:spcPts val="0"/>
                        </a:spcBef>
                        <a:spcAft>
                          <a:spcPts val="900"/>
                        </a:spcAft>
                      </a:pP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solidFill>
                      <a:srgbClr val="92D050"/>
                    </a:solidFill>
                  </a:tcPr>
                </a:tc>
                <a:extLst>
                  <a:ext uri="{0D108BD9-81ED-4DB2-BD59-A6C34878D82A}">
                    <a16:rowId xmlns:a16="http://schemas.microsoft.com/office/drawing/2014/main" val="89431168"/>
                  </a:ext>
                </a:extLst>
              </a:tr>
            </a:tbl>
          </a:graphicData>
        </a:graphic>
      </p:graphicFrame>
    </p:spTree>
    <p:extLst>
      <p:ext uri="{BB962C8B-B14F-4D97-AF65-F5344CB8AC3E}">
        <p14:creationId xmlns:p14="http://schemas.microsoft.com/office/powerpoint/2010/main" val="154146129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743200" y="0"/>
            <a:ext cx="6934200" cy="685800"/>
          </a:xfrm>
        </p:spPr>
        <p:txBody>
          <a:bodyPr/>
          <a:lstStyle/>
          <a:p>
            <a:pPr algn="ctr"/>
            <a:r>
              <a:rPr lang="en-US" dirty="0">
                <a:latin typeface="Qualcomm Office Regular" panose="020B0503030202060203" pitchFamily="34" charset="0"/>
              </a:rPr>
              <a:t>CT1 Core Specs</a:t>
            </a:r>
          </a:p>
        </p:txBody>
      </p:sp>
      <p:sp>
        <p:nvSpPr>
          <p:cNvPr id="4" name="Slide Number Placeholder 3"/>
          <p:cNvSpPr>
            <a:spLocks noGrp="1"/>
          </p:cNvSpPr>
          <p:nvPr>
            <p:ph type="sldNum" sz="quarter" idx="11"/>
          </p:nvPr>
        </p:nvSpPr>
        <p:spPr/>
        <p:txBody>
          <a:bodyPr/>
          <a:lstStyle/>
          <a:p>
            <a:fld id="{61C10B6B-15CA-4195-8010-4FDA54CC479F}" type="slidenum">
              <a:rPr lang="en-US" altLang="en-US">
                <a:ea typeface="ヒラギノ角ゴ Pro W3" charset="-128"/>
              </a:rPr>
              <a:pPr/>
              <a:t>8</a:t>
            </a:fld>
            <a:endParaRPr lang="en-US" altLang="en-US" dirty="0">
              <a:ea typeface="ヒラギノ角ゴ Pro W3" charset="-128"/>
            </a:endParaRPr>
          </a:p>
        </p:txBody>
      </p:sp>
      <p:graphicFrame>
        <p:nvGraphicFramePr>
          <p:cNvPr id="5" name="Content Placeholder 4">
            <a:extLst>
              <a:ext uri="{FF2B5EF4-FFF2-40B4-BE49-F238E27FC236}">
                <a16:creationId xmlns:a16="http://schemas.microsoft.com/office/drawing/2014/main" id="{295570F8-1BAF-4B4E-A077-27C555BFDD06}"/>
              </a:ext>
            </a:extLst>
          </p:cNvPr>
          <p:cNvGraphicFramePr>
            <a:graphicFrameLocks noGrp="1"/>
          </p:cNvGraphicFramePr>
          <p:nvPr>
            <p:ph idx="1"/>
            <p:extLst/>
          </p:nvPr>
        </p:nvGraphicFramePr>
        <p:xfrm>
          <a:off x="888274" y="762000"/>
          <a:ext cx="10162903" cy="5540901"/>
        </p:xfrm>
        <a:graphic>
          <a:graphicData uri="http://schemas.openxmlformats.org/drawingml/2006/table">
            <a:tbl>
              <a:tblPr firstRow="1" firstCol="1" bandRow="1">
                <a:tableStyleId>{5C22544A-7EE6-4342-B048-85BDC9FD1C3A}</a:tableStyleId>
              </a:tblPr>
              <a:tblGrid>
                <a:gridCol w="559425">
                  <a:extLst>
                    <a:ext uri="{9D8B030D-6E8A-4147-A177-3AD203B41FA5}">
                      <a16:colId xmlns:a16="http://schemas.microsoft.com/office/drawing/2014/main" val="826678617"/>
                    </a:ext>
                  </a:extLst>
                </a:gridCol>
                <a:gridCol w="2645094">
                  <a:extLst>
                    <a:ext uri="{9D8B030D-6E8A-4147-A177-3AD203B41FA5}">
                      <a16:colId xmlns:a16="http://schemas.microsoft.com/office/drawing/2014/main" val="3631429429"/>
                    </a:ext>
                  </a:extLst>
                </a:gridCol>
                <a:gridCol w="1648039">
                  <a:extLst>
                    <a:ext uri="{9D8B030D-6E8A-4147-A177-3AD203B41FA5}">
                      <a16:colId xmlns:a16="http://schemas.microsoft.com/office/drawing/2014/main" val="57264650"/>
                    </a:ext>
                  </a:extLst>
                </a:gridCol>
                <a:gridCol w="1098692">
                  <a:extLst>
                    <a:ext uri="{9D8B030D-6E8A-4147-A177-3AD203B41FA5}">
                      <a16:colId xmlns:a16="http://schemas.microsoft.com/office/drawing/2014/main" val="1992841665"/>
                    </a:ext>
                  </a:extLst>
                </a:gridCol>
                <a:gridCol w="4211653">
                  <a:extLst>
                    <a:ext uri="{9D8B030D-6E8A-4147-A177-3AD203B41FA5}">
                      <a16:colId xmlns:a16="http://schemas.microsoft.com/office/drawing/2014/main" val="3627791704"/>
                    </a:ext>
                  </a:extLst>
                </a:gridCol>
              </a:tblGrid>
              <a:tr h="698345">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Item No.</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Core Specification and Short Description</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5G NR NSA</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3, 7 and 4)</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SA 5G NR</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2, 5)</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Notes</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2875120198"/>
                  </a:ext>
                </a:extLst>
              </a:tr>
              <a:tr h="1028069">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1.</a:t>
                      </a:r>
                    </a:p>
                  </a:txBody>
                  <a:tcPr marL="68580" marR="68580" marT="0" marB="0"/>
                </a:tc>
                <a:tc>
                  <a:txBody>
                    <a:bodyPr/>
                    <a:lstStyle/>
                    <a:p>
                      <a:pPr marL="0" marR="0" hangingPunct="0">
                        <a:spcBef>
                          <a:spcPts val="0"/>
                        </a:spcBef>
                        <a:spcAft>
                          <a:spcPts val="900"/>
                        </a:spcAft>
                      </a:pPr>
                      <a:r>
                        <a:rPr lang="en-GB" sz="1100" dirty="0">
                          <a:solidFill>
                            <a:srgbClr val="000000"/>
                          </a:solidFill>
                          <a:effectLst/>
                          <a:latin typeface="Qualcomm Office Regular" panose="020B0503030202060203" pitchFamily="34" charset="0"/>
                          <a:ea typeface="Times New Roman" panose="02020603050405020304" pitchFamily="18" charset="0"/>
                          <a:cs typeface="Arial" panose="020B0604020202020204" pitchFamily="34" charset="0"/>
                        </a:rPr>
                        <a:t>TS 24.301</a:t>
                      </a:r>
                      <a:endParaRPr lang="en-US" sz="1100" strike="sngStrike" baseline="0" dirty="0">
                        <a:solidFill>
                          <a:srgbClr val="FF0000"/>
                        </a:solidFill>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3-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4, 7 - No</a:t>
                      </a:r>
                    </a:p>
                  </a:txBody>
                  <a:tcPr marL="68580" marR="68580"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Yes</a:t>
                      </a:r>
                    </a:p>
                  </a:txBody>
                  <a:tcPr marL="68580" marR="68580" marT="0" marB="0"/>
                </a:tc>
                <a:tc>
                  <a:txBody>
                    <a:bodyPr/>
                    <a:lstStyle/>
                    <a:p>
                      <a:pPr marL="171450" marR="0" indent="-171450" hangingPunct="0">
                        <a:spcBef>
                          <a:spcPts val="0"/>
                        </a:spcBef>
                        <a:spcAft>
                          <a:spcPts val="900"/>
                        </a:spcAft>
                        <a:buFontTx/>
                        <a:buChar char="-"/>
                      </a:pPr>
                      <a:r>
                        <a:rPr lang="en-GB" sz="1100" strike="noStrike" baseline="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Extension of the maximum range of </a:t>
                      </a:r>
                      <a:r>
                        <a:rPr lang="en-GB" sz="1100" strike="noStrike" baseline="0" dirty="0" err="1">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QoS</a:t>
                      </a:r>
                      <a:r>
                        <a:rPr lang="en-GB" sz="1100" strike="noStrike" baseline="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 values for Option 3</a:t>
                      </a:r>
                    </a:p>
                    <a:p>
                      <a:pPr marL="171450" marR="0" indent="-171450" hangingPunct="0">
                        <a:spcBef>
                          <a:spcPts val="0"/>
                        </a:spcBef>
                        <a:spcAft>
                          <a:spcPts val="900"/>
                        </a:spcAft>
                        <a:buFontTx/>
                        <a:buChar char="-"/>
                      </a:pPr>
                      <a:r>
                        <a:rPr lang="en-GB" sz="1100" strike="noStrike" baseline="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Possible security related updates for Option 3</a:t>
                      </a:r>
                      <a:endParaRPr lang="en-US" sz="1100" strike="noStrike"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endParaRPr>
                    </a:p>
                    <a:p>
                      <a:pPr marL="171450" marR="0" indent="-171450" hangingPunct="0">
                        <a:spcBef>
                          <a:spcPts val="0"/>
                        </a:spcBef>
                        <a:spcAft>
                          <a:spcPts val="900"/>
                        </a:spcAft>
                        <a:buFontTx/>
                        <a:buChar char="-"/>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Changes to Attach TAU procedure for the 5GS UE also supporting EPS are need to enable interworking between 5GS and EPS</a:t>
                      </a:r>
                    </a:p>
                  </a:txBody>
                  <a:tcPr marL="68580" marR="68580" marT="0" marB="0"/>
                </a:tc>
                <a:extLst>
                  <a:ext uri="{0D108BD9-81ED-4DB2-BD59-A6C34878D82A}">
                    <a16:rowId xmlns:a16="http://schemas.microsoft.com/office/drawing/2014/main" val="408911525"/>
                  </a:ext>
                </a:extLst>
              </a:tr>
              <a:tr h="820093">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2.</a:t>
                      </a:r>
                    </a:p>
                  </a:txBody>
                  <a:tcPr marL="68580" marR="68580" marT="0" marB="0"/>
                </a:tc>
                <a:tc>
                  <a:txBody>
                    <a:bodyPr/>
                    <a:lstStyle/>
                    <a:p>
                      <a:pPr marL="0" marR="0" hangingPunct="0">
                        <a:spcBef>
                          <a:spcPts val="0"/>
                        </a:spcBef>
                        <a:spcAft>
                          <a:spcPts val="900"/>
                        </a:spcAft>
                      </a:pPr>
                      <a:r>
                        <a:rPr lang="en-GB" sz="1100" dirty="0">
                          <a:solidFill>
                            <a:srgbClr val="000000"/>
                          </a:solidFill>
                          <a:effectLst/>
                          <a:latin typeface="Qualcomm Office Regular" panose="020B0503030202060203" pitchFamily="34" charset="0"/>
                          <a:ea typeface="Times New Roman" panose="02020603050405020304" pitchFamily="18" charset="0"/>
                          <a:cs typeface="Arial" panose="020B0604020202020204" pitchFamily="34" charset="0"/>
                        </a:rPr>
                        <a:t>TS 27.007</a:t>
                      </a:r>
                      <a:r>
                        <a:rPr lang="en-GB" sz="1100" dirty="0">
                          <a:solidFill>
                            <a:srgbClr val="FF0000"/>
                          </a:solidFill>
                          <a:effectLst/>
                          <a:latin typeface="Qualcomm Office Regular" panose="020B0503030202060203" pitchFamily="34" charset="0"/>
                          <a:ea typeface="Times New Roman" panose="02020603050405020304" pitchFamily="18" charset="0"/>
                          <a:cs typeface="Arial" panose="020B0604020202020204" pitchFamily="34" charset="0"/>
                        </a:rPr>
                        <a:t> </a:t>
                      </a:r>
                      <a:endParaRPr lang="en-US" sz="1100" strike="sngStrike" baseline="0" dirty="0">
                        <a:solidFill>
                          <a:srgbClr val="FF0000"/>
                        </a:solidFill>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3-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4, 7 - No</a:t>
                      </a:r>
                    </a:p>
                  </a:txBody>
                  <a:tcPr marL="68580" marR="68580" marT="0" marB="0">
                    <a:solidFill>
                      <a:srgbClr val="92D050"/>
                    </a:solidFill>
                  </a:tcPr>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Yes</a:t>
                      </a:r>
                    </a:p>
                  </a:txBody>
                  <a:tcPr marL="68580" marR="68580" marT="0" marB="0">
                    <a:solidFill>
                      <a:srgbClr val="92D050"/>
                    </a:solidFill>
                  </a:tcPr>
                </a:tc>
                <a:tc>
                  <a:txBody>
                    <a:bodyPr/>
                    <a:lstStyle/>
                    <a:p>
                      <a:pPr marL="0" marR="0" hangingPunct="0">
                        <a:spcBef>
                          <a:spcPts val="0"/>
                        </a:spcBef>
                        <a:spcAft>
                          <a:spcPts val="900"/>
                        </a:spcAft>
                      </a:pPr>
                      <a:r>
                        <a:rPr lang="en-GB"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 - Potential updates for extension of the maximum range of </a:t>
                      </a:r>
                      <a:r>
                        <a:rPr lang="en-GB" sz="1100" dirty="0" err="1">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QoS</a:t>
                      </a:r>
                      <a:r>
                        <a:rPr lang="en-GB"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 values for Option 3</a:t>
                      </a:r>
                    </a:p>
                    <a:p>
                      <a:pPr marL="0" marR="0" hangingPunct="0">
                        <a:spcBef>
                          <a:spcPts val="0"/>
                        </a:spcBef>
                        <a:spcAft>
                          <a:spcPts val="900"/>
                        </a:spcAft>
                      </a:pPr>
                      <a:r>
                        <a:rPr lang="en-GB"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 Potential extension of existing AT commands for 5GS, and definition of new AT commands for 5GS</a:t>
                      </a:r>
                      <a:endPar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solidFill>
                      <a:srgbClr val="92D050"/>
                    </a:solidFill>
                  </a:tcPr>
                </a:tc>
                <a:extLst>
                  <a:ext uri="{0D108BD9-81ED-4DB2-BD59-A6C34878D82A}">
                    <a16:rowId xmlns:a16="http://schemas.microsoft.com/office/drawing/2014/main" val="1901417155"/>
                  </a:ext>
                </a:extLst>
              </a:tr>
              <a:tr h="820093">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3</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TS 24.008 - </a:t>
                      </a:r>
                      <a:r>
                        <a:rPr lang="en-US" sz="1100" b="0" i="0" kern="1200" dirty="0">
                          <a:solidFill>
                            <a:schemeClr val="dk1"/>
                          </a:solidFill>
                          <a:effectLst/>
                          <a:latin typeface="Qualcomm Office Regular" panose="020B0503030202060203" pitchFamily="34" charset="0"/>
                          <a:ea typeface="+mn-ea"/>
                          <a:cs typeface="Arial" panose="020B0604020202020204" pitchFamily="34" charset="0"/>
                        </a:rPr>
                        <a:t>Mobile radio interface Layer 3 specification; Core network protocols; Stage 3</a:t>
                      </a:r>
                      <a:endParaRPr lang="en-US" sz="1100" dirty="0">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3-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4, 7 - No</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No</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NAS Capability Bit Support for Dual Connectivity, </a:t>
                      </a:r>
                      <a:r>
                        <a:rPr lang="en-US" sz="1100" dirty="0" err="1">
                          <a:effectLst/>
                          <a:latin typeface="Qualcomm Office Regular" panose="020B0503030202060203" pitchFamily="34" charset="0"/>
                          <a:ea typeface="Times New Roman" panose="02020603050405020304" pitchFamily="18" charset="0"/>
                          <a:cs typeface="Arial" panose="020B0604020202020204" pitchFamily="34" charset="0"/>
                        </a:rPr>
                        <a:t>QoS</a:t>
                      </a: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 IE</a:t>
                      </a:r>
                    </a:p>
                  </a:txBody>
                  <a:tcPr marL="68580" marR="68580" marT="0" marB="0"/>
                </a:tc>
                <a:extLst>
                  <a:ext uri="{0D108BD9-81ED-4DB2-BD59-A6C34878D82A}">
                    <a16:rowId xmlns:a16="http://schemas.microsoft.com/office/drawing/2014/main" val="1794094866"/>
                  </a:ext>
                </a:extLst>
              </a:tr>
              <a:tr h="72476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4</a:t>
                      </a:r>
                    </a:p>
                  </a:txBody>
                  <a:tcPr marL="68580" marR="68580" marT="0" marB="0"/>
                </a:tc>
                <a:tc>
                  <a:txBody>
                    <a:bodyPr/>
                    <a:lstStyle/>
                    <a:p>
                      <a:pPr marL="0" marR="0" hangingPunct="0">
                        <a:spcBef>
                          <a:spcPts val="0"/>
                        </a:spcBef>
                        <a:spcAft>
                          <a:spcPts val="900"/>
                        </a:spcAft>
                      </a:pPr>
                      <a:r>
                        <a:rPr lang="en-GB" sz="1100">
                          <a:solidFill>
                            <a:srgbClr val="000000"/>
                          </a:solidFill>
                          <a:effectLst/>
                          <a:latin typeface="Qualcomm Office Regular" panose="020B0503030202060203" pitchFamily="34" charset="0"/>
                          <a:ea typeface="Times New Roman" panose="02020603050405020304" pitchFamily="18" charset="0"/>
                          <a:cs typeface="Arial" panose="020B0604020202020204" pitchFamily="34" charset="0"/>
                        </a:rPr>
                        <a:t>TR 24.890 – NAS Impact for 5G NR</a:t>
                      </a:r>
                      <a:endParaRPr lang="en-US" sz="1100">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hangingPunct="0">
                        <a:spcBef>
                          <a:spcPts val="0"/>
                        </a:spcBef>
                        <a:spcAft>
                          <a:spcPts val="900"/>
                        </a:spcAft>
                      </a:pPr>
                      <a:r>
                        <a:rPr lang="en-US" sz="1100">
                          <a:effectLst/>
                          <a:latin typeface="Qualcomm Office Regular" panose="020B0503030202060203" pitchFamily="34" charset="0"/>
                          <a:ea typeface="Times New Roman" panose="02020603050405020304" pitchFamily="18" charset="0"/>
                          <a:cs typeface="Arial" panose="020B0604020202020204" pitchFamily="34" charset="0"/>
                        </a:rPr>
                        <a:t>Option 3- No</a:t>
                      </a:r>
                    </a:p>
                    <a:p>
                      <a:pPr marL="0" marR="0" hangingPunct="0">
                        <a:spcBef>
                          <a:spcPts val="0"/>
                        </a:spcBef>
                        <a:spcAft>
                          <a:spcPts val="900"/>
                        </a:spcAft>
                      </a:pPr>
                      <a:r>
                        <a:rPr lang="en-US" sz="1100">
                          <a:effectLst/>
                          <a:latin typeface="Qualcomm Office Regular" panose="020B0503030202060203" pitchFamily="34" charset="0"/>
                          <a:ea typeface="Times New Roman" panose="02020603050405020304" pitchFamily="18" charset="0"/>
                          <a:cs typeface="Arial" panose="020B0604020202020204" pitchFamily="34" charset="0"/>
                        </a:rPr>
                        <a:t>Option 4, 7 – Yes</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2 –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5 – Yes</a:t>
                      </a:r>
                    </a:p>
                  </a:txBody>
                  <a:tcPr marL="68580" marR="68580" marT="0" marB="0"/>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Study item 60% completed</a:t>
                      </a:r>
                    </a:p>
                    <a:p>
                      <a:pPr marL="0" marR="0" hangingPunct="0">
                        <a:spcBef>
                          <a:spcPts val="0"/>
                        </a:spcBef>
                        <a:spcAft>
                          <a:spcPts val="900"/>
                        </a:spcAft>
                      </a:pPr>
                      <a:endParaRPr lang="en-US" sz="1100" dirty="0">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966045928"/>
                  </a:ext>
                </a:extLst>
              </a:tr>
              <a:tr h="72476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5</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TS 24.501 – NAS Protocol for 5GS</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3- No</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4, 7 – Yes</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2 –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Option 5 – Yes </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Specs to be created after Oct 2017</a:t>
                      </a:r>
                    </a:p>
                  </a:txBody>
                  <a:tcPr marL="68580" marR="68580" marT="0" marB="0">
                    <a:solidFill>
                      <a:srgbClr val="92D050"/>
                    </a:solidFill>
                  </a:tcPr>
                </a:tc>
                <a:extLst>
                  <a:ext uri="{0D108BD9-81ED-4DB2-BD59-A6C34878D82A}">
                    <a16:rowId xmlns:a16="http://schemas.microsoft.com/office/drawing/2014/main" val="2325772364"/>
                  </a:ext>
                </a:extLst>
              </a:tr>
              <a:tr h="724767">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6</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TS 24.502 – 5GS via non-3GPP access networks</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NA</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NA</a:t>
                      </a:r>
                    </a:p>
                    <a:p>
                      <a:pPr marL="0" marR="0" lvl="0" indent="0" algn="l" defTabSz="914400" rtl="0" eaLnBrk="1" fontAlgn="auto" latinLnBrk="0" hangingPunct="0">
                        <a:lnSpc>
                          <a:spcPct val="100000"/>
                        </a:lnSpc>
                        <a:spcBef>
                          <a:spcPts val="0"/>
                        </a:spcBef>
                        <a:spcAft>
                          <a:spcPts val="900"/>
                        </a:spcAft>
                        <a:buClrTx/>
                        <a:buSzTx/>
                        <a:buFontTx/>
                        <a:buNone/>
                        <a:tabLst/>
                        <a:defRPr/>
                      </a:pPr>
                      <a:endParaRPr lang="en-US" sz="1100" dirty="0">
                        <a:effectLst/>
                        <a:latin typeface="Qualcomm Office Regular" panose="020B0503030202060203" pitchFamily="34" charset="0"/>
                        <a:ea typeface="Times New Roman" panose="02020603050405020304" pitchFamily="18" charset="0"/>
                        <a:cs typeface="Arial" panose="020B0604020202020204" pitchFamily="34" charset="0"/>
                      </a:endParaRP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Arial" panose="020B0604020202020204" pitchFamily="34" charset="0"/>
                        </a:rPr>
                        <a:t>Specs to be created after Oct 2017</a:t>
                      </a:r>
                    </a:p>
                  </a:txBody>
                  <a:tcPr marL="68580" marR="68580" marT="0" marB="0">
                    <a:solidFill>
                      <a:srgbClr val="92D050"/>
                    </a:solidFill>
                  </a:tcPr>
                </a:tc>
                <a:extLst>
                  <a:ext uri="{0D108BD9-81ED-4DB2-BD59-A6C34878D82A}">
                    <a16:rowId xmlns:a16="http://schemas.microsoft.com/office/drawing/2014/main" val="1924106924"/>
                  </a:ext>
                </a:extLst>
              </a:tr>
            </a:tbl>
          </a:graphicData>
        </a:graphic>
      </p:graphicFrame>
    </p:spTree>
    <p:extLst>
      <p:ext uri="{BB962C8B-B14F-4D97-AF65-F5344CB8AC3E}">
        <p14:creationId xmlns:p14="http://schemas.microsoft.com/office/powerpoint/2010/main" val="34194581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743200" y="0"/>
            <a:ext cx="6934200" cy="685800"/>
          </a:xfrm>
        </p:spPr>
        <p:txBody>
          <a:bodyPr/>
          <a:lstStyle/>
          <a:p>
            <a:pPr algn="ctr"/>
            <a:r>
              <a:rPr lang="en-US" dirty="0">
                <a:latin typeface="Qualcomm Office Regular" panose="020B0503030202060203" pitchFamily="34" charset="0"/>
              </a:rPr>
              <a:t>CT6 Core Specs</a:t>
            </a:r>
          </a:p>
        </p:txBody>
      </p:sp>
      <p:sp>
        <p:nvSpPr>
          <p:cNvPr id="4" name="Slide Number Placeholder 3"/>
          <p:cNvSpPr>
            <a:spLocks noGrp="1"/>
          </p:cNvSpPr>
          <p:nvPr>
            <p:ph type="sldNum" sz="quarter" idx="11"/>
          </p:nvPr>
        </p:nvSpPr>
        <p:spPr/>
        <p:txBody>
          <a:bodyPr/>
          <a:lstStyle/>
          <a:p>
            <a:fld id="{61C10B6B-15CA-4195-8010-4FDA54CC479F}" type="slidenum">
              <a:rPr lang="en-US" altLang="en-US">
                <a:ea typeface="ヒラギノ角ゴ Pro W3" charset="-128"/>
              </a:rPr>
              <a:pPr/>
              <a:t>9</a:t>
            </a:fld>
            <a:endParaRPr lang="en-US" altLang="en-US" dirty="0">
              <a:ea typeface="ヒラギノ角ゴ Pro W3" charset="-128"/>
            </a:endParaRPr>
          </a:p>
        </p:txBody>
      </p:sp>
      <p:graphicFrame>
        <p:nvGraphicFramePr>
          <p:cNvPr id="5" name="Content Placeholder 4">
            <a:extLst>
              <a:ext uri="{FF2B5EF4-FFF2-40B4-BE49-F238E27FC236}">
                <a16:creationId xmlns:a16="http://schemas.microsoft.com/office/drawing/2014/main" id="{295570F8-1BAF-4B4E-A077-27C555BFDD06}"/>
              </a:ext>
            </a:extLst>
          </p:cNvPr>
          <p:cNvGraphicFramePr>
            <a:graphicFrameLocks noGrp="1"/>
          </p:cNvGraphicFramePr>
          <p:nvPr>
            <p:ph idx="1"/>
            <p:extLst/>
          </p:nvPr>
        </p:nvGraphicFramePr>
        <p:xfrm>
          <a:off x="1036320" y="1192868"/>
          <a:ext cx="9840688" cy="2426632"/>
        </p:xfrm>
        <a:graphic>
          <a:graphicData uri="http://schemas.openxmlformats.org/drawingml/2006/table">
            <a:tbl>
              <a:tblPr firstRow="1" firstCol="1" bandRow="1">
                <a:tableStyleId>{5C22544A-7EE6-4342-B048-85BDC9FD1C3A}</a:tableStyleId>
              </a:tblPr>
              <a:tblGrid>
                <a:gridCol w="541689">
                  <a:extLst>
                    <a:ext uri="{9D8B030D-6E8A-4147-A177-3AD203B41FA5}">
                      <a16:colId xmlns:a16="http://schemas.microsoft.com/office/drawing/2014/main" val="826678617"/>
                    </a:ext>
                  </a:extLst>
                </a:gridCol>
                <a:gridCol w="2561230">
                  <a:extLst>
                    <a:ext uri="{9D8B030D-6E8A-4147-A177-3AD203B41FA5}">
                      <a16:colId xmlns:a16="http://schemas.microsoft.com/office/drawing/2014/main" val="3631429429"/>
                    </a:ext>
                  </a:extLst>
                </a:gridCol>
                <a:gridCol w="1861752">
                  <a:extLst>
                    <a:ext uri="{9D8B030D-6E8A-4147-A177-3AD203B41FA5}">
                      <a16:colId xmlns:a16="http://schemas.microsoft.com/office/drawing/2014/main" val="57264650"/>
                    </a:ext>
                  </a:extLst>
                </a:gridCol>
                <a:gridCol w="2482336">
                  <a:extLst>
                    <a:ext uri="{9D8B030D-6E8A-4147-A177-3AD203B41FA5}">
                      <a16:colId xmlns:a16="http://schemas.microsoft.com/office/drawing/2014/main" val="1992841665"/>
                    </a:ext>
                  </a:extLst>
                </a:gridCol>
                <a:gridCol w="2393681">
                  <a:extLst>
                    <a:ext uri="{9D8B030D-6E8A-4147-A177-3AD203B41FA5}">
                      <a16:colId xmlns:a16="http://schemas.microsoft.com/office/drawing/2014/main" val="3627791704"/>
                    </a:ext>
                  </a:extLst>
                </a:gridCol>
              </a:tblGrid>
              <a:tr h="724654">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Item No.</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Core Specification and Short Description</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5G NR NSA</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3, 7 and 4)</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Applicable to SA 5G NR</a:t>
                      </a:r>
                    </a:p>
                    <a:p>
                      <a:pPr marL="0" marR="0" hangingPunct="0">
                        <a:spcBef>
                          <a:spcPts val="0"/>
                        </a:spcBef>
                        <a:spcAft>
                          <a:spcPts val="900"/>
                        </a:spcAft>
                      </a:pPr>
                      <a:r>
                        <a:rPr lang="en-US" sz="1100" dirty="0">
                          <a:solidFill>
                            <a:schemeClr val="tx1"/>
                          </a:solidFill>
                          <a:effectLst/>
                          <a:latin typeface="Qualcomm Office Regular" panose="020B0503030202060203" pitchFamily="34" charset="0"/>
                        </a:rPr>
                        <a:t>(Option 2, 5)</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rPr>
                        <a:t>Notes</a:t>
                      </a:r>
                      <a:endParaRPr lang="en-US" sz="1100" dirty="0">
                        <a:solidFill>
                          <a:schemeClr val="tx1"/>
                        </a:solidFill>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6726" marR="66726" marT="0" marB="0"/>
                </a:tc>
                <a:extLst>
                  <a:ext uri="{0D108BD9-81ED-4DB2-BD59-A6C34878D82A}">
                    <a16:rowId xmlns:a16="http://schemas.microsoft.com/office/drawing/2014/main" val="2875120198"/>
                  </a:ext>
                </a:extLst>
              </a:tr>
              <a:tr h="850989">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1.</a:t>
                      </a:r>
                    </a:p>
                  </a:txBody>
                  <a:tcPr marL="68580" marR="68580" marT="0" marB="0"/>
                </a:tc>
                <a:tc>
                  <a:txBody>
                    <a:bodyPr/>
                    <a:lstStyle/>
                    <a:p>
                      <a:pPr marL="0" marR="0" hangingPunct="0">
                        <a:spcBef>
                          <a:spcPts val="0"/>
                        </a:spcBef>
                        <a:spcAft>
                          <a:spcPts val="900"/>
                        </a:spcAft>
                      </a:pPr>
                      <a:r>
                        <a:rPr lang="en-GB" sz="1100" dirty="0">
                          <a:solidFill>
                            <a:srgbClr val="000000"/>
                          </a:solidFill>
                          <a:effectLst/>
                          <a:latin typeface="Qualcomm Office Regular" panose="020B0503030202060203" pitchFamily="34" charset="0"/>
                          <a:ea typeface="Times New Roman" panose="02020603050405020304" pitchFamily="18" charset="0"/>
                          <a:cs typeface="Times New Roman" panose="02020603050405020304" pitchFamily="18" charset="0"/>
                        </a:rPr>
                        <a:t>TS 31.101- UICC( R99)</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Option – Yes</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Option 4,7 - TBD</a:t>
                      </a:r>
                    </a:p>
                  </a:txBody>
                  <a:tcPr marL="68580" marR="68580" marT="0" marB="0"/>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Option 2 – TBD</a:t>
                      </a:r>
                    </a:p>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Option 5 - TBD</a:t>
                      </a:r>
                    </a:p>
                  </a:txBody>
                  <a:tcPr marL="68580" marR="68580" marT="0" marB="0"/>
                </a:tc>
                <a:tc>
                  <a:txBody>
                    <a:bodyPr/>
                    <a:lstStyle/>
                    <a:p>
                      <a:pPr marL="0" marR="0" hangingPunct="0">
                        <a:spcBef>
                          <a:spcPts val="0"/>
                        </a:spcBef>
                        <a:spcAft>
                          <a:spcPts val="900"/>
                        </a:spcAft>
                      </a:pPr>
                      <a:r>
                        <a:rPr lang="en-GB" sz="1100" dirty="0">
                          <a:effectLst/>
                          <a:latin typeface="Qualcomm Office Regular" panose="020B0503030202060203" pitchFamily="34" charset="0"/>
                          <a:ea typeface="Times New Roman" panose="02020603050405020304" pitchFamily="18" charset="0"/>
                          <a:cs typeface="Times New Roman" panose="02020603050405020304" pitchFamily="18" charset="0"/>
                        </a:rPr>
                        <a:t>It shall be possible to re-use Rel-99 USIM for NSA Option 3</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8911525"/>
                  </a:ext>
                </a:extLst>
              </a:tr>
              <a:tr h="850989">
                <a:tc>
                  <a:txBody>
                    <a:bodyPr/>
                    <a:lstStyle/>
                    <a:p>
                      <a:pPr marL="0" marR="0" hangingPunct="0">
                        <a:spcBef>
                          <a:spcPts val="0"/>
                        </a:spcBef>
                        <a:spcAft>
                          <a:spcPts val="900"/>
                        </a:spcAft>
                      </a:pPr>
                      <a:r>
                        <a:rPr lang="en-US" sz="1100" dirty="0">
                          <a:solidFill>
                            <a:schemeClr val="tx1"/>
                          </a:solidFill>
                          <a:effectLst/>
                          <a:latin typeface="Qualcomm Office Regular" panose="020B0503030202060203" pitchFamily="34" charset="0"/>
                          <a:ea typeface="Times New Roman" panose="02020603050405020304" pitchFamily="18" charset="0"/>
                          <a:cs typeface="Arial" panose="020B0604020202020204" pitchFamily="34" charset="0"/>
                        </a:rPr>
                        <a:t>2.</a:t>
                      </a:r>
                    </a:p>
                  </a:txBody>
                  <a:tcPr marL="68580" marR="68580" marT="0" marB="0">
                    <a:solidFill>
                      <a:srgbClr val="92D050"/>
                    </a:solidFill>
                  </a:tcPr>
                </a:tc>
                <a:tc>
                  <a:txBody>
                    <a:bodyPr/>
                    <a:lstStyle/>
                    <a:p>
                      <a:pPr marL="0" marR="0" hangingPunct="0">
                        <a:spcBef>
                          <a:spcPts val="0"/>
                        </a:spcBef>
                        <a:spcAft>
                          <a:spcPts val="900"/>
                        </a:spcAft>
                      </a:pPr>
                      <a:r>
                        <a:rPr lang="en-GB" sz="1100" dirty="0">
                          <a:solidFill>
                            <a:srgbClr val="000000"/>
                          </a:solidFill>
                          <a:effectLst/>
                          <a:latin typeface="Qualcomm Office Regular" panose="020B0503030202060203" pitchFamily="34" charset="0"/>
                          <a:ea typeface="Times New Roman" panose="02020603050405020304" pitchFamily="18" charset="0"/>
                          <a:cs typeface="Times New Roman" panose="02020603050405020304" pitchFamily="18" charset="0"/>
                        </a:rPr>
                        <a:t>TR 31.890 – UICC\USAT for 5GS </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TBD (UICC and SSP)</a:t>
                      </a:r>
                    </a:p>
                  </a:txBody>
                  <a:tcPr marL="68580" marR="68580" marT="0" marB="0">
                    <a:solidFill>
                      <a:srgbClr val="92D050"/>
                    </a:solidFill>
                  </a:tcPr>
                </a:tc>
                <a:tc>
                  <a:txBody>
                    <a:bodyPr/>
                    <a:lstStyle/>
                    <a:p>
                      <a:pPr marL="0" marR="0" hangingPunct="0">
                        <a:spcBef>
                          <a:spcPts val="0"/>
                        </a:spcBef>
                        <a:spcAft>
                          <a:spcPts val="900"/>
                        </a:spcAft>
                      </a:pPr>
                      <a:r>
                        <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rPr>
                        <a:t>TBD (UICC and SSP)</a:t>
                      </a:r>
                    </a:p>
                  </a:txBody>
                  <a:tcPr marL="68580" marR="68580" marT="0" marB="0">
                    <a:solidFill>
                      <a:srgbClr val="92D050"/>
                    </a:solidFill>
                  </a:tcPr>
                </a:tc>
                <a:tc>
                  <a:txBody>
                    <a:bodyPr/>
                    <a:lstStyle/>
                    <a:p>
                      <a:pPr marL="0" marR="0" hangingPunct="0">
                        <a:spcBef>
                          <a:spcPts val="0"/>
                        </a:spcBef>
                        <a:spcAft>
                          <a:spcPts val="900"/>
                        </a:spcAft>
                      </a:pPr>
                      <a:r>
                        <a:rPr lang="en-GB" sz="1100" dirty="0">
                          <a:effectLst/>
                          <a:latin typeface="Qualcomm Office Regular" panose="020B0503030202060203" pitchFamily="34" charset="0"/>
                          <a:ea typeface="Times New Roman" panose="02020603050405020304" pitchFamily="18" charset="0"/>
                          <a:cs typeface="Times New Roman" panose="02020603050405020304" pitchFamily="18" charset="0"/>
                        </a:rPr>
                        <a:t>CT6 is only evaluating the list of impacted areas and is likely to start normative work at the beginning of 2018.</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68580" marR="68580" marT="0" marB="0">
                    <a:solidFill>
                      <a:srgbClr val="92D050"/>
                    </a:solidFill>
                  </a:tcPr>
                </a:tc>
                <a:extLst>
                  <a:ext uri="{0D108BD9-81ED-4DB2-BD59-A6C34878D82A}">
                    <a16:rowId xmlns:a16="http://schemas.microsoft.com/office/drawing/2014/main" val="1901417155"/>
                  </a:ext>
                </a:extLst>
              </a:tr>
            </a:tbl>
          </a:graphicData>
        </a:graphic>
      </p:graphicFrame>
    </p:spTree>
    <p:extLst>
      <p:ext uri="{BB962C8B-B14F-4D97-AF65-F5344CB8AC3E}">
        <p14:creationId xmlns:p14="http://schemas.microsoft.com/office/powerpoint/2010/main" val="43772344"/>
      </p:ext>
    </p:extLst>
  </p:cSld>
  <p:clrMapOvr>
    <a:masterClrMapping/>
  </p:clrMapOvr>
  <p:transition>
    <p:wipe dir="r"/>
  </p:transition>
</p:sld>
</file>

<file path=ppt/theme/theme1.xml><?xml version="1.0" encoding="utf-8"?>
<a:theme xmlns:a="http://schemas.openxmlformats.org/drawingml/2006/main" name="Qualcomm">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7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cap="rnd">
          <a:solidFill>
            <a:schemeClr val="bg1">
              <a:lumMod val="75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5000"/>
          </a:lnSpc>
          <a:spcBef>
            <a:spcPts val="1200"/>
          </a:spcBef>
          <a:defRPr sz="2100" dirty="0" err="1"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Presentation2" id="{3D0BD0BD-BC9E-4696-B31C-0EF47843524A}" vid="{74B3813C-989E-4E44-B70A-F21974D3C3E9}"/>
    </a:ext>
  </a:extLst>
</a:theme>
</file>

<file path=ppt/theme/theme2.xml><?xml version="1.0" encoding="utf-8"?>
<a:theme xmlns:a="http://schemas.openxmlformats.org/drawingml/2006/main" name="Office Theme">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m-2015">
      <a:majorFont>
        <a:latin typeface="Microsoft Sans Serif (Headings)"/>
        <a:ea typeface=""/>
        <a:cs typeface=""/>
      </a:majorFont>
      <a:minorFont>
        <a:latin typeface="Microsoft Sans Serif (Heading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AE8EFDAB73ECEE4A912B515D46BD7A14" ma:contentTypeVersion="1" ma:contentTypeDescription="Create a new document." ma:contentTypeScope="" ma:versionID="50cd034da34a0e4a7573854b1010900b">
  <xsd:schema xmlns:xsd="http://www.w3.org/2001/XMLSchema" xmlns:xs="http://www.w3.org/2001/XMLSchema" xmlns:p="http://schemas.microsoft.com/office/2006/metadata/properties" xmlns:ns2="4e44bc3f-ce38-41c9-9a50-a383b032cd17" xmlns:ns3="237e96fe-81e1-460f-8c80-cdd09d569527" targetNamespace="http://schemas.microsoft.com/office/2006/metadata/properties" ma:root="true" ma:fieldsID="4fb29a8db1d89f48bc5d002bc87915dd" ns2:_="" ns3:_="">
    <xsd:import namespace="4e44bc3f-ce38-41c9-9a50-a383b032cd17"/>
    <xsd:import namespace="237e96fe-81e1-460f-8c80-cdd09d569527"/>
    <xsd:element name="properties">
      <xsd:complexType>
        <xsd:sequence>
          <xsd:element name="documentManagement">
            <xsd:complexType>
              <xsd:all>
                <xsd:element ref="ns2:_dlc_DocId" minOccurs="0"/>
                <xsd:element ref="ns2:_dlc_DocIdUrl" minOccurs="0"/>
                <xsd:element ref="ns2:_dlc_DocIdPersistId" minOccurs="0"/>
                <xsd:element ref="ns3:Rati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44bc3f-ce38-41c9-9a50-a383b032cd1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237e96fe-81e1-460f-8c80-cdd09d569527" elementFormDefault="qualified">
    <xsd:import namespace="http://schemas.microsoft.com/office/2006/documentManagement/types"/>
    <xsd:import namespace="http://schemas.microsoft.com/office/infopath/2007/PartnerControls"/>
    <xsd:element name="Ratio" ma:index="11" nillable="true" ma:displayName="Ratio" ma:format="Image" ma:internalName="Ratio">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873483-4E0F-4D4D-86F3-E654E7357441}">
  <ds:schemaRefs>
    <ds:schemaRef ds:uri="http://schemas.microsoft.com/sharepoint/v3/contenttype/forms"/>
  </ds:schemaRefs>
</ds:datastoreItem>
</file>

<file path=customXml/itemProps2.xml><?xml version="1.0" encoding="utf-8"?>
<ds:datastoreItem xmlns:ds="http://schemas.openxmlformats.org/officeDocument/2006/customXml" ds:itemID="{8FD0DF48-C762-4ACB-BC5B-1FEFF7DB97DC}">
  <ds:schemaRefs>
    <ds:schemaRef ds:uri="http://schemas.microsoft.com/sharepoint/events"/>
  </ds:schemaRefs>
</ds:datastoreItem>
</file>

<file path=customXml/itemProps3.xml><?xml version="1.0" encoding="utf-8"?>
<ds:datastoreItem xmlns:ds="http://schemas.openxmlformats.org/officeDocument/2006/customXml" ds:itemID="{E0F114A4-A0F0-47F3-9778-D5BC6DDD8F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44bc3f-ce38-41c9-9a50-a383b032cd17"/>
    <ds:schemaRef ds:uri="237e96fe-81e1-460f-8c80-cdd09d5695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16x9 Corporate External Template</Template>
  <TotalTime>40</TotalTime>
  <Words>1093</Words>
  <Application>Microsoft Office PowerPoint</Application>
  <PresentationFormat>Widescreen</PresentationFormat>
  <Paragraphs>203</Paragraphs>
  <Slides>10</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10</vt:i4>
      </vt:variant>
    </vt:vector>
  </HeadingPairs>
  <TitlesOfParts>
    <vt:vector size="21" baseType="lpstr">
      <vt:lpstr>Arial</vt:lpstr>
      <vt:lpstr>Calibre Regular</vt:lpstr>
      <vt:lpstr>Microsoft Sans Serif</vt:lpstr>
      <vt:lpstr>Qualcomm Office Regular</vt:lpstr>
      <vt:lpstr>Qualcomm Regular</vt:lpstr>
      <vt:lpstr>Tahoma</vt:lpstr>
      <vt:lpstr>Times New Roman</vt:lpstr>
      <vt:lpstr>Verdana</vt:lpstr>
      <vt:lpstr>Wingdings</vt:lpstr>
      <vt:lpstr>ヒラギノ角ゴ Pro W3</vt:lpstr>
      <vt:lpstr>Qualcomm</vt:lpstr>
      <vt:lpstr>Pre RAN5#77 - 5G WG Status (after Oct 2017 bis meeting) – NSA Focus </vt:lpstr>
      <vt:lpstr>Status of Core Groups after Oct-17 bis meeting(s)</vt:lpstr>
      <vt:lpstr>RAN2 Status</vt:lpstr>
      <vt:lpstr>5G System ASN.1 </vt:lpstr>
      <vt:lpstr>CT1 Option 3 status overview</vt:lpstr>
      <vt:lpstr>CT6 Updates</vt:lpstr>
      <vt:lpstr>RAN2 Core Specs</vt:lpstr>
      <vt:lpstr>CT1 Core Specs</vt:lpstr>
      <vt:lpstr>CT6 Core Specs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Corporate External Template</dc:title>
  <dc:creator>Balasubramanian, Vijay (QCT)</dc:creator>
  <cp:lastModifiedBy>Yogesh Tugnawat</cp:lastModifiedBy>
  <cp:revision>5</cp:revision>
  <dcterms:created xsi:type="dcterms:W3CDTF">2017-11-02T15:33:08Z</dcterms:created>
  <dcterms:modified xsi:type="dcterms:W3CDTF">2017-11-02T16:31:07Z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