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18"/>
  </p:notesMasterIdLst>
  <p:handoutMasterIdLst>
    <p:handoutMasterId r:id="rId19"/>
  </p:handoutMasterIdLst>
  <p:sldIdLst>
    <p:sldId id="259" r:id="rId2"/>
    <p:sldId id="260" r:id="rId3"/>
    <p:sldId id="293" r:id="rId4"/>
    <p:sldId id="292" r:id="rId5"/>
    <p:sldId id="290" r:id="rId6"/>
    <p:sldId id="295" r:id="rId7"/>
    <p:sldId id="283" r:id="rId8"/>
    <p:sldId id="294" r:id="rId9"/>
    <p:sldId id="286" r:id="rId10"/>
    <p:sldId id="288" r:id="rId11"/>
    <p:sldId id="296" r:id="rId12"/>
    <p:sldId id="297" r:id="rId13"/>
    <p:sldId id="298" r:id="rId14"/>
    <p:sldId id="299" r:id="rId15"/>
    <p:sldId id="300" r:id="rId16"/>
    <p:sldId id="261" r:id="rId17"/>
  </p:sldIdLst>
  <p:sldSz cx="9144000" cy="6858000" type="screen4x3"/>
  <p:notesSz cx="6884988" cy="10018713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Ericsson Capital TT" panose="02000503000000020004" pitchFamily="2" charset="0"/>
      <p:regular r:id="rId24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0"/>
            <p14:sldId id="293"/>
            <p14:sldId id="292"/>
            <p14:sldId id="290"/>
            <p14:sldId id="295"/>
            <p14:sldId id="283"/>
            <p14:sldId id="294"/>
            <p14:sldId id="286"/>
            <p14:sldId id="288"/>
            <p14:sldId id="296"/>
            <p14:sldId id="297"/>
            <p14:sldId id="298"/>
            <p14:sldId id="299"/>
            <p14:sldId id="300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817" autoAdjust="0"/>
  </p:normalViewPr>
  <p:slideViewPr>
    <p:cSldViewPr snapToGrid="0" snapToObjects="1">
      <p:cViewPr varScale="1">
        <p:scale>
          <a:sx n="68" d="100"/>
          <a:sy n="68" d="100"/>
        </p:scale>
        <p:origin x="1470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789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66301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08709"/>
            <a:ext cx="8372560" cy="2839491"/>
          </a:xfrm>
        </p:spPr>
        <p:txBody>
          <a:bodyPr/>
          <a:lstStyle/>
          <a:p>
            <a:pPr algn="ctr"/>
            <a:r>
              <a:rPr lang="en-US" dirty="0"/>
              <a:t>Pre-RAN5#77 5GS conference call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93699" y="5137200"/>
            <a:ext cx="8355014" cy="452439"/>
          </a:xfrm>
        </p:spPr>
        <p:txBody>
          <a:bodyPr/>
          <a:lstStyle/>
          <a:p>
            <a:pPr algn="ctr"/>
            <a:r>
              <a:rPr lang="en-US" sz="2400" dirty="0"/>
              <a:t>2</a:t>
            </a:r>
            <a:r>
              <a:rPr lang="en-US" sz="2400" baseline="30000" dirty="0"/>
              <a:t>nd</a:t>
            </a:r>
            <a:r>
              <a:rPr lang="en-US" sz="2400" dirty="0"/>
              <a:t> November 2017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477484"/>
            <a:ext cx="8351839" cy="3852000"/>
          </a:xfrm>
        </p:spPr>
        <p:txBody>
          <a:bodyPr/>
          <a:lstStyle/>
          <a:p>
            <a:pPr lvl="1"/>
            <a:r>
              <a:rPr lang="en-US" dirty="0"/>
              <a:t>RF/RRM core specs (NSA option 3 focus) (CMCC)</a:t>
            </a:r>
          </a:p>
          <a:p>
            <a:pPr marL="355600" lvl="1" indent="0">
              <a:buNone/>
            </a:pPr>
            <a:endParaRPr lang="sv-SE" dirty="0"/>
          </a:p>
          <a:p>
            <a:pPr lvl="1"/>
            <a:r>
              <a:rPr lang="en-US" dirty="0"/>
              <a:t>Protocol NR and EN-DC (NSA option 3) core specs (Qualcomm)</a:t>
            </a:r>
            <a:endParaRPr lang="sv-SE" dirty="0"/>
          </a:p>
        </p:txBody>
      </p:sp>
      <p:sp>
        <p:nvSpPr>
          <p:cNvPr id="4" name="Title 2"/>
          <p:cNvSpPr txBox="1">
            <a:spLocks/>
          </p:cNvSpPr>
          <p:nvPr/>
        </p:nvSpPr>
        <p:spPr bwMode="auto">
          <a:xfrm>
            <a:off x="546100" y="392113"/>
            <a:ext cx="7922651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lvl="0"/>
            <a:r>
              <a:rPr lang="en-US" sz="2400" dirty="0"/>
              <a:t>A1 2: Core WG status (focus on NSA option 3)</a:t>
            </a: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3142202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477484"/>
            <a:ext cx="8351839" cy="3852000"/>
          </a:xfrm>
        </p:spPr>
        <p:txBody>
          <a:bodyPr/>
          <a:lstStyle/>
          <a:p>
            <a:pPr lvl="1"/>
            <a:r>
              <a:rPr lang="en-US" dirty="0"/>
              <a:t>Common Test Environment, TS 38.508-1 &amp; TS 36.508 (Ericsson)</a:t>
            </a:r>
            <a:br>
              <a:rPr lang="en-US" dirty="0"/>
            </a:br>
            <a:endParaRPr lang="sv-SE" dirty="0"/>
          </a:p>
          <a:p>
            <a:pPr lvl="1"/>
            <a:r>
              <a:rPr lang="en-US" dirty="0"/>
              <a:t>RF </a:t>
            </a:r>
            <a:r>
              <a:rPr lang="en-US" dirty="0" err="1"/>
              <a:t>Tx</a:t>
            </a:r>
            <a:r>
              <a:rPr lang="en-US" dirty="0"/>
              <a:t> Rx </a:t>
            </a:r>
            <a:r>
              <a:rPr lang="en-US" dirty="0" err="1"/>
              <a:t>Iw</a:t>
            </a:r>
            <a:r>
              <a:rPr lang="en-US" dirty="0"/>
              <a:t> Range 1 and 2, TS 38.521-3 (Qualcomm)</a:t>
            </a:r>
            <a:br>
              <a:rPr lang="en-US" dirty="0"/>
            </a:br>
            <a:endParaRPr lang="sv-SE" dirty="0"/>
          </a:p>
          <a:p>
            <a:pPr lvl="1"/>
            <a:r>
              <a:rPr lang="en-US" dirty="0"/>
              <a:t>Protocol L2 NR, TS 38.523-1 (Motorola Mobility)</a:t>
            </a:r>
            <a:br>
              <a:rPr lang="en-US" dirty="0"/>
            </a:br>
            <a:endParaRPr lang="sv-SE" dirty="0"/>
          </a:p>
          <a:p>
            <a:pPr lvl="1"/>
            <a:r>
              <a:rPr lang="en-US" dirty="0"/>
              <a:t>Protocol RRC EN-DC, TS 38.523-1  (Qualcomm)</a:t>
            </a:r>
            <a:br>
              <a:rPr lang="en-US" dirty="0"/>
            </a:br>
            <a:endParaRPr lang="sv-SE" dirty="0"/>
          </a:p>
          <a:p>
            <a:pPr lvl="1"/>
            <a:r>
              <a:rPr lang="en-US" dirty="0"/>
              <a:t>Protocol EPC Option 3, TS 38.523-1 (Ericsson)</a:t>
            </a:r>
            <a:br>
              <a:rPr lang="en-US" dirty="0"/>
            </a:br>
            <a:endParaRPr lang="sv-SE" dirty="0"/>
          </a:p>
          <a:p>
            <a:pPr lvl="1"/>
            <a:r>
              <a:rPr lang="en-US" dirty="0"/>
              <a:t>UE test loop functions for Option 3 (Samsung, Ericsson)</a:t>
            </a:r>
            <a:endParaRPr lang="sv-SE" dirty="0"/>
          </a:p>
          <a:p>
            <a:pPr marL="355600" lvl="1" indent="0">
              <a:buNone/>
            </a:pPr>
            <a:endParaRPr lang="sv-SE" dirty="0"/>
          </a:p>
        </p:txBody>
      </p:sp>
      <p:sp>
        <p:nvSpPr>
          <p:cNvPr id="4" name="Title 2"/>
          <p:cNvSpPr txBox="1">
            <a:spLocks/>
          </p:cNvSpPr>
          <p:nvPr/>
        </p:nvSpPr>
        <p:spPr bwMode="auto">
          <a:xfrm>
            <a:off x="546100" y="392113"/>
            <a:ext cx="7922651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lvl="0"/>
            <a:r>
              <a:rPr lang="en-US" sz="2400" dirty="0"/>
              <a:t>AI-3: WP sub-areas (status, targets and issues/topics critical for RAN5#77 progress of NSA Option 3)</a:t>
            </a:r>
          </a:p>
          <a:p>
            <a:pPr lvl="0"/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14293369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477484"/>
            <a:ext cx="8351839" cy="3852000"/>
          </a:xfrm>
        </p:spPr>
        <p:txBody>
          <a:bodyPr/>
          <a:lstStyle/>
          <a:p>
            <a:pPr lvl="1"/>
            <a:r>
              <a:rPr lang="sv-SE" dirty="0" err="1"/>
              <a:t>Discussion</a:t>
            </a:r>
            <a:r>
              <a:rPr lang="sv-SE" dirty="0"/>
              <a:t> </a:t>
            </a:r>
            <a:r>
              <a:rPr lang="sv-SE" dirty="0" err="1"/>
              <a:t>topics</a:t>
            </a:r>
            <a:endParaRPr lang="sv-SE" dirty="0"/>
          </a:p>
          <a:p>
            <a:pPr marL="1169987" lvl="2" indent="-457200">
              <a:buFont typeface="+mj-lt"/>
              <a:buAutoNum type="arabicPeriod"/>
            </a:pPr>
            <a:r>
              <a:rPr lang="sv-SE" dirty="0"/>
              <a:t>RF/RRM test </a:t>
            </a:r>
            <a:r>
              <a:rPr lang="sv-SE" dirty="0" err="1"/>
              <a:t>cases</a:t>
            </a:r>
            <a:r>
              <a:rPr lang="sv-SE" dirty="0"/>
              <a:t> for NR Range 2 and MR E-UTRA &amp; NR Range 2</a:t>
            </a:r>
          </a:p>
          <a:p>
            <a:pPr marL="1169987" lvl="2" indent="-457200">
              <a:buFont typeface="+mj-lt"/>
              <a:buAutoNum type="arabicPeriod"/>
            </a:pPr>
            <a:r>
              <a:rPr lang="sv-SE" dirty="0" err="1"/>
              <a:t>Protocol</a:t>
            </a:r>
            <a:r>
              <a:rPr lang="sv-SE" dirty="0"/>
              <a:t> test </a:t>
            </a:r>
            <a:r>
              <a:rPr lang="sv-SE" dirty="0" err="1"/>
              <a:t>cases</a:t>
            </a:r>
            <a:r>
              <a:rPr lang="sv-SE" dirty="0"/>
              <a:t> for </a:t>
            </a:r>
            <a:r>
              <a:rPr lang="sv-SE" dirty="0" err="1"/>
              <a:t>UEs</a:t>
            </a:r>
            <a:r>
              <a:rPr lang="sv-SE" dirty="0"/>
              <a:t> </a:t>
            </a:r>
            <a:r>
              <a:rPr lang="sv-SE" dirty="0" err="1"/>
              <a:t>only</a:t>
            </a:r>
            <a:r>
              <a:rPr lang="sv-SE" dirty="0"/>
              <a:t> </a:t>
            </a:r>
            <a:r>
              <a:rPr lang="sv-SE" dirty="0" err="1"/>
              <a:t>supporting</a:t>
            </a:r>
            <a:r>
              <a:rPr lang="sv-SE" dirty="0"/>
              <a:t> NR Range </a:t>
            </a:r>
          </a:p>
          <a:p>
            <a:pPr lvl="1"/>
            <a:r>
              <a:rPr lang="sv-SE" dirty="0" err="1"/>
              <a:t>Proposal</a:t>
            </a:r>
            <a:r>
              <a:rPr lang="sv-SE" dirty="0"/>
              <a:t>: </a:t>
            </a:r>
            <a:br>
              <a:rPr lang="sv-SE" dirty="0"/>
            </a:br>
            <a:r>
              <a:rPr lang="sv-SE" dirty="0"/>
              <a:t>Call for a </a:t>
            </a:r>
            <a:r>
              <a:rPr lang="sv-SE" dirty="0" err="1"/>
              <a:t>volunteer</a:t>
            </a:r>
            <a:r>
              <a:rPr lang="sv-SE" dirty="0"/>
              <a:t> to </a:t>
            </a:r>
            <a:r>
              <a:rPr lang="sv-SE" dirty="0" err="1"/>
              <a:t>become</a:t>
            </a:r>
            <a:r>
              <a:rPr lang="sv-SE" dirty="0"/>
              <a:t> OTA champion. </a:t>
            </a:r>
            <a:r>
              <a:rPr lang="sv-SE" dirty="0" err="1"/>
              <a:t>Could</a:t>
            </a:r>
            <a:r>
              <a:rPr lang="sv-SE" dirty="0"/>
              <a:t> be </a:t>
            </a:r>
            <a:r>
              <a:rPr lang="sv-SE" dirty="0" err="1"/>
              <a:t>shared</a:t>
            </a:r>
            <a:r>
              <a:rPr lang="sv-SE" dirty="0"/>
              <a:t> by </a:t>
            </a:r>
            <a:r>
              <a:rPr lang="sv-SE" dirty="0" err="1"/>
              <a:t>two</a:t>
            </a:r>
            <a:r>
              <a:rPr lang="sv-SE" dirty="0"/>
              <a:t> persons </a:t>
            </a:r>
            <a:r>
              <a:rPr lang="sv-SE" dirty="0" err="1"/>
              <a:t>one</a:t>
            </a:r>
            <a:r>
              <a:rPr lang="sv-SE" dirty="0"/>
              <a:t> for 1 and </a:t>
            </a:r>
            <a:r>
              <a:rPr lang="sv-SE" dirty="0" err="1"/>
              <a:t>one</a:t>
            </a:r>
            <a:r>
              <a:rPr lang="sv-SE" dirty="0"/>
              <a:t> for 2. </a:t>
            </a:r>
          </a:p>
        </p:txBody>
      </p:sp>
      <p:sp>
        <p:nvSpPr>
          <p:cNvPr id="4" name="Title 2"/>
          <p:cNvSpPr txBox="1">
            <a:spLocks/>
          </p:cNvSpPr>
          <p:nvPr/>
        </p:nvSpPr>
        <p:spPr bwMode="auto">
          <a:xfrm>
            <a:off x="546100" y="392113"/>
            <a:ext cx="7922651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lvl="0"/>
            <a:r>
              <a:rPr lang="en-US" sz="2400" dirty="0"/>
              <a:t>A1 4: Need for a volunteer to become the OTA champion in RAN5 (Ericsson)</a:t>
            </a: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39684107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477484"/>
            <a:ext cx="8351839" cy="3852000"/>
          </a:xfrm>
        </p:spPr>
        <p:txBody>
          <a:bodyPr/>
          <a:lstStyle/>
          <a:p>
            <a:pPr lvl="1"/>
            <a:r>
              <a:rPr lang="sv-SE" dirty="0" err="1"/>
              <a:t>Within</a:t>
            </a:r>
            <a:r>
              <a:rPr lang="sv-SE" dirty="0"/>
              <a:t> the Option 3 </a:t>
            </a:r>
            <a:r>
              <a:rPr lang="sv-SE" dirty="0" err="1"/>
              <a:t>scope</a:t>
            </a:r>
            <a:r>
              <a:rPr lang="sv-SE" dirty="0"/>
              <a:t>:</a:t>
            </a:r>
          </a:p>
          <a:p>
            <a:pPr lvl="2"/>
            <a:r>
              <a:rPr lang="sv-SE" dirty="0" err="1"/>
              <a:t>Work</a:t>
            </a:r>
            <a:r>
              <a:rPr lang="sv-SE" dirty="0"/>
              <a:t> plans for Option 3 </a:t>
            </a:r>
            <a:r>
              <a:rPr lang="sv-SE" dirty="0" err="1"/>
              <a:t>populated</a:t>
            </a:r>
            <a:r>
              <a:rPr lang="sv-SE" dirty="0"/>
              <a:t> </a:t>
            </a:r>
            <a:r>
              <a:rPr lang="sv-SE" dirty="0" err="1"/>
              <a:t>with</a:t>
            </a:r>
            <a:r>
              <a:rPr lang="sv-SE" dirty="0"/>
              <a:t> </a:t>
            </a:r>
            <a:r>
              <a:rPr lang="sv-SE" dirty="0" err="1"/>
              <a:t>number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expected</a:t>
            </a:r>
            <a:r>
              <a:rPr lang="sv-SE" dirty="0"/>
              <a:t> test </a:t>
            </a:r>
            <a:r>
              <a:rPr lang="sv-SE" dirty="0" err="1"/>
              <a:t>cases</a:t>
            </a:r>
            <a:r>
              <a:rPr lang="sv-SE" dirty="0"/>
              <a:t>/tasks. </a:t>
            </a:r>
          </a:p>
          <a:p>
            <a:pPr lvl="3"/>
            <a:r>
              <a:rPr lang="sv-SE" dirty="0" err="1"/>
              <a:t>Where</a:t>
            </a:r>
            <a:r>
              <a:rPr lang="sv-SE" dirty="0"/>
              <a:t> </a:t>
            </a:r>
            <a:r>
              <a:rPr lang="sv-SE" dirty="0" err="1"/>
              <a:t>core</a:t>
            </a:r>
            <a:r>
              <a:rPr lang="sv-SE" dirty="0"/>
              <a:t> </a:t>
            </a:r>
            <a:r>
              <a:rPr lang="sv-SE" dirty="0" err="1"/>
              <a:t>specifications</a:t>
            </a:r>
            <a:r>
              <a:rPr lang="sv-SE" dirty="0"/>
              <a:t> </a:t>
            </a:r>
            <a:r>
              <a:rPr lang="sv-SE" dirty="0" err="1"/>
              <a:t>does</a:t>
            </a:r>
            <a:r>
              <a:rPr lang="sv-SE" dirty="0"/>
              <a:t> not </a:t>
            </a:r>
            <a:r>
              <a:rPr lang="sv-SE" dirty="0" err="1"/>
              <a:t>allow</a:t>
            </a:r>
            <a:r>
              <a:rPr lang="sv-SE" dirty="0"/>
              <a:t> for a </a:t>
            </a:r>
            <a:r>
              <a:rPr lang="sv-SE" dirty="0" err="1"/>
              <a:t>detailed</a:t>
            </a:r>
            <a:r>
              <a:rPr lang="sv-SE" dirty="0"/>
              <a:t> </a:t>
            </a:r>
            <a:r>
              <a:rPr lang="sv-SE" dirty="0" err="1"/>
              <a:t>analysis</a:t>
            </a:r>
            <a:r>
              <a:rPr lang="sv-SE" dirty="0"/>
              <a:t> it </a:t>
            </a:r>
            <a:r>
              <a:rPr lang="sv-SE" dirty="0" err="1"/>
              <a:t>would</a:t>
            </a:r>
            <a:r>
              <a:rPr lang="sv-SE" dirty="0"/>
              <a:t> still be </a:t>
            </a:r>
            <a:r>
              <a:rPr lang="sv-SE" dirty="0" err="1"/>
              <a:t>good</a:t>
            </a:r>
            <a:r>
              <a:rPr lang="sv-SE" dirty="0"/>
              <a:t> to </a:t>
            </a:r>
            <a:r>
              <a:rPr lang="sv-SE" dirty="0" err="1"/>
              <a:t>have</a:t>
            </a:r>
            <a:r>
              <a:rPr lang="sv-SE" dirty="0"/>
              <a:t> a </a:t>
            </a:r>
            <a:r>
              <a:rPr lang="sv-SE" dirty="0" err="1"/>
              <a:t>rough</a:t>
            </a:r>
            <a:r>
              <a:rPr lang="sv-SE" dirty="0"/>
              <a:t> </a:t>
            </a:r>
            <a:r>
              <a:rPr lang="sv-SE" dirty="0" err="1"/>
              <a:t>indication</a:t>
            </a:r>
            <a:r>
              <a:rPr lang="sv-SE" dirty="0"/>
              <a:t> </a:t>
            </a:r>
            <a:r>
              <a:rPr lang="sv-SE" dirty="0" err="1"/>
              <a:t>about</a:t>
            </a:r>
            <a:r>
              <a:rPr lang="sv-SE" dirty="0"/>
              <a:t> </a:t>
            </a:r>
            <a:r>
              <a:rPr lang="sv-SE" dirty="0" err="1"/>
              <a:t>umber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test </a:t>
            </a:r>
            <a:r>
              <a:rPr lang="sv-SE" dirty="0" err="1"/>
              <a:t>cases</a:t>
            </a:r>
            <a:r>
              <a:rPr lang="sv-SE" dirty="0"/>
              <a:t> per area in the </a:t>
            </a:r>
            <a:r>
              <a:rPr lang="sv-SE" dirty="0" err="1"/>
              <a:t>work</a:t>
            </a:r>
            <a:r>
              <a:rPr lang="sv-SE" dirty="0"/>
              <a:t> plans</a:t>
            </a:r>
          </a:p>
          <a:p>
            <a:pPr lvl="2"/>
            <a:r>
              <a:rPr lang="sv-SE" dirty="0"/>
              <a:t>Get </a:t>
            </a:r>
            <a:r>
              <a:rPr lang="sv-SE" dirty="0" err="1"/>
              <a:t>company</a:t>
            </a:r>
            <a:r>
              <a:rPr lang="sv-SE" dirty="0"/>
              <a:t> </a:t>
            </a:r>
            <a:r>
              <a:rPr lang="sv-SE" dirty="0" err="1"/>
              <a:t>assignments</a:t>
            </a:r>
            <a:r>
              <a:rPr lang="sv-SE" dirty="0"/>
              <a:t> for all areas/test </a:t>
            </a:r>
            <a:r>
              <a:rPr lang="sv-SE" dirty="0" err="1"/>
              <a:t>cases</a:t>
            </a:r>
            <a:endParaRPr lang="sv-SE" dirty="0"/>
          </a:p>
          <a:p>
            <a:pPr lvl="2"/>
            <a:r>
              <a:rPr lang="sv-SE" dirty="0" err="1"/>
              <a:t>Have</a:t>
            </a:r>
            <a:r>
              <a:rPr lang="sv-SE" dirty="0"/>
              <a:t> draft test </a:t>
            </a:r>
            <a:r>
              <a:rPr lang="sv-SE" dirty="0" err="1"/>
              <a:t>case</a:t>
            </a:r>
            <a:r>
              <a:rPr lang="sv-SE" dirty="0"/>
              <a:t> templates, </a:t>
            </a:r>
            <a:r>
              <a:rPr lang="sv-SE" dirty="0" err="1"/>
              <a:t>one</a:t>
            </a:r>
            <a:r>
              <a:rPr lang="sv-SE" dirty="0"/>
              <a:t> per </a:t>
            </a:r>
            <a:r>
              <a:rPr lang="sv-SE" dirty="0" err="1"/>
              <a:t>testing</a:t>
            </a:r>
            <a:r>
              <a:rPr lang="sv-SE" dirty="0"/>
              <a:t> area, </a:t>
            </a:r>
            <a:r>
              <a:rPr lang="sv-SE" dirty="0" err="1"/>
              <a:t>that</a:t>
            </a:r>
            <a:r>
              <a:rPr lang="sv-SE" dirty="0"/>
              <a:t> </a:t>
            </a:r>
            <a:r>
              <a:rPr lang="sv-SE" dirty="0" err="1"/>
              <a:t>can</a:t>
            </a:r>
            <a:r>
              <a:rPr lang="sv-SE" dirty="0"/>
              <a:t> be </a:t>
            </a:r>
            <a:r>
              <a:rPr lang="sv-SE" dirty="0" err="1"/>
              <a:t>used</a:t>
            </a:r>
            <a:r>
              <a:rPr lang="sv-SE" dirty="0"/>
              <a:t> as guide for </a:t>
            </a:r>
            <a:r>
              <a:rPr lang="sv-SE" dirty="0" err="1"/>
              <a:t>other</a:t>
            </a:r>
            <a:r>
              <a:rPr lang="sv-SE" dirty="0"/>
              <a:t> test </a:t>
            </a:r>
            <a:r>
              <a:rPr lang="sv-SE" dirty="0" err="1"/>
              <a:t>case</a:t>
            </a:r>
            <a:r>
              <a:rPr lang="sv-SE" dirty="0"/>
              <a:t> writers </a:t>
            </a:r>
            <a:r>
              <a:rPr lang="sv-SE" dirty="0" err="1"/>
              <a:t>after</a:t>
            </a:r>
            <a:r>
              <a:rPr lang="sv-SE" dirty="0"/>
              <a:t> RAN5#77</a:t>
            </a:r>
          </a:p>
          <a:p>
            <a:pPr lvl="3"/>
            <a:r>
              <a:rPr lang="sv-SE" dirty="0"/>
              <a:t>RLC, MAC, PDCP, RRC</a:t>
            </a:r>
          </a:p>
          <a:p>
            <a:pPr lvl="3"/>
            <a:r>
              <a:rPr lang="sv-SE" dirty="0" err="1"/>
              <a:t>Rx</a:t>
            </a:r>
            <a:r>
              <a:rPr lang="sv-SE" dirty="0"/>
              <a:t>, </a:t>
            </a:r>
            <a:r>
              <a:rPr lang="sv-SE" dirty="0" err="1"/>
              <a:t>Tx</a:t>
            </a:r>
            <a:r>
              <a:rPr lang="sv-SE" dirty="0"/>
              <a:t>, RRM </a:t>
            </a:r>
          </a:p>
          <a:p>
            <a:pPr lvl="2"/>
            <a:endParaRPr lang="sv-SE" dirty="0"/>
          </a:p>
          <a:p>
            <a:pPr lvl="2"/>
            <a:r>
              <a:rPr lang="sv-SE" dirty="0" err="1"/>
              <a:t>What</a:t>
            </a:r>
            <a:r>
              <a:rPr lang="sv-SE" dirty="0"/>
              <a:t> is </a:t>
            </a:r>
            <a:r>
              <a:rPr lang="sv-SE" dirty="0" err="1"/>
              <a:t>feasible</a:t>
            </a:r>
            <a:r>
              <a:rPr lang="sv-SE" dirty="0"/>
              <a:t>?</a:t>
            </a:r>
          </a:p>
          <a:p>
            <a:pPr lvl="2"/>
            <a:endParaRPr lang="sv-SE" dirty="0"/>
          </a:p>
        </p:txBody>
      </p:sp>
      <p:sp>
        <p:nvSpPr>
          <p:cNvPr id="4" name="Title 2"/>
          <p:cNvSpPr txBox="1">
            <a:spLocks/>
          </p:cNvSpPr>
          <p:nvPr/>
        </p:nvSpPr>
        <p:spPr bwMode="auto">
          <a:xfrm>
            <a:off x="546100" y="392113"/>
            <a:ext cx="7922651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lvl="0"/>
            <a:r>
              <a:rPr lang="en-US" sz="2400" dirty="0"/>
              <a:t>A1 5: 5.	Targets for RAN#77 (Ericsson)</a:t>
            </a: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3757056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477484"/>
            <a:ext cx="8351839" cy="3852000"/>
          </a:xfrm>
        </p:spPr>
        <p:txBody>
          <a:bodyPr/>
          <a:lstStyle/>
          <a:p>
            <a:r>
              <a:rPr lang="en-US" dirty="0"/>
              <a:t>Need for a volunteer for the positioning WP sub-area</a:t>
            </a:r>
            <a:endParaRPr lang="sv-SE" dirty="0"/>
          </a:p>
          <a:p>
            <a:r>
              <a:rPr lang="en-US" dirty="0"/>
              <a:t>Cover sheet for text proposal @ RAN5#77</a:t>
            </a:r>
            <a:endParaRPr lang="sv-SE" dirty="0"/>
          </a:p>
          <a:p>
            <a:r>
              <a:rPr lang="en-US" dirty="0"/>
              <a:t>Topics/Issues for other WP sub-areas</a:t>
            </a:r>
            <a:endParaRPr lang="sv-SE" dirty="0"/>
          </a:p>
          <a:p>
            <a:r>
              <a:rPr lang="en-US" dirty="0"/>
              <a:t>Tool to support sub-area WP owners to update WP status at/after the RAN5 meetings.</a:t>
            </a:r>
            <a:endParaRPr lang="sv-SE" dirty="0"/>
          </a:p>
        </p:txBody>
      </p:sp>
      <p:sp>
        <p:nvSpPr>
          <p:cNvPr id="4" name="Title 2"/>
          <p:cNvSpPr txBox="1">
            <a:spLocks/>
          </p:cNvSpPr>
          <p:nvPr/>
        </p:nvSpPr>
        <p:spPr bwMode="auto">
          <a:xfrm>
            <a:off x="546100" y="392113"/>
            <a:ext cx="7922651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lvl="0"/>
            <a:r>
              <a:rPr lang="en-US" sz="2400" dirty="0"/>
              <a:t>A1 6: AOB</a:t>
            </a: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627820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0" y="392113"/>
            <a:ext cx="7922651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400" dirty="0"/>
              <a:t>Proposal: Tool to support sub-area WP owners to update WP status at/after the RAN5 meetings.</a:t>
            </a:r>
            <a:endParaRPr lang="sv-SE" sz="2400" dirty="0"/>
          </a:p>
          <a:p>
            <a:pPr lvl="0"/>
            <a:endParaRPr lang="sv-SE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580" y="1288702"/>
            <a:ext cx="8164452" cy="4929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4468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As the first RAN5 delivery will be w.r.t. NSA Option 3 the agenda for the call is focusing on progressing topics related to NSA option 3 for RAN5#77.</a:t>
            </a:r>
            <a:endParaRPr lang="sv-SE" sz="1800" dirty="0"/>
          </a:p>
          <a:p>
            <a:pPr marL="0" indent="0">
              <a:buNone/>
            </a:pPr>
            <a:endParaRPr lang="sv-SE" sz="1800" dirty="0"/>
          </a:p>
          <a:p>
            <a:r>
              <a:rPr lang="en-US" sz="1800" dirty="0"/>
              <a:t>The purpose of the call is </a:t>
            </a:r>
            <a:endParaRPr lang="sv-SE" sz="1800" dirty="0"/>
          </a:p>
          <a:p>
            <a:pPr lvl="1"/>
            <a:r>
              <a:rPr lang="en-US" sz="1600" dirty="0"/>
              <a:t>to go through the core WGs status after the </a:t>
            </a:r>
            <a:r>
              <a:rPr lang="en-US" sz="1600" dirty="0" err="1"/>
              <a:t>bis</a:t>
            </a:r>
            <a:r>
              <a:rPr lang="en-US" sz="1600" dirty="0"/>
              <a:t> meetings  9-13 October, </a:t>
            </a:r>
            <a:endParaRPr lang="sv-SE" sz="1600" dirty="0"/>
          </a:p>
          <a:p>
            <a:pPr lvl="1"/>
            <a:r>
              <a:rPr lang="en-US" sz="1600" dirty="0"/>
              <a:t>raising issues/topics critical for RAN5#77 (detailed discussions need to be held by emails after the call due to the limited conference call time, or by setting up additional calls)</a:t>
            </a:r>
            <a:endParaRPr lang="sv-SE" sz="1600" dirty="0"/>
          </a:p>
          <a:p>
            <a:pPr lvl="1"/>
            <a:r>
              <a:rPr lang="en-US" sz="1600" dirty="0"/>
              <a:t>share draft sub-area WPs</a:t>
            </a:r>
            <a:br>
              <a:rPr lang="en-US" sz="1600" dirty="0"/>
            </a:br>
            <a:endParaRPr lang="en-US" sz="1600" dirty="0"/>
          </a:p>
          <a:p>
            <a:r>
              <a:rPr lang="en-US" sz="1800" dirty="0"/>
              <a:t>Based on the outcome of the conference call a RAN5 5GS work item status update will be sent out to the RAN5 5GS reflector.</a:t>
            </a:r>
          </a:p>
          <a:p>
            <a:pPr marL="355600" lvl="1" indent="0">
              <a:buNone/>
            </a:pPr>
            <a:endParaRPr lang="en-US" sz="1600" dirty="0"/>
          </a:p>
          <a:p>
            <a:pPr marL="355600" lvl="1" indent="0">
              <a:buNone/>
            </a:pPr>
            <a:endParaRPr lang="sv-SE" sz="1600" dirty="0"/>
          </a:p>
          <a:p>
            <a:endParaRPr lang="en-US" sz="12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Purpose of the meeting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buFont typeface="+mj-lt"/>
              <a:buAutoNum type="arabicPeriod"/>
            </a:pPr>
            <a:r>
              <a:rPr lang="en-US" sz="1400" dirty="0"/>
              <a:t>Introduction including general update of the RAN5 5GS work item and overall targets (Ericsson)</a:t>
            </a:r>
            <a:endParaRPr lang="sv-SE" sz="1400" dirty="0"/>
          </a:p>
          <a:p>
            <a:pPr marL="342900" lvl="0" indent="-342900">
              <a:buFont typeface="+mj-lt"/>
              <a:buAutoNum type="arabicPeriod"/>
            </a:pPr>
            <a:r>
              <a:rPr lang="en-US" sz="1400" dirty="0"/>
              <a:t>Core WG status (focus on NSA option 3)</a:t>
            </a:r>
          </a:p>
          <a:p>
            <a:pPr lvl="1"/>
            <a:r>
              <a:rPr lang="en-US" sz="1200" dirty="0"/>
              <a:t>RF/RRM core specs (NSA option 3 focus) (CMCC)</a:t>
            </a:r>
            <a:endParaRPr lang="sv-SE" sz="1200" dirty="0"/>
          </a:p>
          <a:p>
            <a:pPr lvl="1"/>
            <a:r>
              <a:rPr lang="en-US" sz="1200" dirty="0"/>
              <a:t>Protocol NR and EN-DC (NSA option 3) core specs (Qualcomm)</a:t>
            </a:r>
            <a:endParaRPr lang="sv-SE" sz="1200" dirty="0"/>
          </a:p>
          <a:p>
            <a:pPr marL="342900" lvl="0" indent="-342900">
              <a:buFont typeface="+mj-lt"/>
              <a:buAutoNum type="arabicPeriod"/>
            </a:pPr>
            <a:r>
              <a:rPr lang="en-US" sz="1400" dirty="0"/>
              <a:t>WP sub-areas (status, targets and issues/topics critical for RAN5#77 progress of NSA Option 3)</a:t>
            </a:r>
            <a:endParaRPr lang="sv-SE" sz="1400" dirty="0"/>
          </a:p>
          <a:p>
            <a:pPr lvl="1"/>
            <a:r>
              <a:rPr lang="en-US" sz="1200" dirty="0"/>
              <a:t>Common Test Environment, TS 38.508-1 &amp; TS 36.508 (Ericsson)</a:t>
            </a:r>
            <a:endParaRPr lang="sv-SE" sz="1200" dirty="0"/>
          </a:p>
          <a:p>
            <a:pPr lvl="1"/>
            <a:r>
              <a:rPr lang="en-US" sz="1200" dirty="0"/>
              <a:t>RF </a:t>
            </a:r>
            <a:r>
              <a:rPr lang="en-US" sz="1200" dirty="0" err="1"/>
              <a:t>Tx</a:t>
            </a:r>
            <a:r>
              <a:rPr lang="en-US" sz="1200" dirty="0"/>
              <a:t> Rx </a:t>
            </a:r>
            <a:r>
              <a:rPr lang="en-US" sz="1200" dirty="0" err="1"/>
              <a:t>Iw</a:t>
            </a:r>
            <a:r>
              <a:rPr lang="en-US" sz="1200" dirty="0"/>
              <a:t> Range 1 and 2, TS 38.521-3 (Qualcomm)</a:t>
            </a:r>
            <a:endParaRPr lang="sv-SE" sz="1200" dirty="0"/>
          </a:p>
          <a:p>
            <a:pPr lvl="1"/>
            <a:r>
              <a:rPr lang="en-US" sz="1200" dirty="0"/>
              <a:t>Protocol L2 NR, TS 38.523-1 (Motorola Mobility)</a:t>
            </a:r>
            <a:endParaRPr lang="sv-SE" sz="1200" dirty="0"/>
          </a:p>
          <a:p>
            <a:pPr lvl="1"/>
            <a:r>
              <a:rPr lang="en-US" sz="1200" dirty="0"/>
              <a:t>Protocol RRC EN-DC, TS 38.523-1  (Qualcomm)</a:t>
            </a:r>
            <a:endParaRPr lang="sv-SE" sz="1200" dirty="0"/>
          </a:p>
          <a:p>
            <a:pPr lvl="1"/>
            <a:r>
              <a:rPr lang="en-US" sz="1200" dirty="0"/>
              <a:t>Protocol EPC Option 3, TS 38.523-1 (Ericsson)</a:t>
            </a:r>
            <a:endParaRPr lang="sv-SE" sz="1200" dirty="0"/>
          </a:p>
          <a:p>
            <a:pPr lvl="1"/>
            <a:r>
              <a:rPr lang="en-US" sz="1200" dirty="0"/>
              <a:t>UE test loop functions for Option 3 (Samsung, Ericsson)</a:t>
            </a:r>
            <a:endParaRPr lang="sv-SE" sz="1200" dirty="0"/>
          </a:p>
          <a:p>
            <a:pPr marL="342900" lvl="0" indent="-342900">
              <a:buFont typeface="+mj-lt"/>
              <a:buAutoNum type="arabicPeriod"/>
            </a:pPr>
            <a:r>
              <a:rPr lang="en-US" sz="1400" dirty="0"/>
              <a:t>Need for an volunteer to become the OTA champion in RAN5 (Ericsson)</a:t>
            </a:r>
            <a:endParaRPr lang="sv-SE" sz="1400" dirty="0"/>
          </a:p>
          <a:p>
            <a:pPr marL="342900" lvl="0" indent="-342900">
              <a:buFont typeface="+mj-lt"/>
              <a:buAutoNum type="arabicPeriod"/>
            </a:pPr>
            <a:r>
              <a:rPr lang="en-US" sz="1400" dirty="0"/>
              <a:t>Targets for RAN#77 (Ericsson)</a:t>
            </a:r>
            <a:endParaRPr lang="sv-SE" sz="1400" dirty="0"/>
          </a:p>
          <a:p>
            <a:pPr marL="342900" lvl="0" indent="-342900">
              <a:buFont typeface="+mj-lt"/>
              <a:buAutoNum type="arabicPeriod"/>
            </a:pPr>
            <a:r>
              <a:rPr lang="en-US" sz="1400" dirty="0"/>
              <a:t>AOB (if time permits)</a:t>
            </a:r>
            <a:endParaRPr lang="sv-SE" sz="1400" dirty="0"/>
          </a:p>
          <a:p>
            <a:pPr lvl="1"/>
            <a:r>
              <a:rPr lang="en-US" sz="1200" dirty="0"/>
              <a:t>Need for volunteer for the positioning WP sub-area</a:t>
            </a:r>
          </a:p>
          <a:p>
            <a:pPr lvl="1"/>
            <a:r>
              <a:rPr lang="en-US" sz="1200" dirty="0"/>
              <a:t>Cover sheet for text proposal @ RAN5#77</a:t>
            </a:r>
            <a:endParaRPr lang="sv-SE" sz="1200" dirty="0"/>
          </a:p>
          <a:p>
            <a:pPr lvl="1"/>
            <a:r>
              <a:rPr lang="en-US" sz="1200" dirty="0"/>
              <a:t>Topics/Issues for other WP sub-areas</a:t>
            </a:r>
            <a:endParaRPr lang="sv-SE" sz="1200" dirty="0"/>
          </a:p>
          <a:p>
            <a:pPr lvl="1"/>
            <a:r>
              <a:rPr lang="en-US" sz="1200" dirty="0"/>
              <a:t>Tool to support sub-area WP owners to update WP status at/after the RAN5 meetings.</a:t>
            </a:r>
            <a:endParaRPr lang="sv-SE" sz="1200" dirty="0"/>
          </a:p>
          <a:p>
            <a:pPr marL="584200" lvl="1" indent="-228600">
              <a:buFont typeface="+mj-lt"/>
              <a:buAutoNum type="arabicPeriod"/>
            </a:pPr>
            <a:endParaRPr lang="en-US" sz="1050" dirty="0"/>
          </a:p>
          <a:p>
            <a:pPr marL="584200" lvl="1" indent="-228600">
              <a:buFont typeface="+mj-lt"/>
              <a:buAutoNum type="arabicPeriod"/>
            </a:pPr>
            <a:endParaRPr lang="sv-SE" sz="1050" dirty="0"/>
          </a:p>
          <a:p>
            <a:pPr marL="228600" indent="-228600">
              <a:buFont typeface="+mj-lt"/>
              <a:buAutoNum type="arabicPeriod"/>
            </a:pPr>
            <a:endParaRPr lang="en-US" sz="9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Outcome RAN#77 w.r.t. RAN5 5GS work item:</a:t>
            </a:r>
          </a:p>
          <a:p>
            <a:pPr lvl="1"/>
            <a:r>
              <a:rPr lang="en-US" sz="1800" dirty="0"/>
              <a:t>RAN5 revised WID for 5GS was approved in RP-171897.</a:t>
            </a:r>
          </a:p>
          <a:p>
            <a:pPr lvl="2"/>
            <a:r>
              <a:rPr lang="en-US" sz="1800" dirty="0"/>
              <a:t>Extending core WI scope by:</a:t>
            </a:r>
          </a:p>
          <a:p>
            <a:pPr lvl="3"/>
            <a:r>
              <a:rPr lang="en-US" sz="1800" dirty="0"/>
              <a:t>CT1 aspects of EDCE5 (impact Option 3)</a:t>
            </a:r>
          </a:p>
          <a:p>
            <a:pPr lvl="3"/>
            <a:r>
              <a:rPr lang="en-US" sz="1800" dirty="0"/>
              <a:t>IMS impact due to 5GS IP-CAN (impact options series 2,4,5 and 7)</a:t>
            </a:r>
          </a:p>
          <a:p>
            <a:pPr lvl="2"/>
            <a:r>
              <a:rPr lang="en-US" sz="1800" dirty="0"/>
              <a:t>Update to RAN5 new and impacted TSs </a:t>
            </a:r>
          </a:p>
          <a:p>
            <a:pPr lvl="3"/>
            <a:r>
              <a:rPr lang="en-US" sz="1800" dirty="0"/>
              <a:t>Adopt to RAN5 RF/RRM TS structure to the RAN4 TS structure, see next slide</a:t>
            </a:r>
          </a:p>
          <a:p>
            <a:pPr lvl="3"/>
            <a:r>
              <a:rPr lang="en-US" sz="1800" dirty="0"/>
              <a:t>Splitting TS 38.508 into TS 38.508-1 (Common test environment) and TS 38.508-2 (Common ICS)</a:t>
            </a:r>
          </a:p>
          <a:p>
            <a:pPr lvl="3"/>
            <a:r>
              <a:rPr lang="en-US" sz="1800" dirty="0"/>
              <a:t>Alignment of RAN5 TS titles</a:t>
            </a:r>
          </a:p>
          <a:p>
            <a:pPr lvl="3"/>
            <a:r>
              <a:rPr lang="en-US" sz="1800" dirty="0"/>
              <a:t>Adding TS 34.229-x as impacted TSs (needed for IMS over 5GC)</a:t>
            </a:r>
          </a:p>
          <a:p>
            <a:pPr marL="355600" lvl="1" indent="0">
              <a:buNone/>
            </a:pPr>
            <a:endParaRPr lang="en-US" sz="1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1. Introduction</a:t>
            </a:r>
          </a:p>
        </p:txBody>
      </p:sp>
    </p:spTree>
    <p:extLst>
      <p:ext uri="{BB962C8B-B14F-4D97-AF65-F5344CB8AC3E}">
        <p14:creationId xmlns:p14="http://schemas.microsoft.com/office/powerpoint/2010/main" val="25693655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800" kern="0" dirty="0"/>
              <a:t>RAN5 5GS WI Deliverables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394B882-7D94-443D-83ED-C225921E1A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615294"/>
              </p:ext>
            </p:extLst>
          </p:nvPr>
        </p:nvGraphicFramePr>
        <p:xfrm>
          <a:off x="872198" y="2250831"/>
          <a:ext cx="7343334" cy="2546251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016011">
                  <a:extLst>
                    <a:ext uri="{9D8B030D-6E8A-4147-A177-3AD203B41FA5}">
                      <a16:colId xmlns:a16="http://schemas.microsoft.com/office/drawing/2014/main" val="2724562185"/>
                    </a:ext>
                  </a:extLst>
                </a:gridCol>
                <a:gridCol w="1152490">
                  <a:extLst>
                    <a:ext uri="{9D8B030D-6E8A-4147-A177-3AD203B41FA5}">
                      <a16:colId xmlns:a16="http://schemas.microsoft.com/office/drawing/2014/main" val="1223807685"/>
                    </a:ext>
                  </a:extLst>
                </a:gridCol>
                <a:gridCol w="2172292">
                  <a:extLst>
                    <a:ext uri="{9D8B030D-6E8A-4147-A177-3AD203B41FA5}">
                      <a16:colId xmlns:a16="http://schemas.microsoft.com/office/drawing/2014/main" val="3953499533"/>
                    </a:ext>
                  </a:extLst>
                </a:gridCol>
                <a:gridCol w="1531599">
                  <a:extLst>
                    <a:ext uri="{9D8B030D-6E8A-4147-A177-3AD203B41FA5}">
                      <a16:colId xmlns:a16="http://schemas.microsoft.com/office/drawing/2014/main" val="2268509081"/>
                    </a:ext>
                  </a:extLst>
                </a:gridCol>
                <a:gridCol w="1470942">
                  <a:extLst>
                    <a:ext uri="{9D8B030D-6E8A-4147-A177-3AD203B41FA5}">
                      <a16:colId xmlns:a16="http://schemas.microsoft.com/office/drawing/2014/main" val="2289118272"/>
                    </a:ext>
                  </a:extLst>
                </a:gridCol>
              </a:tblGrid>
              <a:tr h="675096">
                <a:tc>
                  <a:txBody>
                    <a:bodyPr/>
                    <a:lstStyle/>
                    <a:p>
                      <a:pPr algn="ctr" fontAlgn="t"/>
                      <a:r>
                        <a:rPr lang="sv-SE" sz="1200" u="none" strike="noStrike">
                          <a:effectLst/>
                        </a:rPr>
                        <a:t>Label</a:t>
                      </a:r>
                      <a:endParaRPr lang="sv-SE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sv-SE" sz="1200" u="none" strike="noStrike">
                          <a:effectLst/>
                        </a:rPr>
                        <a:t>Deliverables</a:t>
                      </a:r>
                      <a:endParaRPr lang="sv-SE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sv-SE" sz="1200" u="none" strike="noStrike">
                          <a:effectLst/>
                        </a:rPr>
                        <a:t>Comments</a:t>
                      </a:r>
                      <a:endParaRPr lang="sv-SE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sv-SE" sz="1200" u="none" strike="noStrike">
                          <a:effectLst/>
                        </a:rPr>
                        <a:t>RAN5 Target completion date</a:t>
                      </a:r>
                      <a:endParaRPr lang="sv-SE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RAN Plenary Target completion date</a:t>
                      </a:r>
                      <a:endParaRPr lang="en-US" sz="12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659879031"/>
                  </a:ext>
                </a:extLst>
              </a:tr>
              <a:tr h="374231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u="none" strike="noStrike" dirty="0">
                          <a:effectLst/>
                        </a:rPr>
                        <a:t>NSA1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u="none" strike="noStrike">
                          <a:effectLst/>
                        </a:rPr>
                        <a:t>NSA Phase 1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u="none" strike="noStrike">
                          <a:effectLst/>
                        </a:rPr>
                        <a:t>Option 3 Phase 1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u="none" strike="noStrike">
                          <a:effectLst/>
                        </a:rPr>
                        <a:t>RAN5#79 (May-18)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u="none" strike="noStrike">
                          <a:effectLst/>
                        </a:rPr>
                        <a:t>RAN#80 (June-18)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877968660"/>
                  </a:ext>
                </a:extLst>
              </a:tr>
              <a:tr h="374231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u="none" strike="noStrike">
                          <a:effectLst/>
                        </a:rPr>
                        <a:t>NSA2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u="none" strike="noStrike">
                          <a:effectLst/>
                        </a:rPr>
                        <a:t>NSA Phase 2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Option 3 Phase 2, Option 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u="none" strike="noStrike">
                          <a:effectLst/>
                        </a:rPr>
                        <a:t>RAN5#81 (Nov-18)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u="none" strike="noStrike">
                          <a:effectLst/>
                        </a:rPr>
                        <a:t>RAN#82 (Dec-18)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35193884"/>
                  </a:ext>
                </a:extLst>
              </a:tr>
              <a:tr h="374231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u="none" strike="noStrike">
                          <a:effectLst/>
                        </a:rPr>
                        <a:t>NSA3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u="none" strike="noStrike">
                          <a:effectLst/>
                        </a:rPr>
                        <a:t>NSA Phase 3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u="none" strike="noStrike">
                          <a:effectLst/>
                        </a:rPr>
                        <a:t>Option 4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u="none" strike="noStrike">
                          <a:effectLst/>
                        </a:rPr>
                        <a:t>FFS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u="none" strike="noStrike">
                          <a:effectLst/>
                        </a:rPr>
                        <a:t>FFS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281628004"/>
                  </a:ext>
                </a:extLst>
              </a:tr>
              <a:tr h="374231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u="none" strike="noStrike">
                          <a:effectLst/>
                        </a:rPr>
                        <a:t>SA1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u="none" strike="noStrike">
                          <a:effectLst/>
                        </a:rPr>
                        <a:t>SA Phase 1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u="none" strike="noStrike">
                          <a:effectLst/>
                        </a:rPr>
                        <a:t>Option 2, Option 5 Phase 1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u="none" strike="noStrike">
                          <a:effectLst/>
                        </a:rPr>
                        <a:t>RAN5#81 (Nov-18)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u="none" strike="noStrike">
                          <a:effectLst/>
                        </a:rPr>
                        <a:t>RAN#82 (Dec-18)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898331117"/>
                  </a:ext>
                </a:extLst>
              </a:tr>
              <a:tr h="374231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u="none" strike="noStrike">
                          <a:effectLst/>
                        </a:rPr>
                        <a:t>SA2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u="none" strike="noStrike">
                          <a:effectLst/>
                        </a:rPr>
                        <a:t>SA Phase 2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u="none" strike="noStrike">
                          <a:effectLst/>
                        </a:rPr>
                        <a:t>Option 2, Option 5 Phase 2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u="none" strike="noStrike">
                          <a:effectLst/>
                        </a:rPr>
                        <a:t>FFS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u="none" strike="noStrike" dirty="0">
                          <a:effectLst/>
                        </a:rPr>
                        <a:t>FFS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1150357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72280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477484"/>
            <a:ext cx="8351839" cy="3852000"/>
          </a:xfrm>
        </p:spPr>
        <p:txBody>
          <a:bodyPr/>
          <a:lstStyle/>
          <a:p>
            <a:pPr fontAlgn="auto"/>
            <a:r>
              <a:rPr lang="en-GB" sz="1400" strike="sngStrike" dirty="0">
                <a:solidFill>
                  <a:schemeClr val="bg1">
                    <a:lumMod val="75000"/>
                  </a:schemeClr>
                </a:solidFill>
              </a:rPr>
              <a:t>RAN#76 (June-17): Approval of RAN5 5G-NR WID</a:t>
            </a:r>
          </a:p>
          <a:p>
            <a:pPr fontAlgn="auto"/>
            <a:r>
              <a:rPr lang="en-GB" sz="1400" strike="sngStrike" dirty="0">
                <a:solidFill>
                  <a:schemeClr val="bg1">
                    <a:lumMod val="75000"/>
                  </a:schemeClr>
                </a:solidFill>
              </a:rPr>
              <a:t>RAN5#76 (Aug-17): Skeleton of work plan and TSs/TRs &amp; defining RAN5 priority and further deliveries in addition to option 3-series based on industry needs.</a:t>
            </a:r>
          </a:p>
          <a:p>
            <a:pPr fontAlgn="auto"/>
            <a:r>
              <a:rPr lang="en-GB" sz="1400" dirty="0"/>
              <a:t>RAN5#77 (27 Nov – 1 Dec 2017): </a:t>
            </a:r>
          </a:p>
          <a:p>
            <a:pPr lvl="1" fontAlgn="auto"/>
            <a:r>
              <a:rPr lang="en-GB" sz="1200" dirty="0"/>
              <a:t>1</a:t>
            </a:r>
            <a:r>
              <a:rPr lang="en-GB" sz="1200" baseline="30000" dirty="0"/>
              <a:t>st</a:t>
            </a:r>
            <a:r>
              <a:rPr lang="en-GB" sz="1200" dirty="0"/>
              <a:t> version of work plan for Option 3</a:t>
            </a:r>
          </a:p>
          <a:p>
            <a:pPr lvl="1" fontAlgn="auto"/>
            <a:r>
              <a:rPr lang="en-GB" sz="1200" dirty="0"/>
              <a:t>Initial Pseudo CRs for Option 3-series (level pending core WG progress)</a:t>
            </a:r>
          </a:p>
          <a:p>
            <a:pPr fontAlgn="auto"/>
            <a:r>
              <a:rPr lang="en-GB" sz="14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RAN5 5G-NR AH#1 (16-19 Jan 2018): Option 3-series Phase 1 </a:t>
            </a:r>
          </a:p>
          <a:p>
            <a:pPr fontAlgn="auto"/>
            <a:r>
              <a:rPr lang="en-GB" sz="1400" dirty="0"/>
              <a:t>RAN5#78 (26 Feb – 2 Mar 2018): </a:t>
            </a:r>
          </a:p>
          <a:p>
            <a:pPr lvl="1" fontAlgn="auto"/>
            <a:r>
              <a:rPr lang="en-GB" sz="1200" dirty="0"/>
              <a:t>1</a:t>
            </a:r>
            <a:r>
              <a:rPr lang="en-GB" sz="1200" baseline="30000" dirty="0"/>
              <a:t>st</a:t>
            </a:r>
            <a:r>
              <a:rPr lang="en-GB" sz="1200" dirty="0"/>
              <a:t> version of work plan for Option 2, 7 and 5</a:t>
            </a:r>
          </a:p>
          <a:p>
            <a:pPr lvl="1" fontAlgn="auto"/>
            <a:r>
              <a:rPr lang="en-GB" sz="1200" dirty="0"/>
              <a:t>V1.0.0 of TSs/TRs for Option 3-series Phase 1</a:t>
            </a:r>
          </a:p>
          <a:p>
            <a:pPr fontAlgn="auto"/>
            <a:r>
              <a:rPr lang="en-GB" sz="14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RAN5 5G-NR AH#2 (9-13 April 2018): Option 3-series Phase 1 </a:t>
            </a:r>
          </a:p>
          <a:p>
            <a:pPr fontAlgn="auto"/>
            <a:r>
              <a:rPr lang="en-GB" sz="1400" dirty="0">
                <a:solidFill>
                  <a:srgbClr val="FF0000"/>
                </a:solidFill>
              </a:rPr>
              <a:t>RAN5#79 (21-25 May 2018): V2.0.0 of TSs/TRs (scope: for 80% of Option 3-series prioritised test cases)</a:t>
            </a:r>
          </a:p>
          <a:p>
            <a:pPr fontAlgn="auto"/>
            <a:r>
              <a:rPr lang="en-GB" sz="1400" dirty="0">
                <a:solidFill>
                  <a:srgbClr val="FF0000"/>
                </a:solidFill>
              </a:rPr>
              <a:t>RAN#80 (11-14 June 2018): V15.0.0  of TSs/TRs</a:t>
            </a:r>
          </a:p>
          <a:p>
            <a:pPr fontAlgn="auto"/>
            <a:r>
              <a:rPr lang="en-GB" sz="1400" dirty="0"/>
              <a:t>RAN5#80 (20-24 Aug 2018): Options 2, 5  and 7 prioritised set</a:t>
            </a:r>
          </a:p>
          <a:p>
            <a:pPr fontAlgn="auto"/>
            <a:r>
              <a:rPr lang="en-GB" sz="14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RAN5 5G-NR AH#3 (8-12 Oct 2018): Options 2,5 and 7</a:t>
            </a:r>
          </a:p>
          <a:p>
            <a:pPr fontAlgn="auto"/>
            <a:r>
              <a:rPr lang="en-GB" sz="1400" dirty="0"/>
              <a:t>RAN5#81 (12-16 Nov 2018): Completion of Options 2,5 and 7 prioritised set based on RAN5 defined deliveries</a:t>
            </a:r>
          </a:p>
          <a:p>
            <a:pPr fontAlgn="auto"/>
            <a:r>
              <a:rPr lang="en-GB" sz="1400" dirty="0"/>
              <a:t>RAN#82 (10-13 Dec 2018): RAN5 5G-NR completion for prioritised set of test cases, NR bands and LTE-NR DC combinations.</a:t>
            </a:r>
          </a:p>
        </p:txBody>
      </p:sp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800" kern="0" dirty="0"/>
              <a:t>RAN5 5GS WI time plan &amp; targets</a:t>
            </a:r>
          </a:p>
        </p:txBody>
      </p:sp>
    </p:spTree>
    <p:extLst>
      <p:ext uri="{BB962C8B-B14F-4D97-AF65-F5344CB8AC3E}">
        <p14:creationId xmlns:p14="http://schemas.microsoft.com/office/powerpoint/2010/main" val="24261534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800" kern="0" dirty="0"/>
              <a:t>RAN5 new TS</a:t>
            </a:r>
            <a:r>
              <a:rPr lang="en-US" sz="1800" kern="0" dirty="0"/>
              <a:t>S</a:t>
            </a:r>
            <a:r>
              <a:rPr lang="en-US" sz="2800" kern="0" dirty="0"/>
              <a:t>/TR</a:t>
            </a:r>
            <a:r>
              <a:rPr lang="en-US" sz="1800" kern="0" dirty="0"/>
              <a:t>S</a:t>
            </a:r>
            <a:r>
              <a:rPr lang="en-US" sz="2800" kern="0" dirty="0"/>
              <a:t> in 38-series</a:t>
            </a:r>
          </a:p>
          <a:p>
            <a:r>
              <a:rPr lang="en-US" sz="800" kern="0" dirty="0">
                <a:solidFill>
                  <a:srgbClr val="FF0000"/>
                </a:solidFill>
              </a:rPr>
              <a:t>(TS </a:t>
            </a:r>
            <a:r>
              <a:rPr lang="en-US" sz="800" kern="0" dirty="0" err="1">
                <a:solidFill>
                  <a:srgbClr val="FF0000"/>
                </a:solidFill>
              </a:rPr>
              <a:t>rapporteUrs</a:t>
            </a:r>
            <a:r>
              <a:rPr lang="en-US" sz="800" kern="0" dirty="0">
                <a:solidFill>
                  <a:srgbClr val="FF0000"/>
                </a:solidFill>
              </a:rPr>
              <a:t> marked in </a:t>
            </a:r>
            <a:r>
              <a:rPr lang="en-US" sz="800" kern="0" dirty="0" err="1">
                <a:solidFill>
                  <a:srgbClr val="FF0000"/>
                </a:solidFill>
              </a:rPr>
              <a:t>ReD</a:t>
            </a:r>
            <a:r>
              <a:rPr lang="en-US" sz="800" kern="0" dirty="0">
                <a:solidFill>
                  <a:srgbClr val="FF0000"/>
                </a:solidFill>
              </a:rPr>
              <a:t> TEXT will be updated in REVISED WID at RAN5#77)</a:t>
            </a:r>
            <a:r>
              <a:rPr lang="en-US" sz="2800" kern="0" dirty="0"/>
              <a:t>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E49BA43-28CD-4F75-B0C5-AB4F258D54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4203074"/>
              </p:ext>
            </p:extLst>
          </p:nvPr>
        </p:nvGraphicFramePr>
        <p:xfrm>
          <a:off x="612057" y="1305232"/>
          <a:ext cx="7978876" cy="5016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1222">
                  <a:extLst>
                    <a:ext uri="{9D8B030D-6E8A-4147-A177-3AD203B41FA5}">
                      <a16:colId xmlns:a16="http://schemas.microsoft.com/office/drawing/2014/main" val="2881347633"/>
                    </a:ext>
                  </a:extLst>
                </a:gridCol>
                <a:gridCol w="4503166">
                  <a:extLst>
                    <a:ext uri="{9D8B030D-6E8A-4147-A177-3AD203B41FA5}">
                      <a16:colId xmlns:a16="http://schemas.microsoft.com/office/drawing/2014/main" val="3939700778"/>
                    </a:ext>
                  </a:extLst>
                </a:gridCol>
                <a:gridCol w="2374488">
                  <a:extLst>
                    <a:ext uri="{9D8B030D-6E8A-4147-A177-3AD203B41FA5}">
                      <a16:colId xmlns:a16="http://schemas.microsoft.com/office/drawing/2014/main" val="647537631"/>
                    </a:ext>
                  </a:extLst>
                </a:gridCol>
              </a:tblGrid>
              <a:tr h="139156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TS/TR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Title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900">
                          <a:effectLst/>
                        </a:rPr>
                        <a:t>TS rapporteur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extLst>
                  <a:ext uri="{0D108BD9-81ED-4DB2-BD59-A6C34878D82A}">
                    <a16:rowId xmlns:a16="http://schemas.microsoft.com/office/drawing/2014/main" val="3137119966"/>
                  </a:ext>
                </a:extLst>
              </a:tr>
              <a:tr h="280105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38.508-1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5GS; User Equipment (UE) conformance specification; Part 1: Common test environment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Jönsson</a:t>
                      </a:r>
                      <a:r>
                        <a:rPr lang="en-US" sz="900" dirty="0">
                          <a:effectLst/>
                        </a:rPr>
                        <a:t>, Bo (Ericsson) 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extLst>
                  <a:ext uri="{0D108BD9-81ED-4DB2-BD59-A6C34878D82A}">
                    <a16:rowId xmlns:a16="http://schemas.microsoft.com/office/drawing/2014/main" val="1602937680"/>
                  </a:ext>
                </a:extLst>
              </a:tr>
              <a:tr h="42540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38.508-2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5GS; User Equipment (UE) conformance specification; Part 2: Common Implementation Conformance Statement (ICS) proforma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v-SE" sz="900" dirty="0">
                          <a:effectLst/>
                        </a:rPr>
                        <a:t>Mohammad, Abdul Rasheed (Motorola </a:t>
                      </a:r>
                      <a:r>
                        <a:rPr lang="sv-SE" sz="900" dirty="0" err="1">
                          <a:effectLst/>
                        </a:rPr>
                        <a:t>Mobility</a:t>
                      </a:r>
                      <a:r>
                        <a:rPr lang="sv-SE" sz="900" dirty="0">
                          <a:effectLst/>
                        </a:rPr>
                        <a:t>) 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extLst>
                  <a:ext uri="{0D108BD9-81ED-4DB2-BD59-A6C34878D82A}">
                    <a16:rowId xmlns:a16="http://schemas.microsoft.com/office/drawing/2014/main" val="2726565225"/>
                  </a:ext>
                </a:extLst>
              </a:tr>
              <a:tr h="280105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38.509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5GS; Special conformance testing functions for User Equipment (UE)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Stoyan Baev (Samsung) 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extLst>
                  <a:ext uri="{0D108BD9-81ED-4DB2-BD59-A6C34878D82A}">
                    <a16:rowId xmlns:a16="http://schemas.microsoft.com/office/drawing/2014/main" val="1981685204"/>
                  </a:ext>
                </a:extLst>
              </a:tr>
              <a:tr h="280105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38.521-1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NR; User Equipment (UE) conformance specification; Radio transmission and reception; Part 1: Range 1 Standalone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lnSpc>
                          <a:spcPct val="107000"/>
                        </a:lnSpc>
                        <a:spcAft>
                          <a:spcPts val="12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Shi Yu (China Unicom)</a:t>
                      </a:r>
                      <a:endParaRPr lang="sv-SE" sz="9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extLst>
                  <a:ext uri="{0D108BD9-81ED-4DB2-BD59-A6C34878D82A}">
                    <a16:rowId xmlns:a16="http://schemas.microsoft.com/office/drawing/2014/main" val="2051322796"/>
                  </a:ext>
                </a:extLst>
              </a:tr>
              <a:tr h="280105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38.521-2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NR; User Equipment (UE) conformance specification; Radio transmission and reception; Part 2: Range 2 Standalone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Zhang </a:t>
                      </a:r>
                      <a:r>
                        <a:rPr lang="en-GB" sz="900" dirty="0" err="1">
                          <a:solidFill>
                            <a:srgbClr val="FF0000"/>
                          </a:solidFill>
                          <a:effectLst/>
                        </a:rPr>
                        <a:t>Yufeng</a:t>
                      </a: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 (CATR)</a:t>
                      </a:r>
                      <a:endParaRPr lang="sv-SE" sz="9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extLst>
                  <a:ext uri="{0D108BD9-81ED-4DB2-BD59-A6C34878D82A}">
                    <a16:rowId xmlns:a16="http://schemas.microsoft.com/office/drawing/2014/main" val="2327445733"/>
                  </a:ext>
                </a:extLst>
              </a:tr>
              <a:tr h="42540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38.521-3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NR; User Equipment (UE) conformance specification; Radio transmission and reception; Part 3: Range 1 and Range 2 Interworking operation with other radios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Mayur Vora (Qualcomm UK)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extLst>
                  <a:ext uri="{0D108BD9-81ED-4DB2-BD59-A6C34878D82A}">
                    <a16:rowId xmlns:a16="http://schemas.microsoft.com/office/drawing/2014/main" val="2850018482"/>
                  </a:ext>
                </a:extLst>
              </a:tr>
              <a:tr h="448420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38.521-4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NR; User Equipment conformance specification; Radio transmission and reception; Part 4: Performance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effectLst/>
                        </a:rPr>
                        <a:t>Vijay Balasubramanian (Qualcomm UK)</a:t>
                      </a:r>
                      <a:endParaRPr lang="sv-SE" sz="9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 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extLst>
                  <a:ext uri="{0D108BD9-81ED-4DB2-BD59-A6C34878D82A}">
                    <a16:rowId xmlns:a16="http://schemas.microsoft.com/office/drawing/2014/main" val="3448528773"/>
                  </a:ext>
                </a:extLst>
              </a:tr>
              <a:tr h="42540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38.522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NR; User Equipment (UE) conformance specification; Applicability of radio transmission, radio reception and radio resource management test cases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Xing </a:t>
                      </a:r>
                      <a:r>
                        <a:rPr lang="en-US" sz="900" dirty="0" err="1">
                          <a:effectLst/>
                        </a:rPr>
                        <a:t>Jinqiang</a:t>
                      </a:r>
                      <a:r>
                        <a:rPr lang="en-US" sz="900" dirty="0">
                          <a:effectLst/>
                        </a:rPr>
                        <a:t> (CMCC) </a:t>
                      </a:r>
                      <a:endParaRPr lang="sv-SE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extLst>
                  <a:ext uri="{0D108BD9-81ED-4DB2-BD59-A6C34878D82A}">
                    <a16:rowId xmlns:a16="http://schemas.microsoft.com/office/drawing/2014/main" val="548720247"/>
                  </a:ext>
                </a:extLst>
              </a:tr>
              <a:tr h="280105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38.533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NR; User Equipment (UE) conformance specification; Radio resource management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Adrian </a:t>
                      </a:r>
                      <a:r>
                        <a:rPr lang="en-US" sz="900" dirty="0" err="1">
                          <a:effectLst/>
                        </a:rPr>
                        <a:t>Cardalda</a:t>
                      </a:r>
                      <a:r>
                        <a:rPr lang="en-US" sz="900" dirty="0">
                          <a:effectLst/>
                        </a:rPr>
                        <a:t>-Garcia (Rohde &amp; Schwarz</a:t>
                      </a:r>
                      <a:r>
                        <a:rPr lang="sv-SE" sz="900" dirty="0">
                          <a:effectLst/>
                        </a:rPr>
                        <a:t>) 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extLst>
                  <a:ext uri="{0D108BD9-81ED-4DB2-BD59-A6C34878D82A}">
                    <a16:rowId xmlns:a16="http://schemas.microsoft.com/office/drawing/2014/main" val="1303533507"/>
                  </a:ext>
                </a:extLst>
              </a:tr>
              <a:tr h="280105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38.523-1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5GS; User Equipment (UE) conformance specification; Part 1: Protocol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Holger </a:t>
                      </a:r>
                      <a:r>
                        <a:rPr lang="en-US" sz="900" dirty="0" err="1">
                          <a:effectLst/>
                        </a:rPr>
                        <a:t>Jauch</a:t>
                      </a:r>
                      <a:r>
                        <a:rPr lang="en-US" sz="900" dirty="0">
                          <a:effectLst/>
                        </a:rPr>
                        <a:t> (Rohde &amp; Schwarz) 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extLst>
                  <a:ext uri="{0D108BD9-81ED-4DB2-BD59-A6C34878D82A}">
                    <a16:rowId xmlns:a16="http://schemas.microsoft.com/office/drawing/2014/main" val="842374862"/>
                  </a:ext>
                </a:extLst>
              </a:tr>
              <a:tr h="280105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38.523-2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5GS; User Equipment (UE) conformance specification; Part 2: Applicability of protocol test cases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Ankit </a:t>
                      </a:r>
                      <a:r>
                        <a:rPr lang="en-US" sz="900" dirty="0" err="1">
                          <a:effectLst/>
                        </a:rPr>
                        <a:t>Banaudha</a:t>
                      </a:r>
                      <a:r>
                        <a:rPr lang="en-US" sz="900" dirty="0">
                          <a:effectLst/>
                        </a:rPr>
                        <a:t> (Q</a:t>
                      </a:r>
                      <a:r>
                        <a:rPr lang="sv-SE" sz="900" dirty="0" err="1">
                          <a:effectLst/>
                        </a:rPr>
                        <a:t>ualcomm</a:t>
                      </a:r>
                      <a:r>
                        <a:rPr lang="sv-SE" sz="900" dirty="0">
                          <a:effectLst/>
                        </a:rPr>
                        <a:t>) 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extLst>
                  <a:ext uri="{0D108BD9-81ED-4DB2-BD59-A6C34878D82A}">
                    <a16:rowId xmlns:a16="http://schemas.microsoft.com/office/drawing/2014/main" val="1942187704"/>
                  </a:ext>
                </a:extLst>
              </a:tr>
              <a:tr h="280105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38.523-3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5GS; User Equipment (UE) conformance specification; Part 3: Protocol Test Suites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Olivier </a:t>
                      </a:r>
                      <a:r>
                        <a:rPr lang="en-US" sz="900" dirty="0" err="1">
                          <a:effectLst/>
                        </a:rPr>
                        <a:t>Genoud</a:t>
                      </a:r>
                      <a:r>
                        <a:rPr lang="en-US" sz="900" dirty="0">
                          <a:effectLst/>
                        </a:rPr>
                        <a:t> (MCC TF160) 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extLst>
                  <a:ext uri="{0D108BD9-81ED-4DB2-BD59-A6C34878D82A}">
                    <a16:rowId xmlns:a16="http://schemas.microsoft.com/office/drawing/2014/main" val="524020067"/>
                  </a:ext>
                </a:extLst>
              </a:tr>
              <a:tr h="42540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TR 38.903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NR; User Equipment (UE) conformance specification; Derivation of test tolerances for radio resource management and radio reception conformance test cases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Chunying</a:t>
                      </a:r>
                      <a:r>
                        <a:rPr lang="en-US" sz="900" dirty="0">
                          <a:effectLst/>
                        </a:rPr>
                        <a:t> Gu (Huawei) 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extLst>
                  <a:ext uri="{0D108BD9-81ED-4DB2-BD59-A6C34878D82A}">
                    <a16:rowId xmlns:a16="http://schemas.microsoft.com/office/drawing/2014/main" val="64190303"/>
                  </a:ext>
                </a:extLst>
              </a:tr>
              <a:tr h="42540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TR 38.905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NR; User Equipment (UE) conformance specification; Derivation of test points for radio transmission and reception conformance test cases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Mats Johansson (Ericsson) 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099" marR="51099" marT="0" marB="0"/>
                </a:tc>
                <a:extLst>
                  <a:ext uri="{0D108BD9-81ED-4DB2-BD59-A6C34878D82A}">
                    <a16:rowId xmlns:a16="http://schemas.microsoft.com/office/drawing/2014/main" val="41218048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7888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0" y="392113"/>
            <a:ext cx="7691119" cy="613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400" kern="0" dirty="0"/>
              <a:t>RAN5 WP sub-areas and responsibilities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07498BF-55AC-44C0-BC55-F938AA66E3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87650"/>
              </p:ext>
            </p:extLst>
          </p:nvPr>
        </p:nvGraphicFramePr>
        <p:xfrm>
          <a:off x="685801" y="1245270"/>
          <a:ext cx="8074742" cy="5414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4151">
                  <a:extLst>
                    <a:ext uri="{9D8B030D-6E8A-4147-A177-3AD203B41FA5}">
                      <a16:colId xmlns:a16="http://schemas.microsoft.com/office/drawing/2014/main" val="435694891"/>
                    </a:ext>
                  </a:extLst>
                </a:gridCol>
                <a:gridCol w="4073978">
                  <a:extLst>
                    <a:ext uri="{9D8B030D-6E8A-4147-A177-3AD203B41FA5}">
                      <a16:colId xmlns:a16="http://schemas.microsoft.com/office/drawing/2014/main" val="1015099322"/>
                    </a:ext>
                  </a:extLst>
                </a:gridCol>
                <a:gridCol w="2396613">
                  <a:extLst>
                    <a:ext uri="{9D8B030D-6E8A-4147-A177-3AD203B41FA5}">
                      <a16:colId xmlns:a16="http://schemas.microsoft.com/office/drawing/2014/main" val="4120796796"/>
                    </a:ext>
                  </a:extLst>
                </a:gridCol>
              </a:tblGrid>
              <a:tr h="292918"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u="none" strike="noStrike" dirty="0">
                          <a:effectLst/>
                        </a:rPr>
                        <a:t>WP sub-area label</a:t>
                      </a:r>
                      <a:br>
                        <a:rPr lang="en-US" sz="800" u="none" strike="noStrike" dirty="0">
                          <a:effectLst/>
                        </a:rPr>
                      </a:br>
                      <a:r>
                        <a:rPr lang="en-US" sz="800" u="none" strike="noStrike" dirty="0">
                          <a:effectLst/>
                        </a:rPr>
                        <a:t>(WP EXCEL file name)</a:t>
                      </a:r>
                      <a:br>
                        <a:rPr lang="en-US" sz="800" u="none" strike="noStrike" dirty="0">
                          <a:effectLst/>
                        </a:rPr>
                      </a:br>
                      <a:endParaRPr lang="en-US" sz="8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sv-SE" sz="800" u="none" strike="noStrike" dirty="0" err="1">
                          <a:effectLst/>
                        </a:rPr>
                        <a:t>Title</a:t>
                      </a:r>
                      <a:endParaRPr lang="sv-SE" sz="8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sv-SE" sz="800" u="none" strike="noStrike" dirty="0">
                          <a:effectLst/>
                        </a:rPr>
                        <a:t>WP </a:t>
                      </a:r>
                      <a:r>
                        <a:rPr lang="sv-SE" sz="800" u="none" strike="noStrike" dirty="0" err="1">
                          <a:effectLst/>
                        </a:rPr>
                        <a:t>responsible</a:t>
                      </a:r>
                      <a:endParaRPr lang="sv-SE" sz="8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833846806"/>
                  </a:ext>
                </a:extLst>
              </a:tr>
              <a:tr h="278969"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>
                          <a:effectLst/>
                        </a:rPr>
                        <a:t>Common Test Env</a:t>
                      </a:r>
                      <a:endParaRPr lang="sv-SE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 dirty="0">
                          <a:effectLst/>
                        </a:rPr>
                        <a:t>5GS Common Test Environment (TS 38.508-1 and TS 36.508)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 dirty="0">
                          <a:effectLst/>
                        </a:rPr>
                        <a:t>Bo Jönsson, Ericsson</a:t>
                      </a:r>
                      <a:endParaRPr lang="sv-S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557416899"/>
                  </a:ext>
                </a:extLst>
              </a:tr>
              <a:tr h="278969"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>
                          <a:effectLst/>
                        </a:rPr>
                        <a:t>Common ICS</a:t>
                      </a:r>
                      <a:endParaRPr lang="sv-SE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800" u="none" strike="noStrike">
                          <a:effectLst/>
                        </a:rPr>
                        <a:t>Common Implementation Conformance Statement (ICS, TS 38.508-2)</a:t>
                      </a:r>
                      <a:endParaRPr lang="fr-FR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>
                          <a:effectLst/>
                        </a:rPr>
                        <a:t>Mohammad, Abdul Rasheed</a:t>
                      </a:r>
                      <a:endParaRPr lang="sv-SE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438781161"/>
                  </a:ext>
                </a:extLst>
              </a:tr>
              <a:tr h="217938"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>
                          <a:effectLst/>
                        </a:rPr>
                        <a:t>UE Test Functions</a:t>
                      </a:r>
                      <a:endParaRPr lang="sv-SE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5GS UE test functions (TS 38.509 and TS 36.509)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>
                          <a:effectLst/>
                        </a:rPr>
                        <a:t>Stoyan Baev, Samsung</a:t>
                      </a:r>
                      <a:endParaRPr lang="sv-SE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667781197"/>
                  </a:ext>
                </a:extLst>
              </a:tr>
              <a:tr h="209227">
                <a:tc>
                  <a:txBody>
                    <a:bodyPr/>
                    <a:lstStyle/>
                    <a:p>
                      <a:pPr algn="l" fontAlgn="t"/>
                      <a:r>
                        <a:rPr lang="fr-FR" sz="800" u="none" strike="noStrike">
                          <a:effectLst/>
                        </a:rPr>
                        <a:t>RF Tx Rx Range 1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NR Transmitter and Receiver Test Cases – SA Range 1 (TS 38.521-1)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 dirty="0" err="1">
                          <a:effectLst/>
                        </a:rPr>
                        <a:t>Jinqiang</a:t>
                      </a:r>
                      <a:r>
                        <a:rPr lang="sv-SE" sz="800" u="none" strike="noStrike" dirty="0">
                          <a:effectLst/>
                        </a:rPr>
                        <a:t> </a:t>
                      </a:r>
                      <a:r>
                        <a:rPr lang="sv-SE" sz="800" u="none" strike="noStrike" dirty="0" err="1">
                          <a:effectLst/>
                        </a:rPr>
                        <a:t>Xing</a:t>
                      </a:r>
                      <a:r>
                        <a:rPr lang="sv-SE" sz="800" u="none" strike="noStrike" dirty="0">
                          <a:effectLst/>
                        </a:rPr>
                        <a:t>, China Mobile</a:t>
                      </a:r>
                      <a:br>
                        <a:rPr lang="sv-SE" sz="800" u="none" strike="noStrike" dirty="0">
                          <a:effectLst/>
                        </a:rPr>
                      </a:br>
                      <a:endParaRPr lang="sv-S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736674498"/>
                  </a:ext>
                </a:extLst>
              </a:tr>
              <a:tr h="139485">
                <a:tc>
                  <a:txBody>
                    <a:bodyPr/>
                    <a:lstStyle/>
                    <a:p>
                      <a:pPr algn="l" fontAlgn="t"/>
                      <a:r>
                        <a:rPr lang="fr-FR" sz="800" u="none" strike="noStrike">
                          <a:effectLst/>
                        </a:rPr>
                        <a:t>RF Tx Rx Range 2</a:t>
                      </a:r>
                      <a:endParaRPr lang="fr-FR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NR Transmitter and Receiver Test Cases – SA Range 2  (38.521-2)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 dirty="0" err="1">
                          <a:effectLst/>
                        </a:rPr>
                        <a:t>Jinqiang</a:t>
                      </a:r>
                      <a:r>
                        <a:rPr lang="sv-SE" sz="800" u="none" strike="noStrike" dirty="0">
                          <a:effectLst/>
                        </a:rPr>
                        <a:t> </a:t>
                      </a:r>
                      <a:r>
                        <a:rPr lang="sv-SE" sz="800" u="none" strike="noStrike" dirty="0" err="1">
                          <a:effectLst/>
                        </a:rPr>
                        <a:t>Xing</a:t>
                      </a:r>
                      <a:r>
                        <a:rPr lang="sv-SE" sz="800" u="none" strike="noStrike" dirty="0">
                          <a:effectLst/>
                        </a:rPr>
                        <a:t>, China Mobile</a:t>
                      </a:r>
                      <a:br>
                        <a:rPr lang="sv-SE" sz="800" u="none" strike="noStrike" dirty="0">
                          <a:effectLst/>
                        </a:rPr>
                      </a:br>
                      <a:endParaRPr lang="sv-S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84922471"/>
                  </a:ext>
                </a:extLst>
              </a:tr>
              <a:tr h="209227"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RF Tx Rx Iw Range 1 and 2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NR Transmitter and Receiver Test Cases – Range 1 and Range 2 Interworking operation with other radios (TS 38.521-3)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 dirty="0" err="1">
                          <a:effectLst/>
                        </a:rPr>
                        <a:t>Vora</a:t>
                      </a:r>
                      <a:r>
                        <a:rPr lang="sv-SE" sz="800" u="none" strike="noStrike" dirty="0">
                          <a:effectLst/>
                        </a:rPr>
                        <a:t>, </a:t>
                      </a:r>
                      <a:r>
                        <a:rPr lang="sv-SE" sz="800" u="none" strike="noStrike" dirty="0" err="1">
                          <a:effectLst/>
                        </a:rPr>
                        <a:t>Mayur</a:t>
                      </a:r>
                      <a:r>
                        <a:rPr lang="sv-SE" sz="800" u="none" strike="noStrike" dirty="0">
                          <a:effectLst/>
                        </a:rPr>
                        <a:t>, Qualcomm UK</a:t>
                      </a:r>
                      <a:br>
                        <a:rPr lang="sv-SE" sz="800" u="none" strike="noStrike" dirty="0">
                          <a:effectLst/>
                        </a:rPr>
                      </a:br>
                      <a:endParaRPr lang="sv-SE" sz="8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062473610"/>
                  </a:ext>
                </a:extLst>
              </a:tr>
              <a:tr h="97860"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>
                          <a:effectLst/>
                        </a:rPr>
                        <a:t>RF Perf</a:t>
                      </a:r>
                      <a:endParaRPr lang="sv-SE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NR Demodulation and CSI Performance Test Cases (TS 38.521-4)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>
                          <a:effectLst/>
                        </a:rPr>
                        <a:t>Balasubramanian, Vijay, Qualcomm UK</a:t>
                      </a:r>
                      <a:br>
                        <a:rPr lang="sv-SE" sz="800" u="none" strike="noStrike">
                          <a:effectLst/>
                        </a:rPr>
                      </a:br>
                      <a:endParaRPr lang="sv-SE" sz="8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999041064"/>
                  </a:ext>
                </a:extLst>
              </a:tr>
              <a:tr h="139485"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>
                          <a:effectLst/>
                        </a:rPr>
                        <a:t>RRM</a:t>
                      </a:r>
                      <a:endParaRPr lang="sv-SE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5GS RRM Test Cases (TS 38.533)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 dirty="0">
                          <a:effectLst/>
                        </a:rPr>
                        <a:t>Adrian </a:t>
                      </a:r>
                      <a:r>
                        <a:rPr lang="sv-SE" sz="800" u="none" strike="noStrike" dirty="0" err="1">
                          <a:effectLst/>
                        </a:rPr>
                        <a:t>Cardalda</a:t>
                      </a:r>
                      <a:r>
                        <a:rPr lang="sv-SE" sz="800" u="none" strike="noStrike" dirty="0">
                          <a:effectLst/>
                        </a:rPr>
                        <a:t>-Garcia , Rohde &amp; Schwarz</a:t>
                      </a:r>
                      <a:endParaRPr lang="sv-SE" sz="8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6773146"/>
                  </a:ext>
                </a:extLst>
              </a:tr>
              <a:tr h="418454"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>
                          <a:effectLst/>
                        </a:rPr>
                        <a:t>RF RRM Applicability</a:t>
                      </a:r>
                      <a:endParaRPr lang="sv-SE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Applicability of RF and RRM test cases (TS 38.522)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 dirty="0" err="1">
                          <a:effectLst/>
                        </a:rPr>
                        <a:t>Jinqiang</a:t>
                      </a:r>
                      <a:r>
                        <a:rPr lang="sv-SE" sz="800" u="none" strike="noStrike" dirty="0">
                          <a:effectLst/>
                        </a:rPr>
                        <a:t> </a:t>
                      </a:r>
                      <a:r>
                        <a:rPr lang="sv-SE" sz="800" u="none" strike="noStrike" dirty="0" err="1">
                          <a:effectLst/>
                        </a:rPr>
                        <a:t>Xing</a:t>
                      </a:r>
                      <a:r>
                        <a:rPr lang="sv-SE" sz="800" u="none" strike="noStrike" dirty="0">
                          <a:effectLst/>
                        </a:rPr>
                        <a:t>, China Mobile</a:t>
                      </a:r>
                      <a:endParaRPr lang="sv-S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68400951"/>
                  </a:ext>
                </a:extLst>
              </a:tr>
              <a:tr h="348712"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>
                          <a:effectLst/>
                        </a:rPr>
                        <a:t>TR 38.903</a:t>
                      </a:r>
                      <a:endParaRPr lang="sv-SE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TR 38.903 - NR Derivation of test tolerances for RRM and UE radio reception conformance tests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 dirty="0" err="1">
                          <a:effectLst/>
                        </a:rPr>
                        <a:t>Chunying</a:t>
                      </a:r>
                      <a:r>
                        <a:rPr lang="sv-SE" sz="800" u="none" strike="noStrike" dirty="0">
                          <a:effectLst/>
                        </a:rPr>
                        <a:t> </a:t>
                      </a:r>
                      <a:r>
                        <a:rPr lang="sv-SE" sz="800" u="none" strike="noStrike" dirty="0" err="1">
                          <a:effectLst/>
                        </a:rPr>
                        <a:t>Gu</a:t>
                      </a:r>
                      <a:r>
                        <a:rPr lang="sv-SE" sz="800" u="none" strike="noStrike" dirty="0">
                          <a:effectLst/>
                        </a:rPr>
                        <a:t>, Huawei</a:t>
                      </a:r>
                      <a:br>
                        <a:rPr lang="sv-SE" sz="800" u="none" strike="noStrike" dirty="0">
                          <a:effectLst/>
                        </a:rPr>
                      </a:br>
                      <a:endParaRPr lang="sv-S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689565852"/>
                  </a:ext>
                </a:extLst>
              </a:tr>
              <a:tr h="348712"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>
                          <a:effectLst/>
                        </a:rPr>
                        <a:t>TR 38.905</a:t>
                      </a:r>
                      <a:endParaRPr lang="sv-SE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TR 38.905 - NR; Derivation of test points for radio transmission and reception conformance test cases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 dirty="0">
                          <a:effectLst/>
                        </a:rPr>
                        <a:t>Mats Johansson, Ericsson</a:t>
                      </a:r>
                      <a:br>
                        <a:rPr lang="sv-SE" sz="800" u="none" strike="noStrike" dirty="0">
                          <a:effectLst/>
                        </a:rPr>
                      </a:br>
                      <a:endParaRPr lang="sv-S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276384634"/>
                  </a:ext>
                </a:extLst>
              </a:tr>
              <a:tr h="139485"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>
                          <a:effectLst/>
                        </a:rPr>
                        <a:t>Protocol Idle Mode</a:t>
                      </a:r>
                      <a:endParaRPr lang="sv-SE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Idle Mode Protocol Test Cases (TS 38.523-1)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 dirty="0" err="1">
                          <a:effectLst/>
                        </a:rPr>
                        <a:t>Yogesh</a:t>
                      </a:r>
                      <a:r>
                        <a:rPr lang="sv-SE" sz="800" u="none" strike="noStrike" dirty="0">
                          <a:effectLst/>
                        </a:rPr>
                        <a:t> </a:t>
                      </a:r>
                      <a:r>
                        <a:rPr lang="sv-SE" sz="800" u="none" strike="noStrike" dirty="0" err="1">
                          <a:effectLst/>
                        </a:rPr>
                        <a:t>Tugnawat</a:t>
                      </a:r>
                      <a:r>
                        <a:rPr lang="sv-SE" sz="800" u="none" strike="noStrike" dirty="0">
                          <a:effectLst/>
                        </a:rPr>
                        <a:t>, Qualcomm</a:t>
                      </a:r>
                      <a:br>
                        <a:rPr lang="sv-SE" sz="800" u="none" strike="noStrike" dirty="0">
                          <a:effectLst/>
                        </a:rPr>
                      </a:br>
                      <a:endParaRPr lang="sv-S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894636472"/>
                  </a:ext>
                </a:extLst>
              </a:tr>
              <a:tr h="139485"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>
                          <a:effectLst/>
                        </a:rPr>
                        <a:t>Protocol L2</a:t>
                      </a:r>
                      <a:endParaRPr lang="sv-SE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Layer 2 Protocol Test Cases (TS 38.523-1)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 dirty="0">
                          <a:effectLst/>
                        </a:rPr>
                        <a:t>Rasheed Abdul, Motorola </a:t>
                      </a:r>
                      <a:r>
                        <a:rPr lang="sv-SE" sz="800" u="none" strike="noStrike" dirty="0" err="1">
                          <a:effectLst/>
                        </a:rPr>
                        <a:t>Mobility</a:t>
                      </a:r>
                      <a:br>
                        <a:rPr lang="sv-SE" sz="800" u="none" strike="noStrike" dirty="0">
                          <a:effectLst/>
                        </a:rPr>
                      </a:br>
                      <a:endParaRPr lang="sv-S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433627712"/>
                  </a:ext>
                </a:extLst>
              </a:tr>
              <a:tr h="139485"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>
                          <a:effectLst/>
                        </a:rPr>
                        <a:t>Protocol RRC</a:t>
                      </a:r>
                      <a:endParaRPr lang="sv-SE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RRC Protocol Test Cases (TS 38.523-1)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 dirty="0" err="1">
                          <a:effectLst/>
                        </a:rPr>
                        <a:t>Yogesh</a:t>
                      </a:r>
                      <a:r>
                        <a:rPr lang="sv-SE" sz="800" u="none" strike="noStrike" dirty="0">
                          <a:effectLst/>
                        </a:rPr>
                        <a:t> </a:t>
                      </a:r>
                      <a:r>
                        <a:rPr lang="sv-SE" sz="800" u="none" strike="noStrike" dirty="0" err="1">
                          <a:effectLst/>
                        </a:rPr>
                        <a:t>Tugnawat</a:t>
                      </a:r>
                      <a:r>
                        <a:rPr lang="sv-SE" sz="800" u="none" strike="noStrike" dirty="0">
                          <a:effectLst/>
                        </a:rPr>
                        <a:t>, Qualcomm</a:t>
                      </a:r>
                      <a:br>
                        <a:rPr lang="sv-SE" sz="800" u="none" strike="noStrike" dirty="0">
                          <a:effectLst/>
                        </a:rPr>
                      </a:br>
                      <a:endParaRPr lang="sv-S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67298687"/>
                  </a:ext>
                </a:extLst>
              </a:tr>
              <a:tr h="139485"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>
                          <a:effectLst/>
                        </a:rPr>
                        <a:t>Protocol EPC Option 3</a:t>
                      </a:r>
                      <a:endParaRPr lang="sv-SE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EPC Protocol Test Cases for Option 3 (TS 38.523-1)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 dirty="0">
                          <a:effectLst/>
                        </a:rPr>
                        <a:t>Calle Hagenfeldt, Ericsson</a:t>
                      </a:r>
                      <a:br>
                        <a:rPr lang="sv-SE" sz="800" u="none" strike="noStrike" dirty="0">
                          <a:effectLst/>
                        </a:rPr>
                      </a:br>
                      <a:endParaRPr lang="sv-S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289626578"/>
                  </a:ext>
                </a:extLst>
              </a:tr>
              <a:tr h="195279"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>
                          <a:effectLst/>
                        </a:rPr>
                        <a:t>Protocol 5GC Options 2 4 7</a:t>
                      </a:r>
                      <a:endParaRPr lang="sv-SE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5GC Protocol Test Cases for options 2,4 and 7 (TS 38.523-1)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 dirty="0">
                          <a:effectLst/>
                        </a:rPr>
                        <a:t>Xiaozhong Chen, CATT</a:t>
                      </a:r>
                      <a:endParaRPr lang="sv-S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74625619"/>
                  </a:ext>
                </a:extLst>
              </a:tr>
              <a:tr h="139485"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>
                          <a:effectLst/>
                        </a:rPr>
                        <a:t>Protocol 5GC Option 5</a:t>
                      </a:r>
                      <a:endParaRPr lang="sv-SE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5GC Protocol Test Cases for Option 5 (TS 38.523-1)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 dirty="0" err="1">
                          <a:effectLst/>
                        </a:rPr>
                        <a:t>Chunying</a:t>
                      </a:r>
                      <a:r>
                        <a:rPr lang="sv-SE" sz="800" u="none" strike="noStrike" dirty="0">
                          <a:effectLst/>
                        </a:rPr>
                        <a:t> </a:t>
                      </a:r>
                      <a:r>
                        <a:rPr lang="sv-SE" sz="800" u="none" strike="noStrike" dirty="0" err="1">
                          <a:effectLst/>
                        </a:rPr>
                        <a:t>Gu</a:t>
                      </a:r>
                      <a:r>
                        <a:rPr lang="sv-SE" sz="800" u="none" strike="noStrike" dirty="0">
                          <a:effectLst/>
                        </a:rPr>
                        <a:t>, Huawei</a:t>
                      </a:r>
                      <a:endParaRPr lang="sv-S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53146718"/>
                  </a:ext>
                </a:extLst>
              </a:tr>
              <a:tr h="97639"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>
                          <a:effectLst/>
                        </a:rPr>
                        <a:t>Protocol IMS 5GS</a:t>
                      </a:r>
                      <a:endParaRPr lang="sv-SE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IMS 5GS Protocol Test Cases (TS 34.229-1)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 dirty="0">
                          <a:effectLst/>
                        </a:rPr>
                        <a:t>Holger </a:t>
                      </a:r>
                      <a:r>
                        <a:rPr lang="sv-SE" sz="800" u="none" strike="noStrike" dirty="0" err="1">
                          <a:effectLst/>
                        </a:rPr>
                        <a:t>Jauch</a:t>
                      </a:r>
                      <a:r>
                        <a:rPr lang="sv-SE" sz="800" u="none" strike="noStrike" dirty="0">
                          <a:effectLst/>
                        </a:rPr>
                        <a:t>, Rohde &amp; Schwarz </a:t>
                      </a:r>
                      <a:endParaRPr lang="sv-S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553967710"/>
                  </a:ext>
                </a:extLst>
              </a:tr>
              <a:tr h="348712"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>
                          <a:effectLst/>
                        </a:rPr>
                        <a:t>Protocol Applicability</a:t>
                      </a:r>
                      <a:endParaRPr lang="sv-SE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>
                          <a:effectLst/>
                        </a:rPr>
                        <a:t>Applicability of Protocol Test Cases (TS 38.523-2)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 dirty="0" err="1">
                          <a:effectLst/>
                        </a:rPr>
                        <a:t>Ankit</a:t>
                      </a:r>
                      <a:r>
                        <a:rPr lang="sv-SE" sz="800" u="none" strike="noStrike" dirty="0">
                          <a:effectLst/>
                        </a:rPr>
                        <a:t> </a:t>
                      </a:r>
                      <a:r>
                        <a:rPr lang="sv-SE" sz="800" u="none" strike="noStrike" dirty="0" err="1">
                          <a:effectLst/>
                        </a:rPr>
                        <a:t>Banaudha</a:t>
                      </a:r>
                      <a:r>
                        <a:rPr lang="sv-SE" sz="800" u="none" strike="noStrike" dirty="0">
                          <a:effectLst/>
                        </a:rPr>
                        <a:t>, Qualcomm</a:t>
                      </a:r>
                      <a:endParaRPr lang="sv-S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977825853"/>
                  </a:ext>
                </a:extLst>
              </a:tr>
              <a:tr h="97639"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>
                          <a:effectLst/>
                        </a:rPr>
                        <a:t>Protocol TTCN</a:t>
                      </a:r>
                      <a:endParaRPr lang="sv-SE" sz="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>
                          <a:effectLst/>
                        </a:rPr>
                        <a:t>5GS Abstract test suite (TS 38.523-3)</a:t>
                      </a:r>
                      <a:endParaRPr lang="sv-SE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 dirty="0">
                          <a:effectLst/>
                        </a:rPr>
                        <a:t>Olivier </a:t>
                      </a:r>
                      <a:r>
                        <a:rPr lang="sv-SE" sz="800" u="none" strike="noStrike" dirty="0" err="1">
                          <a:effectLst/>
                        </a:rPr>
                        <a:t>Genoud</a:t>
                      </a:r>
                      <a:r>
                        <a:rPr lang="sv-SE" sz="800" u="none" strike="noStrike" dirty="0">
                          <a:effectLst/>
                        </a:rPr>
                        <a:t>, MCC TF160</a:t>
                      </a:r>
                      <a:endParaRPr lang="sv-S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118448239"/>
                  </a:ext>
                </a:extLst>
              </a:tr>
              <a:tr h="139485"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 dirty="0" err="1">
                          <a:solidFill>
                            <a:srgbClr val="FF0000"/>
                          </a:solidFill>
                          <a:effectLst/>
                        </a:rPr>
                        <a:t>Positioning</a:t>
                      </a:r>
                      <a:endParaRPr lang="sv-SE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5GS Positioning test cases (TS 37.571-x)</a:t>
                      </a:r>
                      <a:endParaRPr lang="en-US" sz="8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8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TBD</a:t>
                      </a:r>
                      <a:endParaRPr lang="sv-SE" sz="8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3818477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08073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8244840" cy="883920"/>
          </a:xfrm>
        </p:spPr>
        <p:txBody>
          <a:bodyPr>
            <a:normAutofit/>
          </a:bodyPr>
          <a:lstStyle/>
          <a:p>
            <a:r>
              <a:rPr lang="en-US" sz="3600" dirty="0"/>
              <a:t>Roles and responsibilities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607588"/>
              </p:ext>
            </p:extLst>
          </p:nvPr>
        </p:nvGraphicFramePr>
        <p:xfrm>
          <a:off x="520699" y="1397000"/>
          <a:ext cx="8079961" cy="393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6666">
                  <a:extLst>
                    <a:ext uri="{9D8B030D-6E8A-4147-A177-3AD203B41FA5}">
                      <a16:colId xmlns:a16="http://schemas.microsoft.com/office/drawing/2014/main" val="904698863"/>
                    </a:ext>
                  </a:extLst>
                </a:gridCol>
                <a:gridCol w="6153295">
                  <a:extLst>
                    <a:ext uri="{9D8B030D-6E8A-4147-A177-3AD203B41FA5}">
                      <a16:colId xmlns:a16="http://schemas.microsoft.com/office/drawing/2014/main" val="18534980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Role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Responsibility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3217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Overall work item rapporteur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Overall co-ordination of the work item and the work plan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After each RAN5 meeting 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compile and summarize the work plan including overall status per delivery/phase, NR band and LTE-NR DC combinations 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compile a status report to TSG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68626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Requirement/Core WI(s) area rapporteur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Track and report status of core WG progress for the requirement area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Contribute/Co-ordinate requirements area in the work plan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03617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TS/TR editor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Create the TS/TR skeleton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After each RAN5 meeting implement agreed pseudo CRs into the TS/TR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Contribute with TS/TR aspects in the work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13796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Work plan area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Co-ordinate and maintain work plan items in the work plan within a defined area (e.g. Rx, </a:t>
                      </a:r>
                      <a:r>
                        <a:rPr lang="en-US" sz="1400" dirty="0" err="1"/>
                        <a:t>Tx</a:t>
                      </a:r>
                      <a:r>
                        <a:rPr lang="en-US" sz="1400" dirty="0"/>
                        <a:t>, RRM </a:t>
                      </a:r>
                      <a:r>
                        <a:rPr lang="en-US" sz="1400" dirty="0" err="1"/>
                        <a:t>etc</a:t>
                      </a:r>
                      <a:r>
                        <a:rPr lang="en-US" sz="1400" dirty="0"/>
                        <a:t>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After each RAN5 meeting provide inputs to the work plan for the work plan area-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68631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145973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16404</TotalTime>
  <Words>1922</Words>
  <Application>Microsoft Office PowerPoint</Application>
  <PresentationFormat>On-screen Show (4:3)</PresentationFormat>
  <Paragraphs>265</Paragraphs>
  <Slides>16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Calibri</vt:lpstr>
      <vt:lpstr>Ericsson Capital TT</vt:lpstr>
      <vt:lpstr>Arial</vt:lpstr>
      <vt:lpstr>Times New Roman</vt:lpstr>
      <vt:lpstr>PresentationTemplate2011</vt:lpstr>
      <vt:lpstr>Pre-RAN5#77 5GS conference call</vt:lpstr>
      <vt:lpstr>Purpose of the meeting</vt:lpstr>
      <vt:lpstr>Agenda</vt:lpstr>
      <vt:lpstr>1. Introduction</vt:lpstr>
      <vt:lpstr>PowerPoint Presentation</vt:lpstr>
      <vt:lpstr>PowerPoint Presentation</vt:lpstr>
      <vt:lpstr>PowerPoint Presentation</vt:lpstr>
      <vt:lpstr>PowerPoint Presentation</vt:lpstr>
      <vt:lpstr>Roles and responsibilities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Leif Mattisson</cp:lastModifiedBy>
  <cp:revision>161</cp:revision>
  <dcterms:created xsi:type="dcterms:W3CDTF">2016-08-26T13:27:01Z</dcterms:created>
  <dcterms:modified xsi:type="dcterms:W3CDTF">2017-11-02T12:19:54Z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