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0"/>
  </p:notesMasterIdLst>
  <p:sldIdLst>
    <p:sldId id="282" r:id="rId2"/>
    <p:sldId id="294" r:id="rId3"/>
    <p:sldId id="292" r:id="rId4"/>
    <p:sldId id="290" r:id="rId5"/>
    <p:sldId id="291" r:id="rId6"/>
    <p:sldId id="293" r:id="rId7"/>
    <p:sldId id="297" r:id="rId8"/>
    <p:sldId id="29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9E4DB-1FB7-4231-AC7C-60A1491283E5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690E0-F18D-42FA-885D-E5FEB429F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597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549588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Way Forward for NB-</a:t>
            </a:r>
            <a:r>
              <a:rPr lang="en-US" altLang="zh-CN" sz="4000" b="1" dirty="0" err="1" smtClean="0"/>
              <a:t>IoT</a:t>
            </a:r>
            <a:r>
              <a:rPr lang="en-US" altLang="zh-CN" sz="4000" b="1" dirty="0" smtClean="0"/>
              <a:t> RAN5#71 </a:t>
            </a:r>
            <a:r>
              <a:rPr lang="en-US" altLang="zh-CN" sz="4000" b="1" dirty="0" err="1" smtClean="0"/>
              <a:t>adhoc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>CMCC</a:t>
            </a:r>
            <a:br>
              <a:rPr lang="en-US" altLang="zh-CN" sz="4000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>2016.05.26</a:t>
            </a: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42876" y="169111"/>
            <a:ext cx="4714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3GPP TSG WG RAN5 meeting#71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Nanjing, China, 23 - 27 May 2016</a:t>
            </a:r>
          </a:p>
        </p:txBody>
      </p:sp>
      <p:sp>
        <p:nvSpPr>
          <p:cNvPr id="5" name="矩形 4"/>
          <p:cNvSpPr/>
          <p:nvPr/>
        </p:nvSpPr>
        <p:spPr>
          <a:xfrm>
            <a:off x="7286644" y="181253"/>
            <a:ext cx="16097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R5-163190</a:t>
            </a:r>
            <a:endParaRPr lang="zh-CN" altLang="en-US" sz="2400" b="1" dirty="0" smtClean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0868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Works need to be done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at this meeting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354754"/>
            <a:ext cx="878684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Agree on </a:t>
            </a:r>
            <a:r>
              <a:rPr lang="en-GB" altLang="zh-CN" sz="2000" dirty="0" smtClean="0">
                <a:solidFill>
                  <a:srgbClr val="FF0000"/>
                </a:solidFill>
              </a:rPr>
              <a:t>WFs</a:t>
            </a:r>
            <a:r>
              <a:rPr lang="en-GB" altLang="zh-CN" sz="2000" dirty="0" smtClean="0"/>
              <a:t> for the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Agree on a </a:t>
            </a:r>
            <a:r>
              <a:rPr lang="en-GB" altLang="zh-CN" sz="2000" dirty="0" smtClean="0">
                <a:solidFill>
                  <a:srgbClr val="FF0000"/>
                </a:solidFill>
              </a:rPr>
              <a:t>time plan </a:t>
            </a:r>
            <a:r>
              <a:rPr lang="en-GB" altLang="zh-CN" sz="2000" dirty="0" smtClean="0"/>
              <a:t>for the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meeting, such as time for </a:t>
            </a:r>
            <a:r>
              <a:rPr lang="en-GB" altLang="zh-CN" sz="2000" dirty="0" err="1" smtClean="0"/>
              <a:t>Tdoc</a:t>
            </a:r>
            <a:r>
              <a:rPr lang="en-GB" altLang="zh-CN" sz="2000" dirty="0" smtClean="0"/>
              <a:t> reservation.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Proposals: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Updated WP and Agenda should circulate on the reflector before 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June (Monday)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Deadline for contribution reservation and submission is 22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June (Wednesday)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Agree on a </a:t>
            </a:r>
            <a:r>
              <a:rPr lang="en-GB" altLang="zh-CN" sz="2000" dirty="0" smtClean="0">
                <a:solidFill>
                  <a:srgbClr val="FF0000"/>
                </a:solidFill>
              </a:rPr>
              <a:t>general aspects </a:t>
            </a:r>
            <a:r>
              <a:rPr lang="en-GB" altLang="zh-CN" sz="2000" dirty="0" smtClean="0"/>
              <a:t>which will be discussed during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Proposals: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(36.508, 521-1 </a:t>
            </a:r>
            <a:r>
              <a:rPr lang="en-GB" altLang="zh-CN" sz="2000" dirty="0" err="1" smtClean="0"/>
              <a:t>Tx&amp;Rx</a:t>
            </a:r>
            <a:r>
              <a:rPr lang="en-GB" altLang="zh-CN" sz="2000" dirty="0" smtClean="0"/>
              <a:t> + general input, 521-3 general input)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> (Test </a:t>
            </a:r>
            <a:r>
              <a:rPr lang="en-GB" altLang="zh-CN" sz="2000" dirty="0" err="1" smtClean="0"/>
              <a:t>config</a:t>
            </a:r>
            <a:r>
              <a:rPr lang="en-GB" altLang="zh-CN" sz="2000" dirty="0" smtClean="0"/>
              <a:t> table formats (AP71.xx</a:t>
            </a:r>
            <a:r>
              <a:rPr lang="en-GB" altLang="zh-CN" sz="2000" dirty="0" smtClean="0"/>
              <a:t>)</a:t>
            </a:r>
            <a:r>
              <a:rPr lang="en-US" altLang="zh-CN" sz="2000" dirty="0" smtClean="0"/>
              <a:t>)</a:t>
            </a:r>
            <a:endParaRPr lang="en-GB" altLang="zh-CN" sz="2000" dirty="0" smtClean="0"/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Call for volunteers to </a:t>
            </a:r>
            <a:r>
              <a:rPr lang="en-GB" altLang="zh-CN" sz="2000" dirty="0" smtClean="0">
                <a:solidFill>
                  <a:srgbClr val="FF0000"/>
                </a:solidFill>
              </a:rPr>
              <a:t>take cases </a:t>
            </a:r>
            <a:r>
              <a:rPr lang="en-GB" altLang="zh-CN" sz="2000" dirty="0" smtClean="0"/>
              <a:t>in the WP.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0868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Works need to be done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before 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adhoc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meeting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889587"/>
            <a:ext cx="8786842" cy="5761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b="1" dirty="0" smtClean="0">
                <a:solidFill>
                  <a:srgbClr val="FF0000"/>
                </a:solidFill>
              </a:rPr>
              <a:t>NB-</a:t>
            </a:r>
            <a:r>
              <a:rPr lang="en-GB" altLang="zh-CN" sz="1600" b="1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600" b="1" dirty="0" smtClean="0">
                <a:solidFill>
                  <a:srgbClr val="FF0000"/>
                </a:solidFill>
              </a:rPr>
              <a:t> WP: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WP needs to be updated with agreed RAN4 CRs or WFs or other references which may help RAN5 to move forward. 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This work should be done by the </a:t>
            </a:r>
            <a:r>
              <a:rPr lang="en-GB" altLang="zh-CN" sz="1400" dirty="0" err="1" smtClean="0"/>
              <a:t>rapporteur</a:t>
            </a:r>
            <a:r>
              <a:rPr lang="en-GB" altLang="zh-CN" sz="1400" dirty="0" smtClean="0"/>
              <a:t> and leading companies, then reviewed by supporting companies.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dirty="0" smtClean="0"/>
              <a:t>TC responsible companies are encouraged to </a:t>
            </a:r>
            <a:r>
              <a:rPr lang="en-GB" altLang="zh-CN" sz="1600" dirty="0" smtClean="0">
                <a:solidFill>
                  <a:srgbClr val="FF0000"/>
                </a:solidFill>
              </a:rPr>
              <a:t>analyse core specs and prepare contributions</a:t>
            </a:r>
            <a:r>
              <a:rPr lang="en-GB" altLang="zh-CN" sz="1600" dirty="0" smtClean="0"/>
              <a:t> for </a:t>
            </a:r>
            <a:r>
              <a:rPr lang="en-GB" altLang="zh-CN" sz="1600" dirty="0" err="1" smtClean="0"/>
              <a:t>adhoc</a:t>
            </a:r>
            <a:r>
              <a:rPr lang="en-GB" altLang="zh-CN" sz="1600" dirty="0" smtClean="0"/>
              <a:t> meeting.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dirty="0" smtClean="0"/>
              <a:t>If possible, agree on some </a:t>
            </a:r>
            <a:r>
              <a:rPr lang="en-GB" altLang="zh-CN" sz="1600" dirty="0" smtClean="0">
                <a:solidFill>
                  <a:srgbClr val="FF0000"/>
                </a:solidFill>
              </a:rPr>
              <a:t>golden test cases</a:t>
            </a:r>
            <a:r>
              <a:rPr lang="en-GB" altLang="zh-CN" sz="1600" dirty="0" smtClean="0"/>
              <a:t>. Leading companies could share the drafts of golden test cases on </a:t>
            </a:r>
            <a:r>
              <a:rPr lang="en-GB" altLang="zh-CN" sz="1600" dirty="0" err="1" smtClean="0"/>
              <a:t>IoT</a:t>
            </a:r>
            <a:r>
              <a:rPr lang="en-GB" altLang="zh-CN" sz="1600" dirty="0" smtClean="0"/>
              <a:t> reflector to help people prepare other test cases.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In order to align input papers, leading companies will work with </a:t>
            </a:r>
            <a:r>
              <a:rPr lang="en-GB" altLang="zh-CN" sz="1400" dirty="0" err="1" smtClean="0"/>
              <a:t>rapporteur</a:t>
            </a:r>
            <a:r>
              <a:rPr lang="en-GB" altLang="zh-CN" sz="1400" dirty="0" smtClean="0"/>
              <a:t> to specify the golden test cases like </a:t>
            </a:r>
            <a:r>
              <a:rPr lang="en-GB" altLang="zh-CN" sz="1400" dirty="0" err="1" smtClean="0"/>
              <a:t>Tx</a:t>
            </a:r>
            <a:r>
              <a:rPr lang="en-GB" altLang="zh-CN" sz="1400" dirty="0" smtClean="0"/>
              <a:t> Max output </a:t>
            </a:r>
            <a:r>
              <a:rPr lang="en-GB" altLang="zh-CN" sz="1400" dirty="0" err="1" smtClean="0"/>
              <a:t>pwr</a:t>
            </a:r>
            <a:r>
              <a:rPr lang="en-GB" altLang="zh-CN" sz="1400" dirty="0" smtClean="0"/>
              <a:t>, Rx Max input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Deadline for this will be discussed after RAN5#71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dirty="0" smtClean="0"/>
              <a:t>Discuss </a:t>
            </a:r>
            <a:r>
              <a:rPr lang="en-GB" altLang="zh-CN" sz="1600" dirty="0" smtClean="0">
                <a:solidFill>
                  <a:srgbClr val="FF0000"/>
                </a:solidFill>
              </a:rPr>
              <a:t>open issues </a:t>
            </a:r>
            <a:r>
              <a:rPr lang="en-GB" altLang="zh-CN" sz="1600" dirty="0" smtClean="0"/>
              <a:t>then provide contributions to </a:t>
            </a:r>
            <a:r>
              <a:rPr lang="en-GB" altLang="zh-CN" sz="1600" dirty="0" err="1" smtClean="0"/>
              <a:t>adhoc</a:t>
            </a:r>
            <a:r>
              <a:rPr lang="en-GB" altLang="zh-CN" sz="1600" dirty="0" smtClean="0"/>
              <a:t> meeting if needed.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Data transfer mode, CP(mandatory?) or UP (separate deadline before AH)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UL multiple access (Single tone &amp; Multi tone)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Deployment scenarios (in band, guard band, stand alone)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Depend on RAN4 </a:t>
            </a:r>
            <a:r>
              <a:rPr lang="en-GB" altLang="zh-CN" sz="1400" dirty="0" err="1" smtClean="0"/>
              <a:t>reqs</a:t>
            </a:r>
            <a:r>
              <a:rPr lang="en-GB" altLang="zh-CN" sz="1400" dirty="0" smtClean="0"/>
              <a:t>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dirty="0" smtClean="0"/>
              <a:t>Discuss structure of 36.508 regarding NB-</a:t>
            </a:r>
            <a:r>
              <a:rPr lang="en-GB" altLang="zh-CN" sz="1600" dirty="0" err="1" smtClean="0"/>
              <a:t>IoT</a:t>
            </a:r>
            <a:r>
              <a:rPr lang="en-GB" altLang="zh-CN" sz="1600" dirty="0" smtClean="0"/>
              <a:t> on the reflector before the meeting.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Works could be done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at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adhoc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meeting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286422"/>
            <a:ext cx="878684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b="1" dirty="0" smtClean="0">
                <a:solidFill>
                  <a:srgbClr val="FF0000"/>
                </a:solidFill>
              </a:rPr>
              <a:t>36.508</a:t>
            </a:r>
            <a:r>
              <a:rPr lang="en-GB" altLang="zh-CN" sz="2000" dirty="0" smtClean="0"/>
              <a:t> to be discussed in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Analyze how operation modes, CP/UP and multiple access will affect 36.508 (captured in slide 3)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definitions, symbols and abbreviations for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</a:t>
            </a:r>
            <a:r>
              <a:rPr lang="en-GB" altLang="zh-CN" sz="2000" dirty="0" smtClean="0">
                <a:solidFill>
                  <a:srgbClr val="FF0000"/>
                </a:solidFill>
              </a:rPr>
              <a:t>Chapter 3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and introduce common test environments in </a:t>
            </a:r>
            <a:r>
              <a:rPr lang="en-GB" altLang="zh-CN" sz="2000" dirty="0" smtClean="0">
                <a:solidFill>
                  <a:srgbClr val="FF0000"/>
                </a:solidFill>
              </a:rPr>
              <a:t>Chapter 4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Define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channels, frequencies, PHY channels, reference system configurations, etc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and define the related UE test states, data transfer mode for RF/RRM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RF/RRM test environments for </a:t>
            </a:r>
            <a:r>
              <a:rPr lang="en-GB" altLang="zh-CN" sz="2000" dirty="0" smtClean="0">
                <a:solidFill>
                  <a:srgbClr val="FF0000"/>
                </a:solidFill>
              </a:rPr>
              <a:t>Chapter 5,7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Works could be done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at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adhoc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meeting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050591"/>
            <a:ext cx="8786842" cy="516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b="1" dirty="0" smtClean="0">
                <a:solidFill>
                  <a:srgbClr val="FF0000"/>
                </a:solidFill>
              </a:rPr>
              <a:t>36.521-1</a:t>
            </a:r>
            <a:r>
              <a:rPr lang="en-GB" altLang="zh-CN" sz="2000" dirty="0" smtClean="0"/>
              <a:t> to be discussed in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</a:t>
            </a:r>
            <a:r>
              <a:rPr lang="en-GB" altLang="zh-CN" sz="2000" dirty="0" smtClean="0">
                <a:solidFill>
                  <a:srgbClr val="FF0000"/>
                </a:solidFill>
              </a:rPr>
              <a:t>general information </a:t>
            </a:r>
            <a:r>
              <a:rPr lang="en-GB" altLang="zh-CN" sz="2000" dirty="0" smtClean="0"/>
              <a:t>for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to 36.521-1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the influences caused by operation modes, Multiple Access, etc.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and agree on </a:t>
            </a:r>
            <a:r>
              <a:rPr lang="en-GB" altLang="zh-CN" sz="2000" dirty="0" smtClean="0">
                <a:solidFill>
                  <a:srgbClr val="FF0000"/>
                </a:solidFill>
              </a:rPr>
              <a:t>test case structures </a:t>
            </a:r>
            <a:r>
              <a:rPr lang="en-GB" altLang="zh-CN" sz="2000" dirty="0" smtClean="0"/>
              <a:t>for TX and RX.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Deployment scenario, TM (single/multi tone) </a:t>
            </a:r>
            <a:r>
              <a:rPr lang="en-GB" altLang="zh-CN" dirty="0"/>
              <a:t>mode</a:t>
            </a:r>
            <a:r>
              <a:rPr lang="en-GB" altLang="zh-CN" dirty="0" smtClean="0"/>
              <a:t> effects on test structure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Follow 36.101 structure on  a high level!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test cases for completed </a:t>
            </a:r>
            <a:r>
              <a:rPr lang="en-GB" altLang="zh-CN" sz="2000" dirty="0" smtClean="0">
                <a:solidFill>
                  <a:srgbClr val="FF0000"/>
                </a:solidFill>
              </a:rPr>
              <a:t>TX tests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i="1" dirty="0" smtClean="0"/>
              <a:t>Maximum output power, Minimum power, OFF power, ON/OFF time mask, EVM, Occupied bandwidth, SEM, ACLR, Transmitter Spurious emissions, Spurious emission band UE co-existence, Transmit </a:t>
            </a:r>
            <a:r>
              <a:rPr lang="en-GB" altLang="zh-CN" i="1" dirty="0" err="1" smtClean="0"/>
              <a:t>intermodulation</a:t>
            </a:r>
            <a:endParaRPr lang="en-GB" altLang="zh-CN" i="1" dirty="0" smtClean="0"/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test cases for completed </a:t>
            </a:r>
            <a:r>
              <a:rPr lang="en-GB" altLang="zh-CN" sz="2000" dirty="0" smtClean="0">
                <a:solidFill>
                  <a:srgbClr val="FF0000"/>
                </a:solidFill>
              </a:rPr>
              <a:t>RX tests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i="1" dirty="0" err="1" smtClean="0"/>
              <a:t>Refsens</a:t>
            </a:r>
            <a:r>
              <a:rPr lang="en-GB" altLang="zh-CN" i="1" dirty="0" smtClean="0"/>
              <a:t>, Maximum input level, ACS, In-band Blocking, Spurious response, Narrow band blocking, Receiver spurious emissions</a:t>
            </a:r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Works could be done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at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adhoc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meeting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180818"/>
            <a:ext cx="878684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b="1" dirty="0" smtClean="0">
                <a:solidFill>
                  <a:srgbClr val="FF0000"/>
                </a:solidFill>
              </a:rPr>
              <a:t>36.521-3</a:t>
            </a:r>
            <a:r>
              <a:rPr lang="en-GB" altLang="zh-CN" sz="2000" dirty="0" smtClean="0"/>
              <a:t> to be discussed in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general information for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to 36.521-3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the affects caused by operation modes, Multiple Access, etc.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the WP, possible test cases and test case structures.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test challenges for e.g. timing (without SRS) RLF (without CQI).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eMTC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180818"/>
            <a:ext cx="87868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b="1" dirty="0" smtClean="0">
                <a:solidFill>
                  <a:srgbClr val="FF0000"/>
                </a:solidFill>
              </a:rPr>
              <a:t>36.521-1</a:t>
            </a:r>
            <a:r>
              <a:rPr lang="en-GB" altLang="zh-CN" sz="2000" dirty="0" smtClean="0"/>
              <a:t> to be discussed in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Test configuration table formats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Channel Bandwidth, test points etc.</a:t>
            </a:r>
          </a:p>
        </p:txBody>
      </p:sp>
    </p:spTree>
    <p:extLst>
      <p:ext uri="{BB962C8B-B14F-4D97-AF65-F5344CB8AC3E}">
        <p14:creationId xmlns:p14="http://schemas.microsoft.com/office/powerpoint/2010/main" xmlns="" val="33091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Format of papers etc.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180818"/>
            <a:ext cx="878684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Input papers in discussion paper format.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Discussion papers including CRs intended for test cases and Spec updates?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Rapporteur/Convenor mail out template in advance. 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Input from </a:t>
            </a:r>
            <a:r>
              <a:rPr lang="en-GB" altLang="zh-CN" sz="2000" dirty="0" err="1" smtClean="0"/>
              <a:t>Ingbert</a:t>
            </a:r>
            <a:r>
              <a:rPr lang="en-GB" altLang="zh-CN" sz="2000" dirty="0" smtClean="0"/>
              <a:t>? </a:t>
            </a:r>
            <a:r>
              <a:rPr lang="en-GB" altLang="zh-CN" sz="2000" dirty="0" err="1" smtClean="0"/>
              <a:t>Stoyan</a:t>
            </a:r>
            <a:r>
              <a:rPr lang="en-GB" altLang="zh-CN" sz="2000" dirty="0" smtClean="0"/>
              <a:t>?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err="1" smtClean="0"/>
              <a:t>Tdoc</a:t>
            </a:r>
            <a:r>
              <a:rPr lang="en-GB" altLang="zh-CN" sz="2000" dirty="0" smtClean="0"/>
              <a:t> numbering</a:t>
            </a:r>
            <a:r>
              <a:rPr lang="en-GB" altLang="zh-CN" sz="2000" dirty="0"/>
              <a:t>, </a:t>
            </a:r>
            <a:r>
              <a:rPr lang="en-GB" altLang="zh-CN" sz="2000" dirty="0" smtClean="0"/>
              <a:t>R5-71AH-</a:t>
            </a:r>
            <a:r>
              <a:rPr lang="en-GB" altLang="zh-CN" sz="1400" dirty="0" smtClean="0"/>
              <a:t>X</a:t>
            </a:r>
            <a:r>
              <a:rPr lang="en-GB" altLang="zh-CN" sz="2000" dirty="0" smtClean="0"/>
              <a:t>xxx?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171386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EBF1F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EBF1F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4379</TotalTime>
  <Words>678</Words>
  <Application>Microsoft Office PowerPoint</Application>
  <PresentationFormat>全屏显示(4:3)</PresentationFormat>
  <Paragraphs>64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Way Forward for NB-IoT RAN5#71 adhoc   CMCC  2016.05.26</vt:lpstr>
      <vt:lpstr>Works need to be done at this meeting</vt:lpstr>
      <vt:lpstr>Works need to be done before adhoc meeting</vt:lpstr>
      <vt:lpstr>Works could be done at adhoc meeting</vt:lpstr>
      <vt:lpstr>Works could be done at adhoc meeting</vt:lpstr>
      <vt:lpstr>Works could be done at adhoc meeting</vt:lpstr>
      <vt:lpstr>eMTC</vt:lpstr>
      <vt:lpstr>Format of papers etc.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xing</dc:creator>
  <cp:lastModifiedBy>xing</cp:lastModifiedBy>
  <cp:revision>498</cp:revision>
  <dcterms:created xsi:type="dcterms:W3CDTF">2016-03-01T03:13:08Z</dcterms:created>
  <dcterms:modified xsi:type="dcterms:W3CDTF">2016-05-27T05:34:37Z</dcterms:modified>
</cp:coreProperties>
</file>