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40"/>
  </p:notesMasterIdLst>
  <p:handoutMasterIdLst>
    <p:handoutMasterId r:id="rId41"/>
  </p:handoutMasterIdLst>
  <p:sldIdLst>
    <p:sldId id="282" r:id="rId2"/>
    <p:sldId id="615" r:id="rId3"/>
    <p:sldId id="616" r:id="rId4"/>
    <p:sldId id="617" r:id="rId5"/>
    <p:sldId id="618" r:id="rId6"/>
    <p:sldId id="619" r:id="rId7"/>
    <p:sldId id="620" r:id="rId8"/>
    <p:sldId id="621" r:id="rId9"/>
    <p:sldId id="622" r:id="rId10"/>
    <p:sldId id="623" r:id="rId11"/>
    <p:sldId id="624" r:id="rId12"/>
    <p:sldId id="625" r:id="rId13"/>
    <p:sldId id="626" r:id="rId14"/>
    <p:sldId id="627" r:id="rId15"/>
    <p:sldId id="628" r:id="rId16"/>
    <p:sldId id="629" r:id="rId17"/>
    <p:sldId id="630" r:id="rId18"/>
    <p:sldId id="591" r:id="rId19"/>
    <p:sldId id="592" r:id="rId20"/>
    <p:sldId id="593" r:id="rId21"/>
    <p:sldId id="594" r:id="rId22"/>
    <p:sldId id="595" r:id="rId23"/>
    <p:sldId id="596" r:id="rId24"/>
    <p:sldId id="597" r:id="rId25"/>
    <p:sldId id="598" r:id="rId26"/>
    <p:sldId id="599" r:id="rId27"/>
    <p:sldId id="600" r:id="rId28"/>
    <p:sldId id="601" r:id="rId29"/>
    <p:sldId id="602" r:id="rId30"/>
    <p:sldId id="614" r:id="rId31"/>
    <p:sldId id="587" r:id="rId32"/>
    <p:sldId id="588" r:id="rId33"/>
    <p:sldId id="583" r:id="rId34"/>
    <p:sldId id="589" r:id="rId35"/>
    <p:sldId id="585" r:id="rId36"/>
    <p:sldId id="586" r:id="rId37"/>
    <p:sldId id="584" r:id="rId38"/>
    <p:sldId id="329" r:id="rId39"/>
  </p:sldIdLst>
  <p:sldSz cx="9144000" cy="6858000" type="screen4x3"/>
  <p:notesSz cx="6858000" cy="9144000"/>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504D"/>
    <a:srgbClr val="C65885"/>
    <a:srgbClr val="4BACC6"/>
    <a:srgbClr val="F79646"/>
    <a:srgbClr val="4F81BD"/>
    <a:srgbClr val="FFB850"/>
    <a:srgbClr val="DAE3F3"/>
    <a:srgbClr val="9BBB59"/>
    <a:srgbClr val="953735"/>
    <a:srgbClr val="1F49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074" autoAdjust="0"/>
    <p:restoredTop sz="94989" autoAdjust="0"/>
  </p:normalViewPr>
  <p:slideViewPr>
    <p:cSldViewPr>
      <p:cViewPr varScale="1">
        <p:scale>
          <a:sx n="69" d="100"/>
          <a:sy n="69" d="100"/>
        </p:scale>
        <p:origin x="1096" y="44"/>
      </p:cViewPr>
      <p:guideLst>
        <p:guide orient="horz" pos="2160"/>
        <p:guide pos="2880"/>
      </p:guideLst>
    </p:cSldViewPr>
  </p:slideViewPr>
  <p:notesTextViewPr>
    <p:cViewPr>
      <p:scale>
        <a:sx n="100" d="100"/>
        <a:sy n="100" d="100"/>
      </p:scale>
      <p:origin x="0" y="0"/>
    </p:cViewPr>
  </p:notesTextViewPr>
  <p:notesViewPr>
    <p:cSldViewPr>
      <p:cViewPr varScale="1">
        <p:scale>
          <a:sx n="55" d="100"/>
          <a:sy n="55" d="100"/>
        </p:scale>
        <p:origin x="2412" y="5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34D5209-D3DB-4583-AB1A-A41B885B50FF}" type="datetimeFigureOut">
              <a:rPr lang="zh-CN" altLang="en-US" smtClean="0"/>
              <a:t>2016/5/22</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5DD9F06-87FD-4CCB-9A0A-7E929A6EF60B}" type="slidenum">
              <a:rPr lang="zh-CN" altLang="en-US" smtClean="0"/>
              <a:t>‹#›</a:t>
            </a:fld>
            <a:endParaRPr lang="zh-CN" altLang="en-US"/>
          </a:p>
        </p:txBody>
      </p:sp>
    </p:spTree>
    <p:extLst>
      <p:ext uri="{BB962C8B-B14F-4D97-AF65-F5344CB8AC3E}">
        <p14:creationId xmlns:p14="http://schemas.microsoft.com/office/powerpoint/2010/main" val="1358785292"/>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2EB9813-DE81-472E-B30A-2C9D4DD4145F}" type="datetimeFigureOut">
              <a:rPr lang="zh-CN" altLang="en-US" smtClean="0"/>
              <a:pPr/>
              <a:t>2016/5/22</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0DB61F-980D-4117-937C-B96ED37B6431}" type="slidenum">
              <a:rPr lang="zh-CN" altLang="en-US" smtClean="0"/>
              <a:pPr/>
              <a:t>‹#›</a:t>
            </a:fld>
            <a:endParaRPr lang="zh-CN" altLang="en-US"/>
          </a:p>
        </p:txBody>
      </p:sp>
    </p:spTree>
    <p:extLst>
      <p:ext uri="{BB962C8B-B14F-4D97-AF65-F5344CB8AC3E}">
        <p14:creationId xmlns:p14="http://schemas.microsoft.com/office/powerpoint/2010/main" val="2779042656"/>
      </p:ext>
    </p:extLst>
  </p:cSld>
  <p:clrMap bg1="lt1" tx1="dk1" bg2="lt2" tx2="dk2" accent1="accent1" accent2="accent2" accent3="accent3" accent4="accent4" accent5="accent5" accent6="accent6" hlink="hlink" folHlink="folHlink"/>
  <p:hf sldNum="0" hdr="0" ftr="0" dt="0"/>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30103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cxnSp>
        <p:nvCxnSpPr>
          <p:cNvPr id="2" name="直接连接符 1"/>
          <p:cNvCxnSpPr/>
          <p:nvPr userDrawn="1"/>
        </p:nvCxnSpPr>
        <p:spPr>
          <a:xfrm>
            <a:off x="827584" y="1037450"/>
            <a:ext cx="7488832" cy="0"/>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标题 1"/>
          <p:cNvSpPr>
            <a:spLocks noGrp="1"/>
          </p:cNvSpPr>
          <p:nvPr>
            <p:ph type="title"/>
          </p:nvPr>
        </p:nvSpPr>
        <p:spPr>
          <a:xfrm>
            <a:off x="1038436" y="274637"/>
            <a:ext cx="7067128" cy="634083"/>
          </a:xfrm>
          <a:prstGeom prst="rect">
            <a:avLst/>
          </a:prstGeom>
        </p:spPr>
        <p:txBody>
          <a:bodyPr/>
          <a:lstStyle>
            <a:lvl1pPr>
              <a:defRPr sz="3200" b="1"/>
            </a:lvl1pPr>
          </a:lstStyle>
          <a:p>
            <a:r>
              <a:rPr lang="zh-CN" altLang="en-US" dirty="0"/>
              <a:t>单击此处编辑母版标题样式</a:t>
            </a:r>
          </a:p>
        </p:txBody>
      </p:sp>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244408" y="274637"/>
            <a:ext cx="691612" cy="631596"/>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14068" y="0"/>
            <a:ext cx="9144000" cy="6858000"/>
          </a:xfrm>
          <a:prstGeom prst="rect">
            <a:avLst/>
          </a:prstGeom>
          <a:gradFill flip="none" rotWithShape="1">
            <a:gsLst>
              <a:gs pos="0">
                <a:schemeClr val="bg1"/>
              </a:gs>
              <a:gs pos="100000">
                <a:schemeClr val="bg1">
                  <a:lumMod val="9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Tree>
  </p:cSld>
  <p:clrMap bg1="lt1" tx1="dk1" bg2="lt2" tx2="dk2" accent1="accent1" accent2="accent2" accent3="accent3" accent4="accent4" accent5="accent5" accent6="accent6" hlink="hlink" folHlink="folHlink"/>
  <p:sldLayoutIdLst>
    <p:sldLayoutId id="2147483650" r:id="rId1"/>
    <p:sldLayoutId id="2147483655" r:id="rId2"/>
  </p:sldLayoutIdLst>
  <p:hf hdr="0" ftr="0" dt="0"/>
  <p:txStyles>
    <p:titleStyle>
      <a:lvl1pPr algn="ctr" defTabSz="914377" rtl="0" eaLnBrk="1" latinLnBrk="0" hangingPunct="1">
        <a:spcBef>
          <a:spcPct val="0"/>
        </a:spcBef>
        <a:buNone/>
        <a:defRPr sz="4400" kern="1200">
          <a:solidFill>
            <a:schemeClr val="tx1"/>
          </a:solidFill>
          <a:latin typeface="+mj-lt"/>
          <a:ea typeface="+mj-ea"/>
          <a:cs typeface="+mj-cs"/>
        </a:defRPr>
      </a:lvl1pPr>
    </p:titleStyle>
    <p:bodyStyle>
      <a:lvl1pPr marL="342891" indent="-342891" algn="l" defTabSz="914377"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32" indent="-285744" algn="l" defTabSz="914377"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971" indent="-228594" algn="l" defTabSz="914377"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160"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349"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537"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hyperlink" Target="http://www.3gpp.org/specifications-groups/32-tsg-working-agreements" TargetMode="Externa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hyperlink" Target="http://www.3gpp.org/ftp/tsg_ran/WG2_RL2/TSGR2_93bis/Docs/R2-162493.zip" TargetMode="External"/><Relationship Id="rId2" Type="http://schemas.openxmlformats.org/officeDocument/2006/relationships/hyperlink" Target="http://www.3gpp.org/ftp/tsg_ran/WG2_RL2/TSGR2_93bis/Docs/R2-162318.zip" TargetMode="External"/><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图片 42"/>
          <p:cNvPicPr>
            <a:picLocks noChangeAspect="1"/>
          </p:cNvPicPr>
          <p:nvPr/>
        </p:nvPicPr>
        <p:blipFill>
          <a:blip r:embed="rId3">
            <a:extLst>
              <a:ext uri="{28A0092B-C50C-407E-A947-70E740481C1C}">
                <a14:useLocalDpi xmlns:a14="http://schemas.microsoft.com/office/drawing/2010/main" val="0"/>
              </a:ext>
            </a:extLst>
          </a:blip>
          <a:srcRect l="30166" t="22083" r="56876" b="67617"/>
          <a:stretch>
            <a:fillRect/>
          </a:stretch>
        </p:blipFill>
        <p:spPr>
          <a:xfrm>
            <a:off x="6382625" y="857254"/>
            <a:ext cx="1059851" cy="529789"/>
          </a:xfrm>
          <a:custGeom>
            <a:avLst/>
            <a:gdLst>
              <a:gd name="connsiteX0" fmla="*/ 0 w 1413135"/>
              <a:gd name="connsiteY0" fmla="*/ 0 h 706385"/>
              <a:gd name="connsiteX1" fmla="*/ 1413135 w 1413135"/>
              <a:gd name="connsiteY1" fmla="*/ 0 h 706385"/>
              <a:gd name="connsiteX2" fmla="*/ 690511 w 1413135"/>
              <a:gd name="connsiteY2" fmla="*/ 706385 h 706385"/>
              <a:gd name="connsiteX3" fmla="*/ 0 w 1413135"/>
              <a:gd name="connsiteY3" fmla="*/ 0 h 706385"/>
            </a:gdLst>
            <a:ahLst/>
            <a:cxnLst>
              <a:cxn ang="0">
                <a:pos x="connsiteX0" y="connsiteY0"/>
              </a:cxn>
              <a:cxn ang="0">
                <a:pos x="connsiteX1" y="connsiteY1"/>
              </a:cxn>
              <a:cxn ang="0">
                <a:pos x="connsiteX2" y="connsiteY2"/>
              </a:cxn>
              <a:cxn ang="0">
                <a:pos x="connsiteX3" y="connsiteY3"/>
              </a:cxn>
            </a:cxnLst>
            <a:rect l="l" t="t" r="r" b="b"/>
            <a:pathLst>
              <a:path w="1413135" h="706385">
                <a:moveTo>
                  <a:pt x="0" y="0"/>
                </a:moveTo>
                <a:lnTo>
                  <a:pt x="1413135" y="0"/>
                </a:lnTo>
                <a:lnTo>
                  <a:pt x="690511" y="706385"/>
                </a:lnTo>
                <a:lnTo>
                  <a:pt x="0" y="0"/>
                </a:lnTo>
                <a:close/>
              </a:path>
            </a:pathLst>
          </a:custGeom>
        </p:spPr>
      </p:pic>
      <p:pic>
        <p:nvPicPr>
          <p:cNvPr id="42" name="图片 41"/>
          <p:cNvPicPr>
            <a:picLocks noChangeAspect="1"/>
          </p:cNvPicPr>
          <p:nvPr/>
        </p:nvPicPr>
        <p:blipFill>
          <a:blip r:embed="rId3">
            <a:extLst>
              <a:ext uri="{28A0092B-C50C-407E-A947-70E740481C1C}">
                <a14:useLocalDpi xmlns:a14="http://schemas.microsoft.com/office/drawing/2010/main" val="0"/>
              </a:ext>
            </a:extLst>
          </a:blip>
          <a:srcRect l="40398" t="22083" r="36072" b="33091"/>
          <a:stretch>
            <a:fillRect/>
          </a:stretch>
        </p:blipFill>
        <p:spPr>
          <a:xfrm>
            <a:off x="7219497" y="857251"/>
            <a:ext cx="1924507" cy="2305604"/>
          </a:xfrm>
          <a:custGeom>
            <a:avLst/>
            <a:gdLst>
              <a:gd name="connsiteX0" fmla="*/ 468300 w 2566009"/>
              <a:gd name="connsiteY0" fmla="*/ 0 h 3074138"/>
              <a:gd name="connsiteX1" fmla="*/ 2566009 w 2566009"/>
              <a:gd name="connsiteY1" fmla="*/ 0 h 3074138"/>
              <a:gd name="connsiteX2" fmla="*/ 2566009 w 2566009"/>
              <a:gd name="connsiteY2" fmla="*/ 3065886 h 3074138"/>
              <a:gd name="connsiteX3" fmla="*/ 2557567 w 2566009"/>
              <a:gd name="connsiteY3" fmla="*/ 3074138 h 3074138"/>
              <a:gd name="connsiteX4" fmla="*/ 0 w 2566009"/>
              <a:gd name="connsiteY4" fmla="*/ 457776 h 3074138"/>
              <a:gd name="connsiteX5" fmla="*/ 468300 w 2566009"/>
              <a:gd name="connsiteY5" fmla="*/ 0 h 3074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66009" h="3074138">
                <a:moveTo>
                  <a:pt x="468300" y="0"/>
                </a:moveTo>
                <a:lnTo>
                  <a:pt x="2566009" y="0"/>
                </a:lnTo>
                <a:lnTo>
                  <a:pt x="2566009" y="3065886"/>
                </a:lnTo>
                <a:lnTo>
                  <a:pt x="2557567" y="3074138"/>
                </a:lnTo>
                <a:lnTo>
                  <a:pt x="0" y="457776"/>
                </a:lnTo>
                <a:lnTo>
                  <a:pt x="468300" y="0"/>
                </a:lnTo>
                <a:close/>
              </a:path>
            </a:pathLst>
          </a:custGeom>
        </p:spPr>
      </p:pic>
      <p:pic>
        <p:nvPicPr>
          <p:cNvPr id="41" name="图片 40"/>
          <p:cNvPicPr>
            <a:picLocks noChangeAspect="1"/>
          </p:cNvPicPr>
          <p:nvPr/>
        </p:nvPicPr>
        <p:blipFill>
          <a:blip r:embed="rId3">
            <a:extLst>
              <a:ext uri="{28A0092B-C50C-407E-A947-70E740481C1C}">
                <a14:useLocalDpi xmlns:a14="http://schemas.microsoft.com/office/drawing/2010/main" val="0"/>
              </a:ext>
            </a:extLst>
          </a:blip>
          <a:srcRect l="22860" t="23467" r="64545" b="56491"/>
          <a:stretch>
            <a:fillRect/>
          </a:stretch>
        </p:blipFill>
        <p:spPr>
          <a:xfrm>
            <a:off x="5785040" y="928447"/>
            <a:ext cx="1030169" cy="1030820"/>
          </a:xfrm>
          <a:custGeom>
            <a:avLst/>
            <a:gdLst>
              <a:gd name="connsiteX0" fmla="*/ 675477 w 1373558"/>
              <a:gd name="connsiteY0" fmla="*/ 0 h 1374427"/>
              <a:gd name="connsiteX1" fmla="*/ 1373558 w 1373558"/>
              <a:gd name="connsiteY1" fmla="*/ 714129 h 1374427"/>
              <a:gd name="connsiteX2" fmla="*/ 698081 w 1373558"/>
              <a:gd name="connsiteY2" fmla="*/ 1374427 h 1374427"/>
              <a:gd name="connsiteX3" fmla="*/ 0 w 1373558"/>
              <a:gd name="connsiteY3" fmla="*/ 660298 h 1374427"/>
              <a:gd name="connsiteX4" fmla="*/ 675477 w 1373558"/>
              <a:gd name="connsiteY4" fmla="*/ 0 h 1374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3558" h="1374427">
                <a:moveTo>
                  <a:pt x="675477" y="0"/>
                </a:moveTo>
                <a:lnTo>
                  <a:pt x="1373558" y="714129"/>
                </a:lnTo>
                <a:lnTo>
                  <a:pt x="698081" y="1374427"/>
                </a:lnTo>
                <a:lnTo>
                  <a:pt x="0" y="660298"/>
                </a:lnTo>
                <a:lnTo>
                  <a:pt x="675477" y="0"/>
                </a:lnTo>
                <a:close/>
              </a:path>
            </a:pathLst>
          </a:custGeom>
        </p:spPr>
      </p:pic>
      <p:pic>
        <p:nvPicPr>
          <p:cNvPr id="40" name="图片 39"/>
          <p:cNvPicPr>
            <a:picLocks noChangeAspect="1"/>
          </p:cNvPicPr>
          <p:nvPr/>
        </p:nvPicPr>
        <p:blipFill>
          <a:blip r:embed="rId3">
            <a:extLst>
              <a:ext uri="{28A0092B-C50C-407E-A947-70E740481C1C}">
                <a14:useLocalDpi xmlns:a14="http://schemas.microsoft.com/office/drawing/2010/main" val="0"/>
              </a:ext>
            </a:extLst>
          </a:blip>
          <a:srcRect l="30126" t="30312" r="51245" b="40065"/>
          <a:stretch>
            <a:fillRect/>
          </a:stretch>
        </p:blipFill>
        <p:spPr>
          <a:xfrm>
            <a:off x="6379339" y="1280519"/>
            <a:ext cx="1523627" cy="1523627"/>
          </a:xfrm>
          <a:custGeom>
            <a:avLst/>
            <a:gdLst>
              <a:gd name="connsiteX0" fmla="*/ 1027293 w 2031501"/>
              <a:gd name="connsiteY0" fmla="*/ 0 h 2031501"/>
              <a:gd name="connsiteX1" fmla="*/ 2031501 w 2031501"/>
              <a:gd name="connsiteY1" fmla="*/ 1027293 h 2031501"/>
              <a:gd name="connsiteX2" fmla="*/ 1004208 w 2031501"/>
              <a:gd name="connsiteY2" fmla="*/ 2031501 h 2031501"/>
              <a:gd name="connsiteX3" fmla="*/ 0 w 2031501"/>
              <a:gd name="connsiteY3" fmla="*/ 1004208 h 2031501"/>
              <a:gd name="connsiteX4" fmla="*/ 1027293 w 2031501"/>
              <a:gd name="connsiteY4" fmla="*/ 0 h 2031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1501" h="2031501">
                <a:moveTo>
                  <a:pt x="1027293" y="0"/>
                </a:moveTo>
                <a:lnTo>
                  <a:pt x="2031501" y="1027293"/>
                </a:lnTo>
                <a:lnTo>
                  <a:pt x="1004208" y="2031501"/>
                </a:lnTo>
                <a:lnTo>
                  <a:pt x="0" y="1004208"/>
                </a:lnTo>
                <a:lnTo>
                  <a:pt x="1027293" y="0"/>
                </a:lnTo>
                <a:close/>
              </a:path>
            </a:pathLst>
          </a:custGeom>
        </p:spPr>
      </p:pic>
      <p:pic>
        <p:nvPicPr>
          <p:cNvPr id="39" name="图片 38"/>
          <p:cNvPicPr>
            <a:picLocks noChangeAspect="1"/>
          </p:cNvPicPr>
          <p:nvPr/>
        </p:nvPicPr>
        <p:blipFill>
          <a:blip r:embed="rId3">
            <a:extLst>
              <a:ext uri="{28A0092B-C50C-407E-A947-70E740481C1C}">
                <a14:useLocalDpi xmlns:a14="http://schemas.microsoft.com/office/drawing/2010/main" val="0"/>
              </a:ext>
            </a:extLst>
          </a:blip>
          <a:srcRect l="19079" t="34136" r="75228" b="56812"/>
          <a:stretch>
            <a:fillRect/>
          </a:stretch>
        </p:blipFill>
        <p:spPr>
          <a:xfrm>
            <a:off x="5475822" y="1477199"/>
            <a:ext cx="465583" cy="465583"/>
          </a:xfrm>
          <a:custGeom>
            <a:avLst/>
            <a:gdLst>
              <a:gd name="connsiteX0" fmla="*/ 313915 w 620777"/>
              <a:gd name="connsiteY0" fmla="*/ 0 h 620777"/>
              <a:gd name="connsiteX1" fmla="*/ 620777 w 620777"/>
              <a:gd name="connsiteY1" fmla="*/ 313915 h 620777"/>
              <a:gd name="connsiteX2" fmla="*/ 306861 w 620777"/>
              <a:gd name="connsiteY2" fmla="*/ 620777 h 620777"/>
              <a:gd name="connsiteX3" fmla="*/ 0 w 620777"/>
              <a:gd name="connsiteY3" fmla="*/ 306861 h 620777"/>
              <a:gd name="connsiteX4" fmla="*/ 313915 w 620777"/>
              <a:gd name="connsiteY4" fmla="*/ 0 h 620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0777" h="620777">
                <a:moveTo>
                  <a:pt x="313915" y="0"/>
                </a:moveTo>
                <a:lnTo>
                  <a:pt x="620777" y="313915"/>
                </a:lnTo>
                <a:lnTo>
                  <a:pt x="306861" y="620777"/>
                </a:lnTo>
                <a:lnTo>
                  <a:pt x="0" y="306861"/>
                </a:lnTo>
                <a:lnTo>
                  <a:pt x="313915" y="0"/>
                </a:lnTo>
                <a:close/>
              </a:path>
            </a:pathLst>
          </a:custGeom>
        </p:spPr>
      </p:pic>
      <p:sp>
        <p:nvSpPr>
          <p:cNvPr id="12" name="矩形 11"/>
          <p:cNvSpPr/>
          <p:nvPr/>
        </p:nvSpPr>
        <p:spPr>
          <a:xfrm rot="2685974">
            <a:off x="7622199" y="2274807"/>
            <a:ext cx="685800" cy="6858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46" name="矩形 45"/>
          <p:cNvSpPr/>
          <p:nvPr/>
        </p:nvSpPr>
        <p:spPr>
          <a:xfrm rot="2685974">
            <a:off x="7272827" y="2759141"/>
            <a:ext cx="246771" cy="246771"/>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47" name="矩形 46"/>
          <p:cNvSpPr/>
          <p:nvPr/>
        </p:nvSpPr>
        <p:spPr>
          <a:xfrm rot="2657183">
            <a:off x="5826782" y="1863415"/>
            <a:ext cx="361143" cy="30496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48" name="矩形 47"/>
          <p:cNvSpPr/>
          <p:nvPr/>
        </p:nvSpPr>
        <p:spPr>
          <a:xfrm rot="2685974">
            <a:off x="5187718" y="1611032"/>
            <a:ext cx="191777" cy="191777"/>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49" name="矩形 48"/>
          <p:cNvSpPr/>
          <p:nvPr/>
        </p:nvSpPr>
        <p:spPr>
          <a:xfrm rot="2685974">
            <a:off x="5171386" y="1272642"/>
            <a:ext cx="92967" cy="92967"/>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51" name="矩形 50"/>
          <p:cNvSpPr/>
          <p:nvPr/>
        </p:nvSpPr>
        <p:spPr>
          <a:xfrm rot="2685974">
            <a:off x="8684795" y="2899665"/>
            <a:ext cx="92967" cy="92967"/>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52" name="矩形 51"/>
          <p:cNvSpPr/>
          <p:nvPr/>
        </p:nvSpPr>
        <p:spPr>
          <a:xfrm rot="2731766">
            <a:off x="6005378" y="2242326"/>
            <a:ext cx="594961" cy="603332"/>
          </a:xfrm>
          <a:prstGeom prst="rect">
            <a:avLst/>
          </a:prstGeom>
          <a:solidFill>
            <a:srgbClr val="478F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53" name="矩形 52"/>
          <p:cNvSpPr/>
          <p:nvPr/>
        </p:nvSpPr>
        <p:spPr>
          <a:xfrm rot="2685974">
            <a:off x="5694015" y="2648272"/>
            <a:ext cx="246771" cy="246771"/>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54" name="矩形 53"/>
          <p:cNvSpPr/>
          <p:nvPr/>
        </p:nvSpPr>
        <p:spPr>
          <a:xfrm rot="2685974">
            <a:off x="2595334" y="2551804"/>
            <a:ext cx="92967" cy="92967"/>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60" name="任意多边形 59"/>
          <p:cNvSpPr/>
          <p:nvPr/>
        </p:nvSpPr>
        <p:spPr>
          <a:xfrm rot="2680233">
            <a:off x="4957553" y="3531851"/>
            <a:ext cx="4045059" cy="3561940"/>
          </a:xfrm>
          <a:custGeom>
            <a:avLst/>
            <a:gdLst>
              <a:gd name="connsiteX0" fmla="*/ 0 w 5393410"/>
              <a:gd name="connsiteY0" fmla="*/ 0 h 4749253"/>
              <a:gd name="connsiteX1" fmla="*/ 4406292 w 5393410"/>
              <a:gd name="connsiteY1" fmla="*/ 0 h 4749253"/>
              <a:gd name="connsiteX2" fmla="*/ 5393410 w 5393410"/>
              <a:gd name="connsiteY2" fmla="*/ 998536 h 4749253"/>
              <a:gd name="connsiteX3" fmla="*/ 1599309 w 5393410"/>
              <a:gd name="connsiteY3" fmla="*/ 4749253 h 4749253"/>
              <a:gd name="connsiteX4" fmla="*/ 0 w 5393410"/>
              <a:gd name="connsiteY4" fmla="*/ 4749253 h 4749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93410" h="4749253">
                <a:moveTo>
                  <a:pt x="0" y="0"/>
                </a:moveTo>
                <a:lnTo>
                  <a:pt x="4406292" y="0"/>
                </a:lnTo>
                <a:lnTo>
                  <a:pt x="5393410" y="998536"/>
                </a:lnTo>
                <a:lnTo>
                  <a:pt x="1599309" y="4749253"/>
                </a:lnTo>
                <a:lnTo>
                  <a:pt x="0" y="4749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cxnSp>
        <p:nvCxnSpPr>
          <p:cNvPr id="62" name="直接连接符 61"/>
          <p:cNvCxnSpPr/>
          <p:nvPr/>
        </p:nvCxnSpPr>
        <p:spPr>
          <a:xfrm>
            <a:off x="6790768" y="2814613"/>
            <a:ext cx="2353232" cy="2296743"/>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H="1">
            <a:off x="4500563" y="2837236"/>
            <a:ext cx="2291240" cy="2301325"/>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4506391" y="5144443"/>
            <a:ext cx="2353232" cy="2296743"/>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708151" y="2733853"/>
            <a:ext cx="3867342" cy="1384995"/>
          </a:xfrm>
          <a:prstGeom prst="rect">
            <a:avLst/>
          </a:prstGeom>
        </p:spPr>
        <p:txBody>
          <a:bodyPr wrap="none">
            <a:spAutoFit/>
          </a:bodyPr>
          <a:lstStyle/>
          <a:p>
            <a:pPr algn="ctr">
              <a:lnSpc>
                <a:spcPct val="150000"/>
              </a:lnSpc>
            </a:pPr>
            <a:r>
              <a:rPr lang="en-US" altLang="zh-CN" sz="2800" b="1" dirty="0">
                <a:solidFill>
                  <a:srgbClr val="020FBD"/>
                </a:solidFill>
                <a:ea typeface="华文中宋" panose="02010600040101010101" pitchFamily="2" charset="-122"/>
              </a:rPr>
              <a:t>NB-</a:t>
            </a:r>
            <a:r>
              <a:rPr lang="en-US" altLang="zh-CN" sz="2800" b="1" dirty="0" err="1">
                <a:solidFill>
                  <a:srgbClr val="020FBD"/>
                </a:solidFill>
                <a:ea typeface="华文中宋" panose="02010600040101010101" pitchFamily="2" charset="-122"/>
              </a:rPr>
              <a:t>IoT</a:t>
            </a:r>
            <a:r>
              <a:rPr lang="en-US" altLang="zh-CN" sz="2800" b="1" dirty="0">
                <a:solidFill>
                  <a:srgbClr val="020FBD"/>
                </a:solidFill>
                <a:ea typeface="华文中宋" panose="02010600040101010101" pitchFamily="2" charset="-122"/>
              </a:rPr>
              <a:t> SIG Test Issues </a:t>
            </a:r>
          </a:p>
          <a:p>
            <a:pPr algn="ctr">
              <a:lnSpc>
                <a:spcPct val="150000"/>
              </a:lnSpc>
            </a:pPr>
            <a:r>
              <a:rPr lang="en-US" altLang="zh-CN" sz="2800" b="1" dirty="0">
                <a:solidFill>
                  <a:srgbClr val="020FBD"/>
                </a:solidFill>
                <a:ea typeface="华文中宋" panose="02010600040101010101" pitchFamily="2" charset="-122"/>
              </a:rPr>
              <a:t>for Discussion</a:t>
            </a:r>
            <a:endParaRPr lang="zh-CN" altLang="en-US" sz="2800" b="1" dirty="0">
              <a:solidFill>
                <a:srgbClr val="020FBD"/>
              </a:solidFill>
              <a:ea typeface="华文中宋" panose="02010600040101010101" pitchFamily="2" charset="-122"/>
            </a:endParaRPr>
          </a:p>
        </p:txBody>
      </p:sp>
      <p:sp>
        <p:nvSpPr>
          <p:cNvPr id="28" name="副标题 2"/>
          <p:cNvSpPr txBox="1">
            <a:spLocks/>
          </p:cNvSpPr>
          <p:nvPr/>
        </p:nvSpPr>
        <p:spPr>
          <a:xfrm>
            <a:off x="1736095" y="4699269"/>
            <a:ext cx="1811445" cy="388071"/>
          </a:xfrm>
          <a:prstGeom prst="rect">
            <a:avLst/>
          </a:prstGeom>
        </p:spPr>
        <p:txBody>
          <a:bodyPr vert="horz" lIns="68580" tIns="34291" rIns="68580" bIns="34291" rtlCol="0" anchor="ctr">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10000"/>
              </a:lnSpc>
              <a:spcBef>
                <a:spcPts val="0"/>
              </a:spcBef>
              <a:spcAft>
                <a:spcPts val="451"/>
              </a:spcAft>
            </a:pPr>
            <a:r>
              <a:rPr lang="en-US" altLang="zh-CN" sz="2000" dirty="0">
                <a:solidFill>
                  <a:srgbClr val="020FBD"/>
                </a:solidFill>
                <a:latin typeface="华文中宋" panose="02010600040101010101" pitchFamily="2" charset="-122"/>
                <a:ea typeface="华文中宋" panose="02010600040101010101" pitchFamily="2" charset="-122"/>
              </a:rPr>
              <a:t>2016.5</a:t>
            </a:r>
            <a:endParaRPr lang="zh-CN" altLang="en-US" sz="2000" dirty="0">
              <a:solidFill>
                <a:srgbClr val="020FBD"/>
              </a:solidFill>
              <a:latin typeface="华文中宋" panose="02010600040101010101" pitchFamily="2" charset="-122"/>
              <a:ea typeface="华文中宋" panose="02010600040101010101" pitchFamily="2" charset="-122"/>
            </a:endParaRPr>
          </a:p>
        </p:txBody>
      </p:sp>
      <p:sp>
        <p:nvSpPr>
          <p:cNvPr id="29" name="文本框 28"/>
          <p:cNvSpPr txBox="1"/>
          <p:nvPr/>
        </p:nvSpPr>
        <p:spPr>
          <a:xfrm>
            <a:off x="888371" y="5491951"/>
            <a:ext cx="3638368" cy="400110"/>
          </a:xfrm>
          <a:prstGeom prst="rect">
            <a:avLst/>
          </a:prstGeom>
          <a:noFill/>
        </p:spPr>
        <p:txBody>
          <a:bodyPr wrap="none" rtlCol="0">
            <a:spAutoFit/>
          </a:bodyPr>
          <a:lstStyle/>
          <a:p>
            <a:r>
              <a:rPr lang="en-US" altLang="zh-CN" sz="2000" dirty="0">
                <a:solidFill>
                  <a:srgbClr val="020FBD"/>
                </a:solidFill>
                <a:latin typeface="+mj-lt"/>
                <a:ea typeface="华文中宋" panose="02010600040101010101" pitchFamily="2" charset="-122"/>
              </a:rPr>
              <a:t>CATT, CMCC, TDIA, </a:t>
            </a:r>
            <a:r>
              <a:rPr lang="en-US" altLang="zh-CN" sz="2000" dirty="0" err="1">
                <a:solidFill>
                  <a:srgbClr val="020FBD"/>
                </a:solidFill>
                <a:latin typeface="+mj-lt"/>
                <a:ea typeface="华文中宋" panose="02010600040101010101" pitchFamily="2" charset="-122"/>
              </a:rPr>
              <a:t>StarPoint</a:t>
            </a:r>
            <a:endParaRPr lang="zh-CN" altLang="en-US" sz="2000" dirty="0">
              <a:solidFill>
                <a:srgbClr val="020FBD"/>
              </a:solidFill>
              <a:latin typeface="+mj-lt"/>
              <a:ea typeface="华文中宋" panose="02010600040101010101" pitchFamily="2" charset="-122"/>
            </a:endParaRPr>
          </a:p>
        </p:txBody>
      </p:sp>
    </p:spTree>
    <p:extLst>
      <p:ext uri="{BB962C8B-B14F-4D97-AF65-F5344CB8AC3E}">
        <p14:creationId xmlns:p14="http://schemas.microsoft.com/office/powerpoint/2010/main" val="9117473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27584" y="1222881"/>
            <a:ext cx="7488832" cy="2062103"/>
          </a:xfrm>
          <a:prstGeom prst="rect">
            <a:avLst/>
          </a:prstGeom>
          <a:noFill/>
        </p:spPr>
        <p:txBody>
          <a:bodyPr wrap="square" rtlCol="0">
            <a:spAutoFit/>
          </a:bodyPr>
          <a:lstStyle/>
          <a:p>
            <a:pPr marL="342900" indent="-342900">
              <a:buFont typeface="Arial" pitchFamily="34" charset="0"/>
              <a:buChar char="•"/>
            </a:pPr>
            <a:r>
              <a:rPr lang="en-GB" altLang="zh-CN" sz="1600" b="1" dirty="0">
                <a:latin typeface="+mj-lt"/>
              </a:rPr>
              <a:t>If both the UE and the MME support EMM-REGISTERED without PDN connection, the establishment of a default EPS bearer context during the attach procedure is optional</a:t>
            </a:r>
            <a:r>
              <a:rPr lang="en-GB" altLang="zh-CN" sz="1600" dirty="0">
                <a:latin typeface="+mj-lt"/>
              </a:rPr>
              <a:t>. </a:t>
            </a:r>
            <a:r>
              <a:rPr lang="en-GB" altLang="zh-CN" sz="1600" i="1" dirty="0">
                <a:latin typeface="+mj-lt"/>
              </a:rPr>
              <a:t>(CT1#97 C1-162308)</a:t>
            </a:r>
          </a:p>
          <a:p>
            <a:pPr marL="342900" indent="-342900">
              <a:buFont typeface="Arial" pitchFamily="34" charset="0"/>
              <a:buChar char="•"/>
            </a:pPr>
            <a:endParaRPr lang="en-GB" altLang="zh-CN" sz="1600" i="1" dirty="0">
              <a:latin typeface="+mj-lt"/>
            </a:endParaRPr>
          </a:p>
          <a:p>
            <a:pPr marL="342900" indent="-342900">
              <a:buFont typeface="Arial" pitchFamily="34" charset="0"/>
              <a:buChar char="•"/>
            </a:pPr>
            <a:r>
              <a:rPr lang="en-GB" altLang="zh-CN" sz="1600" b="1" dirty="0">
                <a:latin typeface="+mj-lt"/>
              </a:rPr>
              <a:t>Furthermore, the UE and the MME can deactivate the last remaining PDN connection without entering EMM state EMM-DEREGISTERED</a:t>
            </a:r>
            <a:r>
              <a:rPr lang="en-GB" altLang="zh-CN" sz="1600" dirty="0">
                <a:latin typeface="+mj-lt"/>
              </a:rPr>
              <a:t>. </a:t>
            </a:r>
            <a:r>
              <a:rPr lang="en-GB" altLang="zh-CN" sz="1600" i="1" dirty="0">
                <a:latin typeface="+mj-lt"/>
              </a:rPr>
              <a:t>(CT1#97 C1-162308)</a:t>
            </a:r>
          </a:p>
          <a:p>
            <a:endParaRPr lang="zh-CN" altLang="en-US" sz="1600" dirty="0">
              <a:latin typeface="+mj-lt"/>
            </a:endParaRPr>
          </a:p>
        </p:txBody>
      </p:sp>
      <p:sp>
        <p:nvSpPr>
          <p:cNvPr id="4" name="标题 3"/>
          <p:cNvSpPr>
            <a:spLocks noGrp="1"/>
          </p:cNvSpPr>
          <p:nvPr>
            <p:ph type="title"/>
          </p:nvPr>
        </p:nvSpPr>
        <p:spPr/>
        <p:txBody>
          <a:bodyPr anchor="ctr"/>
          <a:lstStyle/>
          <a:p>
            <a:r>
              <a:rPr lang="en-US" altLang="zh-CN" sz="2000" dirty="0"/>
              <a:t>Support of EMM-REGISTERED without PDN Connectivity</a:t>
            </a:r>
            <a:endParaRPr lang="zh-CN" altLang="en-US" sz="2000" dirty="0"/>
          </a:p>
        </p:txBody>
      </p:sp>
    </p:spTree>
    <p:extLst>
      <p:ext uri="{BB962C8B-B14F-4D97-AF65-F5344CB8AC3E}">
        <p14:creationId xmlns:p14="http://schemas.microsoft.com/office/powerpoint/2010/main" val="16235011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19744" y="1196752"/>
            <a:ext cx="8516752" cy="4278094"/>
          </a:xfrm>
          <a:prstGeom prst="rect">
            <a:avLst/>
          </a:prstGeom>
          <a:noFill/>
        </p:spPr>
        <p:txBody>
          <a:bodyPr wrap="square" rtlCol="0">
            <a:spAutoFit/>
          </a:bodyPr>
          <a:lstStyle/>
          <a:p>
            <a:pPr marL="342900" indent="-342900">
              <a:buFont typeface="Arial" pitchFamily="34" charset="0"/>
              <a:buChar char="•"/>
            </a:pPr>
            <a:r>
              <a:rPr lang="en-GB" altLang="zh-CN" sz="1600" dirty="0">
                <a:latin typeface="+mj-lt"/>
              </a:rPr>
              <a:t>If the network supports user plane EPS optimization, it has to also support S1-U data transfer</a:t>
            </a:r>
            <a:r>
              <a:rPr lang="en-GB" altLang="zh-CN" sz="1600" i="1" dirty="0">
                <a:latin typeface="+mj-lt"/>
              </a:rPr>
              <a:t>. (CT1#97 </a:t>
            </a:r>
            <a:r>
              <a:rPr lang="en-US" altLang="zh-CN" sz="1600" i="1" dirty="0">
                <a:latin typeface="+mj-lt"/>
              </a:rPr>
              <a:t>C1-162117</a:t>
            </a:r>
            <a:r>
              <a:rPr lang="en-GB" altLang="zh-CN" sz="1600" i="1" dirty="0">
                <a:latin typeface="+mj-lt"/>
              </a:rPr>
              <a:t>)</a:t>
            </a:r>
          </a:p>
          <a:p>
            <a:pPr marL="342900" indent="-342900">
              <a:buFont typeface="Arial" pitchFamily="34" charset="0"/>
              <a:buChar char="•"/>
            </a:pPr>
            <a:endParaRPr lang="en-GB" altLang="zh-CN" sz="1600" i="1" dirty="0">
              <a:latin typeface="+mj-lt"/>
            </a:endParaRPr>
          </a:p>
          <a:p>
            <a:pPr marL="342900" indent="-342900">
              <a:buFont typeface="Arial" pitchFamily="34" charset="0"/>
              <a:buChar char="•"/>
            </a:pPr>
            <a:r>
              <a:rPr lang="en-GB" altLang="zh-CN" sz="1600" b="1" dirty="0">
                <a:latin typeface="+mj-lt"/>
              </a:rPr>
              <a:t>The </a:t>
            </a:r>
            <a:r>
              <a:rPr lang="en-GB" altLang="zh-CN" sz="1600" b="1" dirty="0">
                <a:solidFill>
                  <a:srgbClr val="C00000"/>
                </a:solidFill>
                <a:latin typeface="+mj-lt"/>
              </a:rPr>
              <a:t>EPS network feature support </a:t>
            </a:r>
            <a:r>
              <a:rPr lang="en-GB" altLang="zh-CN" sz="1600" b="1" dirty="0">
                <a:latin typeface="+mj-lt"/>
              </a:rPr>
              <a:t>IE is enhanced to carry information of support of </a:t>
            </a:r>
            <a:r>
              <a:rPr lang="en-GB" altLang="zh-CN" sz="1600" b="1" dirty="0">
                <a:solidFill>
                  <a:srgbClr val="C00000"/>
                </a:solidFill>
                <a:latin typeface="+mj-lt"/>
              </a:rPr>
              <a:t>control-plane </a:t>
            </a:r>
            <a:r>
              <a:rPr lang="en-GB" altLang="zh-CN" sz="1600" b="1" dirty="0" err="1">
                <a:solidFill>
                  <a:srgbClr val="C00000"/>
                </a:solidFill>
                <a:latin typeface="+mj-lt"/>
              </a:rPr>
              <a:t>CIoT</a:t>
            </a:r>
            <a:r>
              <a:rPr lang="en-GB" altLang="zh-CN" sz="1600" b="1" dirty="0">
                <a:solidFill>
                  <a:srgbClr val="C00000"/>
                </a:solidFill>
                <a:latin typeface="+mj-lt"/>
              </a:rPr>
              <a:t> EPS optimization</a:t>
            </a:r>
            <a:r>
              <a:rPr lang="en-GB" altLang="zh-CN" sz="1600" b="1" dirty="0">
                <a:latin typeface="+mj-lt"/>
              </a:rPr>
              <a:t>, </a:t>
            </a:r>
            <a:r>
              <a:rPr lang="en-GB" altLang="zh-CN" sz="1600" b="1" dirty="0">
                <a:solidFill>
                  <a:srgbClr val="C00000"/>
                </a:solidFill>
                <a:latin typeface="+mj-lt"/>
              </a:rPr>
              <a:t>user-plane EPS optimization</a:t>
            </a:r>
            <a:r>
              <a:rPr lang="en-GB" altLang="zh-CN" sz="1600" b="1" dirty="0">
                <a:latin typeface="+mj-lt"/>
              </a:rPr>
              <a:t>, </a:t>
            </a:r>
            <a:r>
              <a:rPr lang="en-GB" altLang="zh-CN" sz="1600" b="1" dirty="0">
                <a:solidFill>
                  <a:srgbClr val="C00000"/>
                </a:solidFill>
                <a:latin typeface="+mj-lt"/>
              </a:rPr>
              <a:t>S1-U data transfer</a:t>
            </a:r>
            <a:r>
              <a:rPr lang="en-GB" altLang="zh-CN" sz="1600" b="1" dirty="0">
                <a:latin typeface="+mj-lt"/>
              </a:rPr>
              <a:t>, and </a:t>
            </a:r>
            <a:r>
              <a:rPr lang="en-GB" altLang="zh-CN" sz="1600" b="1" dirty="0">
                <a:solidFill>
                  <a:srgbClr val="C00000"/>
                </a:solidFill>
                <a:latin typeface="+mj-lt"/>
              </a:rPr>
              <a:t>header compression </a:t>
            </a:r>
            <a:r>
              <a:rPr lang="en-GB" altLang="zh-CN" sz="1600" b="1" dirty="0">
                <a:latin typeface="+mj-lt"/>
              </a:rPr>
              <a:t>for control-plane EPS </a:t>
            </a:r>
            <a:r>
              <a:rPr lang="en-GB" altLang="zh-CN" sz="1600" b="1" dirty="0" err="1">
                <a:latin typeface="+mj-lt"/>
              </a:rPr>
              <a:t>CIoT</a:t>
            </a:r>
            <a:r>
              <a:rPr lang="en-GB" altLang="zh-CN" sz="1600" b="1" dirty="0">
                <a:latin typeface="+mj-lt"/>
              </a:rPr>
              <a:t> optimization</a:t>
            </a:r>
            <a:r>
              <a:rPr lang="en-GB" altLang="zh-CN" sz="1600" dirty="0">
                <a:latin typeface="+mj-lt"/>
              </a:rPr>
              <a:t>. </a:t>
            </a:r>
            <a:r>
              <a:rPr lang="en-GB" altLang="zh-CN" sz="1600" i="1" dirty="0">
                <a:latin typeface="+mj-lt"/>
              </a:rPr>
              <a:t>(CT1#97 </a:t>
            </a:r>
            <a:r>
              <a:rPr lang="en-US" altLang="zh-CN" sz="1600" i="1" dirty="0">
                <a:latin typeface="+mj-lt"/>
              </a:rPr>
              <a:t>C1-162331</a:t>
            </a:r>
            <a:r>
              <a:rPr lang="en-GB" altLang="zh-CN" sz="1600" i="1" dirty="0">
                <a:latin typeface="+mj-lt"/>
              </a:rPr>
              <a:t>)</a:t>
            </a:r>
          </a:p>
          <a:p>
            <a:pPr marL="342900" indent="-342900">
              <a:buFont typeface="Arial" pitchFamily="34" charset="0"/>
              <a:buChar char="•"/>
            </a:pPr>
            <a:endParaRPr lang="en-GB" altLang="zh-CN" sz="1600" i="1" dirty="0">
              <a:latin typeface="+mj-lt"/>
            </a:endParaRPr>
          </a:p>
          <a:p>
            <a:pPr marL="342900" indent="-342900">
              <a:buFont typeface="Arial" pitchFamily="34" charset="0"/>
              <a:buChar char="•"/>
            </a:pPr>
            <a:r>
              <a:rPr lang="en-GB" altLang="zh-CN" sz="1600" dirty="0">
                <a:latin typeface="+mj-lt"/>
              </a:rPr>
              <a:t>MME will take the </a:t>
            </a:r>
            <a:r>
              <a:rPr lang="en-GB" altLang="zh-CN" sz="1600" dirty="0" err="1">
                <a:latin typeface="+mj-lt"/>
              </a:rPr>
              <a:t>CIoT</a:t>
            </a:r>
            <a:r>
              <a:rPr lang="en-GB" altLang="zh-CN" sz="1600" dirty="0">
                <a:latin typeface="+mj-lt"/>
              </a:rPr>
              <a:t> optimisation support into account when allocating TAI list. </a:t>
            </a:r>
            <a:r>
              <a:rPr lang="en-GB" altLang="zh-CN" sz="1600" i="1" dirty="0">
                <a:latin typeface="+mj-lt"/>
              </a:rPr>
              <a:t>(CT1adhoc meeting  </a:t>
            </a:r>
            <a:r>
              <a:rPr lang="en-US" altLang="zh-CN" sz="1600" i="1" dirty="0">
                <a:latin typeface="+mj-lt"/>
              </a:rPr>
              <a:t>C1A160098</a:t>
            </a:r>
            <a:r>
              <a:rPr lang="en-GB" altLang="zh-CN" sz="1600" i="1" dirty="0">
                <a:latin typeface="+mj-lt"/>
              </a:rPr>
              <a:t>)</a:t>
            </a:r>
          </a:p>
          <a:p>
            <a:pPr marL="342900" indent="-342900">
              <a:buFont typeface="Arial" pitchFamily="34" charset="0"/>
              <a:buChar char="•"/>
            </a:pPr>
            <a:endParaRPr lang="en-GB" altLang="zh-CN" sz="1600" i="1" dirty="0">
              <a:latin typeface="+mj-lt"/>
            </a:endParaRPr>
          </a:p>
          <a:p>
            <a:pPr marL="342900" indent="-342900">
              <a:buFont typeface="Arial" pitchFamily="34" charset="0"/>
              <a:buChar char="•"/>
            </a:pPr>
            <a:r>
              <a:rPr lang="en-GB" altLang="zh-CN" sz="1600" b="1" dirty="0">
                <a:latin typeface="+mj-lt"/>
              </a:rPr>
              <a:t>If the “active” flag is included by the UE during the TAU and EPS services with CP-</a:t>
            </a:r>
            <a:r>
              <a:rPr lang="en-GB" altLang="zh-CN" sz="1600" b="1" dirty="0" err="1">
                <a:latin typeface="+mj-lt"/>
              </a:rPr>
              <a:t>CIoT</a:t>
            </a:r>
            <a:r>
              <a:rPr lang="en-GB" altLang="zh-CN" sz="1600" b="1" dirty="0">
                <a:latin typeface="+mj-lt"/>
              </a:rPr>
              <a:t> optimization is not used by the UE or the MME, the re-establishment of the corresponding user plane radio bearers is needed for all active EPS bearers</a:t>
            </a:r>
            <a:r>
              <a:rPr lang="en-GB" altLang="zh-CN" sz="1600" dirty="0">
                <a:latin typeface="+mj-lt"/>
              </a:rPr>
              <a:t>. </a:t>
            </a:r>
            <a:r>
              <a:rPr lang="en-GB" altLang="zh-CN" sz="1600" i="1" dirty="0">
                <a:latin typeface="+mj-lt"/>
              </a:rPr>
              <a:t>(CT1#97 </a:t>
            </a:r>
            <a:r>
              <a:rPr lang="en-US" altLang="zh-CN" sz="1600" i="1" dirty="0">
                <a:latin typeface="+mj-lt"/>
              </a:rPr>
              <a:t>C1-162126</a:t>
            </a:r>
            <a:r>
              <a:rPr lang="en-GB" altLang="zh-CN" sz="1600" i="1" dirty="0">
                <a:latin typeface="+mj-lt"/>
              </a:rPr>
              <a:t>)</a:t>
            </a:r>
          </a:p>
          <a:p>
            <a:endParaRPr lang="en-GB" altLang="zh-CN" sz="1600" i="1" dirty="0">
              <a:latin typeface="+mj-lt"/>
            </a:endParaRPr>
          </a:p>
          <a:p>
            <a:pPr marL="342900" indent="-342900">
              <a:buFont typeface="Arial" pitchFamily="34" charset="0"/>
              <a:buChar char="•"/>
            </a:pPr>
            <a:endParaRPr lang="en-GB" altLang="zh-CN" sz="1600" i="1" dirty="0">
              <a:latin typeface="+mj-lt"/>
            </a:endParaRPr>
          </a:p>
        </p:txBody>
      </p:sp>
      <p:sp>
        <p:nvSpPr>
          <p:cNvPr id="4" name="标题 3"/>
          <p:cNvSpPr>
            <a:spLocks noGrp="1"/>
          </p:cNvSpPr>
          <p:nvPr>
            <p:ph type="title"/>
          </p:nvPr>
        </p:nvSpPr>
        <p:spPr/>
        <p:txBody>
          <a:bodyPr anchor="ctr"/>
          <a:lstStyle/>
          <a:p>
            <a:r>
              <a:rPr lang="en-US" altLang="zh-CN" sz="2400" dirty="0"/>
              <a:t>C-</a:t>
            </a:r>
            <a:r>
              <a:rPr lang="en-US" altLang="zh-CN" sz="2400" dirty="0" err="1"/>
              <a:t>IoT</a:t>
            </a:r>
            <a:r>
              <a:rPr lang="en-US" altLang="zh-CN" sz="2400" dirty="0"/>
              <a:t> Capability Indication and Negotiation</a:t>
            </a:r>
            <a:endParaRPr lang="zh-CN" altLang="en-US" sz="2400" dirty="0"/>
          </a:p>
        </p:txBody>
      </p:sp>
    </p:spTree>
    <p:extLst>
      <p:ext uri="{BB962C8B-B14F-4D97-AF65-F5344CB8AC3E}">
        <p14:creationId xmlns:p14="http://schemas.microsoft.com/office/powerpoint/2010/main" val="5636633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95536" y="1484784"/>
            <a:ext cx="8208912" cy="2308324"/>
          </a:xfrm>
          <a:prstGeom prst="rect">
            <a:avLst/>
          </a:prstGeom>
          <a:noFill/>
        </p:spPr>
        <p:txBody>
          <a:bodyPr wrap="square" rtlCol="0">
            <a:spAutoFit/>
          </a:bodyPr>
          <a:lstStyle/>
          <a:p>
            <a:pPr marL="342900" indent="-342900">
              <a:buFont typeface="Arial" pitchFamily="34" charset="0"/>
              <a:buChar char="•"/>
            </a:pPr>
            <a:r>
              <a:rPr lang="en-GB" altLang="zh-CN" sz="1600" b="1" dirty="0">
                <a:latin typeface="+mj-lt"/>
              </a:rPr>
              <a:t>Introduce new PCO parameters for link MTU option</a:t>
            </a:r>
            <a:r>
              <a:rPr lang="en-GB" altLang="zh-CN" sz="1600" dirty="0">
                <a:latin typeface="+mj-lt"/>
              </a:rPr>
              <a:t>. And the NW shall use a maximum packet size of at least 128 octets for both uplink and downlink. </a:t>
            </a:r>
            <a:r>
              <a:rPr lang="en-GB" altLang="zh-CN" sz="1600" i="1" dirty="0">
                <a:latin typeface="+mj-lt"/>
              </a:rPr>
              <a:t>(CT1adhoc meeting  </a:t>
            </a:r>
            <a:r>
              <a:rPr lang="en-US" altLang="zh-CN" sz="1600" i="1" dirty="0">
                <a:latin typeface="+mj-lt"/>
              </a:rPr>
              <a:t>C1A160114</a:t>
            </a:r>
            <a:r>
              <a:rPr lang="en-GB" altLang="zh-CN" sz="1600" i="1" dirty="0">
                <a:latin typeface="+mj-lt"/>
              </a:rPr>
              <a:t>)</a:t>
            </a:r>
          </a:p>
          <a:p>
            <a:pPr marL="342900" indent="-342900">
              <a:buFont typeface="Arial" pitchFamily="34" charset="0"/>
              <a:buChar char="•"/>
            </a:pPr>
            <a:endParaRPr lang="en-GB" altLang="zh-CN" sz="1600" i="1" dirty="0">
              <a:latin typeface="+mj-lt"/>
            </a:endParaRPr>
          </a:p>
          <a:p>
            <a:pPr marL="342900" indent="-342900">
              <a:buFont typeface="Arial" pitchFamily="34" charset="0"/>
              <a:buChar char="•"/>
            </a:pPr>
            <a:r>
              <a:rPr lang="en-GB" altLang="zh-CN" sz="1600" b="1" dirty="0">
                <a:latin typeface="+mj-lt"/>
              </a:rPr>
              <a:t>Add handling to communicate link MTU to the UE during non-IP connection establishment</a:t>
            </a:r>
            <a:r>
              <a:rPr lang="en-GB" altLang="zh-CN" sz="1600" dirty="0">
                <a:latin typeface="+mj-lt"/>
              </a:rPr>
              <a:t>. But how the UE will use the Non-IP Link MTU received is FFS. </a:t>
            </a:r>
            <a:r>
              <a:rPr lang="en-GB" altLang="zh-CN" sz="1600" i="1" dirty="0">
                <a:latin typeface="+mj-lt"/>
              </a:rPr>
              <a:t>(CT1adhoc meeting  </a:t>
            </a:r>
            <a:r>
              <a:rPr lang="en-US" altLang="zh-CN" sz="1600" i="1" dirty="0">
                <a:latin typeface="+mj-lt"/>
              </a:rPr>
              <a:t>C1A160123</a:t>
            </a:r>
            <a:r>
              <a:rPr lang="en-GB" altLang="zh-CN" sz="1600" i="1" dirty="0">
                <a:latin typeface="+mj-lt"/>
              </a:rPr>
              <a:t>)</a:t>
            </a:r>
          </a:p>
          <a:p>
            <a:pPr marL="342900" indent="-342900">
              <a:buFont typeface="Arial" pitchFamily="34" charset="0"/>
              <a:buChar char="•"/>
            </a:pPr>
            <a:endParaRPr lang="en-GB" altLang="zh-CN" sz="1600" i="1" dirty="0">
              <a:latin typeface="+mj-lt"/>
            </a:endParaRPr>
          </a:p>
          <a:p>
            <a:pPr marL="342900" indent="-342900">
              <a:buFont typeface="Arial" pitchFamily="34" charset="0"/>
              <a:buChar char="•"/>
            </a:pPr>
            <a:endParaRPr lang="zh-CN" altLang="en-US" sz="1600" dirty="0">
              <a:latin typeface="+mj-lt"/>
            </a:endParaRPr>
          </a:p>
        </p:txBody>
      </p:sp>
      <p:sp>
        <p:nvSpPr>
          <p:cNvPr id="4" name="标题 3"/>
          <p:cNvSpPr>
            <a:spLocks noGrp="1"/>
          </p:cNvSpPr>
          <p:nvPr>
            <p:ph type="title"/>
          </p:nvPr>
        </p:nvSpPr>
        <p:spPr/>
        <p:txBody>
          <a:bodyPr anchor="ctr"/>
          <a:lstStyle/>
          <a:p>
            <a:r>
              <a:rPr lang="en-US" altLang="zh-CN" sz="2400" dirty="0"/>
              <a:t>Link MTU Size for Non-IP PDN Connection</a:t>
            </a:r>
            <a:endParaRPr lang="zh-CN" altLang="en-US" sz="2400" dirty="0"/>
          </a:p>
        </p:txBody>
      </p:sp>
    </p:spTree>
    <p:extLst>
      <p:ext uri="{BB962C8B-B14F-4D97-AF65-F5344CB8AC3E}">
        <p14:creationId xmlns:p14="http://schemas.microsoft.com/office/powerpoint/2010/main" val="5885868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Rate Control for CIOT</a:t>
            </a:r>
            <a:endParaRPr lang="zh-CN" altLang="zh-CN" dirty="0"/>
          </a:p>
        </p:txBody>
      </p:sp>
      <p:sp>
        <p:nvSpPr>
          <p:cNvPr id="3" name="TextBox 2"/>
          <p:cNvSpPr txBox="1"/>
          <p:nvPr/>
        </p:nvSpPr>
        <p:spPr>
          <a:xfrm>
            <a:off x="827584" y="1484784"/>
            <a:ext cx="7416824" cy="830997"/>
          </a:xfrm>
          <a:prstGeom prst="rect">
            <a:avLst/>
          </a:prstGeom>
          <a:noFill/>
        </p:spPr>
        <p:txBody>
          <a:bodyPr wrap="square" rtlCol="0">
            <a:spAutoFit/>
          </a:bodyPr>
          <a:lstStyle/>
          <a:p>
            <a:pPr marL="342900" indent="-342900">
              <a:buFont typeface="Arial" pitchFamily="34" charset="0"/>
              <a:buChar char="•"/>
            </a:pPr>
            <a:r>
              <a:rPr lang="en-GB" altLang="zh-CN" sz="1600" b="1" dirty="0">
                <a:latin typeface="+mj-lt"/>
              </a:rPr>
              <a:t>At the PDN connection establishment, MME can inform the UE about the serving PLMN rate control value and if included, the UE enforces the value</a:t>
            </a:r>
            <a:r>
              <a:rPr lang="en-GB" altLang="zh-CN" sz="1600" dirty="0">
                <a:latin typeface="+mj-lt"/>
              </a:rPr>
              <a:t>. </a:t>
            </a:r>
            <a:r>
              <a:rPr lang="en-GB" altLang="zh-CN" sz="1600" i="1" dirty="0">
                <a:latin typeface="+mj-lt"/>
              </a:rPr>
              <a:t>(CT1adhoc meeting  </a:t>
            </a:r>
            <a:r>
              <a:rPr lang="en-US" altLang="zh-CN" sz="1600" i="1" dirty="0">
                <a:latin typeface="+mj-lt"/>
              </a:rPr>
              <a:t>C1A160128</a:t>
            </a:r>
            <a:r>
              <a:rPr lang="en-GB" altLang="zh-CN" sz="1600" i="1" dirty="0">
                <a:latin typeface="+mj-lt"/>
              </a:rPr>
              <a:t>)</a:t>
            </a:r>
            <a:endParaRPr lang="zh-CN" altLang="en-US" sz="1600" dirty="0">
              <a:latin typeface="+mj-lt"/>
            </a:endParaRPr>
          </a:p>
        </p:txBody>
      </p:sp>
    </p:spTree>
    <p:extLst>
      <p:ext uri="{BB962C8B-B14F-4D97-AF65-F5344CB8AC3E}">
        <p14:creationId xmlns:p14="http://schemas.microsoft.com/office/powerpoint/2010/main" val="28214990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altLang="zh-CN" dirty="0"/>
              <a:t>Working Agreement</a:t>
            </a:r>
            <a:endParaRPr lang="zh-CN" altLang="en-US" dirty="0"/>
          </a:p>
        </p:txBody>
      </p:sp>
      <p:sp>
        <p:nvSpPr>
          <p:cNvPr id="3" name="TextBox 2"/>
          <p:cNvSpPr txBox="1"/>
          <p:nvPr/>
        </p:nvSpPr>
        <p:spPr>
          <a:xfrm>
            <a:off x="611560" y="1340768"/>
            <a:ext cx="7848872" cy="3293209"/>
          </a:xfrm>
          <a:prstGeom prst="rect">
            <a:avLst/>
          </a:prstGeom>
          <a:noFill/>
        </p:spPr>
        <p:txBody>
          <a:bodyPr wrap="square" rtlCol="0">
            <a:spAutoFit/>
          </a:bodyPr>
          <a:lstStyle/>
          <a:p>
            <a:pPr marL="342900" indent="-342900">
              <a:buFont typeface="Arial" pitchFamily="34" charset="0"/>
              <a:buChar char="•"/>
            </a:pPr>
            <a:r>
              <a:rPr lang="en-GB" altLang="zh-CN" sz="1600" dirty="0">
                <a:latin typeface="+mj-lt"/>
              </a:rPr>
              <a:t>CT1 Chairman proposed to use the 3GPP mechanism "working agreement" to secure the progress on C-IOT.</a:t>
            </a:r>
          </a:p>
          <a:p>
            <a:pPr marL="342900" indent="-342900" hangingPunct="0">
              <a:buFont typeface="Arial" pitchFamily="34" charset="0"/>
              <a:buChar char="•"/>
            </a:pPr>
            <a:r>
              <a:rPr lang="en-GB" altLang="zh-CN" sz="1600" b="1" dirty="0">
                <a:solidFill>
                  <a:srgbClr val="C00000"/>
                </a:solidFill>
                <a:latin typeface="+mj-lt"/>
              </a:rPr>
              <a:t>The working agreement is:</a:t>
            </a:r>
            <a:endParaRPr lang="zh-CN" altLang="zh-CN" sz="1600" dirty="0">
              <a:solidFill>
                <a:srgbClr val="C00000"/>
              </a:solidFill>
              <a:latin typeface="+mj-lt"/>
            </a:endParaRPr>
          </a:p>
          <a:p>
            <a:pPr lvl="1" hangingPunct="0"/>
            <a:r>
              <a:rPr lang="en-GB" altLang="zh-CN" sz="1600" b="1" dirty="0">
                <a:solidFill>
                  <a:srgbClr val="C00000"/>
                </a:solidFill>
                <a:latin typeface="+mj-lt"/>
              </a:rPr>
              <a:t>"CT1 has decided that an explicit indication in the SIB of support for "attach without PDN connectivity" by the network, will prevent the UE from having to discover availability of such a feature by using trial and error in Attach request and will facilitate handling when UE moves across tracking areas or changes PLMNs."</a:t>
            </a:r>
          </a:p>
          <a:p>
            <a:pPr lvl="1" hangingPunct="0"/>
            <a:endParaRPr lang="zh-CN" altLang="zh-CN" sz="1600" dirty="0">
              <a:solidFill>
                <a:srgbClr val="C00000"/>
              </a:solidFill>
              <a:latin typeface="+mj-lt"/>
            </a:endParaRPr>
          </a:p>
          <a:p>
            <a:pPr marL="342900" indent="-342900" hangingPunct="0">
              <a:buFont typeface="Arial" pitchFamily="34" charset="0"/>
              <a:buChar char="•"/>
            </a:pPr>
            <a:r>
              <a:rPr lang="en-GB" altLang="zh-CN" sz="1600" dirty="0">
                <a:latin typeface="+mj-lt"/>
              </a:rPr>
              <a:t>This text is published at </a:t>
            </a:r>
            <a:r>
              <a:rPr lang="en-GB" altLang="zh-CN" sz="1600" dirty="0">
                <a:latin typeface="+mj-lt"/>
                <a:hlinkClick r:id="rId2"/>
              </a:rPr>
              <a:t>http://www.3gpp.org/specifications-groups/32-tsg-working-agreements</a:t>
            </a:r>
            <a:r>
              <a:rPr lang="en-GB" altLang="zh-CN" sz="1600" dirty="0">
                <a:latin typeface="+mj-lt"/>
              </a:rPr>
              <a:t> </a:t>
            </a:r>
          </a:p>
          <a:p>
            <a:pPr marL="342900" indent="-342900" hangingPunct="0">
              <a:buFont typeface="Arial" pitchFamily="34" charset="0"/>
              <a:buChar char="•"/>
            </a:pPr>
            <a:endParaRPr lang="en-GB" altLang="zh-CN" sz="1600" dirty="0">
              <a:latin typeface="+mj-lt"/>
            </a:endParaRPr>
          </a:p>
          <a:p>
            <a:pPr marL="342900" indent="-342900" hangingPunct="0">
              <a:buFont typeface="Arial" pitchFamily="34" charset="0"/>
              <a:buChar char="•"/>
            </a:pPr>
            <a:r>
              <a:rPr lang="en-GB" altLang="zh-CN" sz="1600" dirty="0">
                <a:latin typeface="+mj-lt"/>
              </a:rPr>
              <a:t>The vote following the challenge would be done in Osaka.</a:t>
            </a:r>
            <a:endParaRPr lang="zh-CN" altLang="en-US" sz="1600" dirty="0">
              <a:latin typeface="+mj-lt"/>
            </a:endParaRPr>
          </a:p>
        </p:txBody>
      </p:sp>
    </p:spTree>
    <p:extLst>
      <p:ext uri="{BB962C8B-B14F-4D97-AF65-F5344CB8AC3E}">
        <p14:creationId xmlns:p14="http://schemas.microsoft.com/office/powerpoint/2010/main" val="15390003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Issues Need Further Work</a:t>
            </a:r>
            <a:br>
              <a:rPr lang="en-US" altLang="zh-CN" dirty="0"/>
            </a:br>
            <a:endParaRPr lang="zh-CN" altLang="zh-CN" dirty="0"/>
          </a:p>
        </p:txBody>
      </p:sp>
      <p:sp>
        <p:nvSpPr>
          <p:cNvPr id="3" name="TextBox 2"/>
          <p:cNvSpPr txBox="1"/>
          <p:nvPr/>
        </p:nvSpPr>
        <p:spPr>
          <a:xfrm>
            <a:off x="611560" y="1268760"/>
            <a:ext cx="7776864" cy="3046988"/>
          </a:xfrm>
          <a:prstGeom prst="rect">
            <a:avLst/>
          </a:prstGeom>
          <a:noFill/>
        </p:spPr>
        <p:txBody>
          <a:bodyPr wrap="square" rtlCol="0">
            <a:spAutoFit/>
          </a:bodyPr>
          <a:lstStyle/>
          <a:p>
            <a:pPr marL="342900" indent="-342900">
              <a:buFont typeface="Arial" pitchFamily="34" charset="0"/>
              <a:buChar char="•"/>
            </a:pPr>
            <a:r>
              <a:rPr lang="en-US" altLang="zh-CN" sz="1600" b="1" dirty="0">
                <a:latin typeface="+mj-lt"/>
              </a:rPr>
              <a:t>Extensions of NAS timers</a:t>
            </a:r>
            <a:r>
              <a:rPr lang="en-US" altLang="zh-CN" sz="1600" dirty="0">
                <a:latin typeface="+mj-lt"/>
              </a:rPr>
              <a:t>. (HW thought single multiplier is enough.) </a:t>
            </a:r>
            <a:r>
              <a:rPr lang="en-US" altLang="zh-CN" sz="1600" i="1" dirty="0">
                <a:latin typeface="+mj-lt"/>
              </a:rPr>
              <a:t>(CT1 </a:t>
            </a:r>
            <a:r>
              <a:rPr lang="en-US" altLang="zh-CN" sz="1600" i="1" dirty="0" err="1">
                <a:latin typeface="+mj-lt"/>
              </a:rPr>
              <a:t>adhoc</a:t>
            </a:r>
            <a:r>
              <a:rPr lang="en-US" altLang="zh-CN" sz="1600" i="1" dirty="0">
                <a:latin typeface="+mj-lt"/>
              </a:rPr>
              <a:t> meeting C1A160022)</a:t>
            </a:r>
          </a:p>
          <a:p>
            <a:pPr marL="342900" indent="-342900">
              <a:buFont typeface="Arial" pitchFamily="34" charset="0"/>
              <a:buChar char="•"/>
            </a:pPr>
            <a:endParaRPr lang="en-US" altLang="zh-CN" sz="1600" i="1" dirty="0">
              <a:latin typeface="+mj-lt"/>
            </a:endParaRPr>
          </a:p>
          <a:p>
            <a:pPr marL="342900" indent="-342900">
              <a:buFont typeface="Arial" pitchFamily="34" charset="0"/>
              <a:buChar char="•"/>
            </a:pPr>
            <a:r>
              <a:rPr lang="en-GB" altLang="zh-CN" sz="1600" b="1" dirty="0">
                <a:latin typeface="+mj-lt"/>
              </a:rPr>
              <a:t>How to configure the NB-</a:t>
            </a:r>
            <a:r>
              <a:rPr lang="en-GB" altLang="zh-CN" sz="1600" b="1" dirty="0" err="1">
                <a:latin typeface="+mj-lt"/>
              </a:rPr>
              <a:t>IoT</a:t>
            </a:r>
            <a:r>
              <a:rPr lang="en-GB" altLang="zh-CN" sz="1600" b="1" dirty="0">
                <a:latin typeface="+mj-lt"/>
              </a:rPr>
              <a:t> UE for NAS signalling low priority </a:t>
            </a:r>
            <a:r>
              <a:rPr lang="en-US" altLang="zh-CN" sz="1600" b="1" dirty="0">
                <a:latin typeface="+mj-lt"/>
              </a:rPr>
              <a:t>and </a:t>
            </a:r>
            <a:r>
              <a:rPr lang="en-GB" altLang="zh-CN" sz="1600" b="1" dirty="0">
                <a:latin typeface="+mj-lt"/>
              </a:rPr>
              <a:t>for </a:t>
            </a:r>
            <a:r>
              <a:rPr lang="en-GB" altLang="zh-CN" sz="1600" b="1" dirty="0" err="1">
                <a:latin typeface="+mj-lt"/>
              </a:rPr>
              <a:t>mo-ExceptionData</a:t>
            </a:r>
            <a:r>
              <a:rPr lang="en-GB" altLang="zh-CN" sz="1600" b="1" dirty="0">
                <a:latin typeface="+mj-lt"/>
              </a:rPr>
              <a:t> reporting? </a:t>
            </a:r>
            <a:r>
              <a:rPr lang="en-US" altLang="zh-CN" sz="1600" i="1" dirty="0">
                <a:latin typeface="+mj-lt"/>
              </a:rPr>
              <a:t>(CT1 </a:t>
            </a:r>
            <a:r>
              <a:rPr lang="en-US" altLang="zh-CN" sz="1600" i="1" dirty="0" err="1">
                <a:latin typeface="+mj-lt"/>
              </a:rPr>
              <a:t>adhoc</a:t>
            </a:r>
            <a:r>
              <a:rPr lang="en-US" altLang="zh-CN" sz="1600" i="1" dirty="0">
                <a:latin typeface="+mj-lt"/>
              </a:rPr>
              <a:t> meeting C1A160035)</a:t>
            </a:r>
          </a:p>
          <a:p>
            <a:pPr marL="342900" indent="-342900">
              <a:buFont typeface="Arial" pitchFamily="34" charset="0"/>
              <a:buChar char="•"/>
            </a:pPr>
            <a:endParaRPr lang="en-GB" altLang="zh-CN" sz="1600" dirty="0">
              <a:latin typeface="+mj-lt"/>
            </a:endParaRPr>
          </a:p>
          <a:p>
            <a:pPr marL="342900" indent="-342900">
              <a:buFont typeface="Arial" pitchFamily="34" charset="0"/>
              <a:buChar char="•"/>
            </a:pPr>
            <a:r>
              <a:rPr lang="en-US" altLang="zh-CN" sz="1600" b="1" dirty="0">
                <a:latin typeface="+mj-lt"/>
              </a:rPr>
              <a:t>Rate Control for </a:t>
            </a:r>
            <a:r>
              <a:rPr lang="en-US" altLang="zh-CN" sz="1600" b="1" dirty="0" err="1">
                <a:latin typeface="+mj-lt"/>
              </a:rPr>
              <a:t>CIoT</a:t>
            </a:r>
            <a:r>
              <a:rPr lang="en-US" altLang="zh-CN" sz="1600" dirty="0">
                <a:latin typeface="+mj-lt"/>
              </a:rPr>
              <a:t>, CT1 against the APN based rate control that SA2 proposed. </a:t>
            </a:r>
            <a:r>
              <a:rPr lang="en-US" altLang="zh-CN" sz="1600" i="1" dirty="0">
                <a:latin typeface="+mj-lt"/>
              </a:rPr>
              <a:t>(CT1 </a:t>
            </a:r>
            <a:r>
              <a:rPr lang="en-US" altLang="zh-CN" sz="1600" i="1" dirty="0" err="1">
                <a:latin typeface="+mj-lt"/>
              </a:rPr>
              <a:t>adhoc</a:t>
            </a:r>
            <a:r>
              <a:rPr lang="en-US" altLang="zh-CN" sz="1600" i="1" dirty="0">
                <a:latin typeface="+mj-lt"/>
              </a:rPr>
              <a:t> meeting C1A160011)</a:t>
            </a:r>
            <a:endParaRPr lang="en-US" altLang="zh-CN" sz="1600" dirty="0">
              <a:latin typeface="+mj-lt"/>
            </a:endParaRPr>
          </a:p>
          <a:p>
            <a:pPr marL="342900" indent="-342900">
              <a:buFont typeface="Arial" pitchFamily="34" charset="0"/>
              <a:buChar char="•"/>
            </a:pPr>
            <a:endParaRPr lang="en-US" altLang="zh-CN" sz="1600" dirty="0">
              <a:latin typeface="+mj-lt"/>
            </a:endParaRPr>
          </a:p>
          <a:p>
            <a:pPr marL="342900" indent="-342900">
              <a:buFont typeface="Arial" pitchFamily="34" charset="0"/>
              <a:buChar char="•"/>
            </a:pPr>
            <a:r>
              <a:rPr lang="en-US" altLang="zh-CN" sz="1600" b="1" dirty="0">
                <a:latin typeface="+mj-lt"/>
              </a:rPr>
              <a:t>Data Service Request MSG piggy back PDN connectivity request MSG. </a:t>
            </a:r>
            <a:r>
              <a:rPr lang="en-US" altLang="zh-CN" sz="1600" dirty="0">
                <a:latin typeface="+mj-lt"/>
              </a:rPr>
              <a:t>(postponed to Osaka meeting, </a:t>
            </a:r>
            <a:r>
              <a:rPr lang="en-US" altLang="zh-CN" sz="1600" i="1" dirty="0">
                <a:latin typeface="+mj-lt"/>
              </a:rPr>
              <a:t>CT1 </a:t>
            </a:r>
            <a:r>
              <a:rPr lang="en-US" altLang="zh-CN" sz="1600" i="1" dirty="0" err="1">
                <a:latin typeface="+mj-lt"/>
              </a:rPr>
              <a:t>adhoc</a:t>
            </a:r>
            <a:r>
              <a:rPr lang="en-US" altLang="zh-CN" sz="1600" i="1" dirty="0">
                <a:latin typeface="+mj-lt"/>
              </a:rPr>
              <a:t> meeting C1A160033</a:t>
            </a:r>
            <a:r>
              <a:rPr lang="en-US" altLang="zh-CN" sz="1600" dirty="0">
                <a:latin typeface="+mj-lt"/>
              </a:rPr>
              <a:t>)</a:t>
            </a:r>
          </a:p>
          <a:p>
            <a:pPr marL="342900" indent="-342900">
              <a:buFont typeface="Arial" pitchFamily="34" charset="0"/>
              <a:buChar char="•"/>
            </a:pPr>
            <a:endParaRPr lang="en-US" altLang="zh-CN" sz="1600" dirty="0">
              <a:latin typeface="+mj-lt"/>
            </a:endParaRPr>
          </a:p>
        </p:txBody>
      </p:sp>
    </p:spTree>
    <p:extLst>
      <p:ext uri="{BB962C8B-B14F-4D97-AF65-F5344CB8AC3E}">
        <p14:creationId xmlns:p14="http://schemas.microsoft.com/office/powerpoint/2010/main" val="2196553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Issues Need Further Work</a:t>
            </a:r>
            <a:endParaRPr lang="zh-CN" altLang="zh-CN" dirty="0"/>
          </a:p>
        </p:txBody>
      </p:sp>
      <p:sp>
        <p:nvSpPr>
          <p:cNvPr id="3" name="TextBox 2"/>
          <p:cNvSpPr txBox="1"/>
          <p:nvPr/>
        </p:nvSpPr>
        <p:spPr>
          <a:xfrm>
            <a:off x="611560" y="1124744"/>
            <a:ext cx="7704856" cy="3539430"/>
          </a:xfrm>
          <a:prstGeom prst="rect">
            <a:avLst/>
          </a:prstGeom>
          <a:noFill/>
        </p:spPr>
        <p:txBody>
          <a:bodyPr wrap="square" rtlCol="0">
            <a:spAutoFit/>
          </a:bodyPr>
          <a:lstStyle/>
          <a:p>
            <a:pPr marL="342900" indent="-342900">
              <a:buFont typeface="Arial" pitchFamily="34" charset="0"/>
              <a:buChar char="•"/>
            </a:pPr>
            <a:r>
              <a:rPr lang="en-US" altLang="zh-CN" sz="1600" b="1" dirty="0">
                <a:latin typeface="+mj-lt"/>
              </a:rPr>
              <a:t>SMS transfer using CP CIOT optimization need to perfect</a:t>
            </a:r>
            <a:r>
              <a:rPr lang="en-US" altLang="zh-CN" sz="1600" dirty="0">
                <a:latin typeface="+mj-lt"/>
              </a:rPr>
              <a:t>. </a:t>
            </a:r>
            <a:r>
              <a:rPr lang="en-US" altLang="zh-CN" sz="1600" i="1" dirty="0">
                <a:latin typeface="+mj-lt"/>
              </a:rPr>
              <a:t>(CT1 </a:t>
            </a:r>
            <a:r>
              <a:rPr lang="en-US" altLang="zh-CN" sz="1600" i="1" dirty="0" err="1">
                <a:latin typeface="+mj-lt"/>
              </a:rPr>
              <a:t>adhoc</a:t>
            </a:r>
            <a:r>
              <a:rPr lang="en-US" altLang="zh-CN" sz="1600" i="1" dirty="0">
                <a:latin typeface="+mj-lt"/>
              </a:rPr>
              <a:t> meeting C1A160120)</a:t>
            </a:r>
            <a:endParaRPr lang="en-US" altLang="zh-CN" sz="1600" dirty="0">
              <a:latin typeface="+mj-lt"/>
            </a:endParaRPr>
          </a:p>
          <a:p>
            <a:pPr marL="342900" indent="-342900">
              <a:buFont typeface="Arial" pitchFamily="34" charset="0"/>
              <a:buChar char="•"/>
            </a:pPr>
            <a:endParaRPr lang="en-US" altLang="zh-CN" sz="1600" dirty="0">
              <a:latin typeface="+mj-lt"/>
            </a:endParaRPr>
          </a:p>
          <a:p>
            <a:pPr marL="342900" indent="-342900">
              <a:buFont typeface="Arial" pitchFamily="34" charset="0"/>
              <a:buChar char="•"/>
            </a:pPr>
            <a:r>
              <a:rPr lang="en-GB" altLang="zh-CN" sz="1600" b="1" dirty="0">
                <a:latin typeface="+mj-lt"/>
              </a:rPr>
              <a:t>How to notify the network to hold the NAS signalling for further proceeding in the TAU</a:t>
            </a:r>
            <a:r>
              <a:rPr lang="en-GB" altLang="zh-CN" sz="1600" dirty="0">
                <a:latin typeface="+mj-lt"/>
              </a:rPr>
              <a:t>. HW propose to reuse “</a:t>
            </a:r>
            <a:r>
              <a:rPr lang="en-US" altLang="zh-CN" sz="1600" dirty="0">
                <a:latin typeface="+mj-lt"/>
              </a:rPr>
              <a:t>active flag”. </a:t>
            </a:r>
            <a:r>
              <a:rPr lang="en-US" altLang="zh-CN" sz="1600" i="1" dirty="0">
                <a:latin typeface="+mj-lt"/>
              </a:rPr>
              <a:t>(CT1 </a:t>
            </a:r>
            <a:r>
              <a:rPr lang="en-US" altLang="zh-CN" sz="1600" i="1" dirty="0" err="1">
                <a:latin typeface="+mj-lt"/>
              </a:rPr>
              <a:t>adhoc</a:t>
            </a:r>
            <a:r>
              <a:rPr lang="en-US" altLang="zh-CN" sz="1600" i="1" dirty="0">
                <a:latin typeface="+mj-lt"/>
              </a:rPr>
              <a:t> meeting C1A160045)</a:t>
            </a:r>
          </a:p>
          <a:p>
            <a:pPr marL="342900" indent="-342900">
              <a:buFont typeface="Arial" pitchFamily="34" charset="0"/>
              <a:buChar char="•"/>
            </a:pPr>
            <a:endParaRPr lang="en-US" altLang="zh-CN" sz="1600" i="1" dirty="0">
              <a:latin typeface="+mj-lt"/>
            </a:endParaRPr>
          </a:p>
          <a:p>
            <a:pPr marL="342900" indent="-342900">
              <a:buFont typeface="Arial" pitchFamily="34" charset="0"/>
              <a:buChar char="•"/>
            </a:pPr>
            <a:r>
              <a:rPr lang="en-GB" altLang="zh-CN" sz="1600" b="1" dirty="0">
                <a:latin typeface="+mj-lt"/>
              </a:rPr>
              <a:t>How the UE will use the Non-IP Link MTU received is FFS</a:t>
            </a:r>
            <a:r>
              <a:rPr lang="en-GB" altLang="zh-CN" sz="1600" dirty="0">
                <a:latin typeface="+mj-lt"/>
              </a:rPr>
              <a:t>. </a:t>
            </a:r>
            <a:r>
              <a:rPr lang="en-GB" altLang="zh-CN" sz="1600" i="1" dirty="0">
                <a:latin typeface="+mj-lt"/>
              </a:rPr>
              <a:t>(CT1adhoc meeting  </a:t>
            </a:r>
            <a:r>
              <a:rPr lang="en-US" altLang="zh-CN" sz="1600" i="1" dirty="0">
                <a:latin typeface="+mj-lt"/>
              </a:rPr>
              <a:t>C1A160123</a:t>
            </a:r>
            <a:r>
              <a:rPr lang="en-GB" altLang="zh-CN" sz="1600" i="1" dirty="0">
                <a:latin typeface="+mj-lt"/>
              </a:rPr>
              <a:t>)</a:t>
            </a:r>
            <a:endParaRPr lang="en-US" altLang="zh-CN" sz="1600" dirty="0">
              <a:latin typeface="+mj-lt"/>
            </a:endParaRPr>
          </a:p>
          <a:p>
            <a:endParaRPr lang="en-US" altLang="zh-CN" sz="1600" dirty="0">
              <a:latin typeface="+mj-lt"/>
            </a:endParaRPr>
          </a:p>
          <a:p>
            <a:pPr marL="342900" indent="-342900">
              <a:buFont typeface="Arial" pitchFamily="34" charset="0"/>
              <a:buChar char="•"/>
            </a:pPr>
            <a:r>
              <a:rPr lang="en-GB" altLang="zh-CN" sz="1600" b="1" dirty="0">
                <a:latin typeface="+mj-lt"/>
              </a:rPr>
              <a:t>The UE only using EPS services with CP-</a:t>
            </a:r>
            <a:r>
              <a:rPr lang="en-GB" altLang="zh-CN" sz="1600" b="1" dirty="0" err="1">
                <a:latin typeface="+mj-lt"/>
              </a:rPr>
              <a:t>CIoT</a:t>
            </a:r>
            <a:r>
              <a:rPr lang="en-GB" altLang="zh-CN" sz="1600" b="1" dirty="0">
                <a:latin typeface="+mj-lt"/>
              </a:rPr>
              <a:t> EPS optimization shall trigger NAS signalling connection recovery only if a downlink data transmission is expected</a:t>
            </a:r>
            <a:r>
              <a:rPr lang="en-GB" altLang="zh-CN" sz="1600" dirty="0">
                <a:latin typeface="+mj-lt"/>
              </a:rPr>
              <a:t>. </a:t>
            </a:r>
            <a:r>
              <a:rPr lang="en-US" altLang="zh-CN" sz="1600" dirty="0">
                <a:latin typeface="+mj-lt"/>
              </a:rPr>
              <a:t>(postponed to Osaka meeting, </a:t>
            </a:r>
            <a:r>
              <a:rPr lang="en-US" altLang="zh-CN" sz="1600" i="1" dirty="0">
                <a:latin typeface="+mj-lt"/>
              </a:rPr>
              <a:t>CT1 </a:t>
            </a:r>
            <a:r>
              <a:rPr lang="en-US" altLang="zh-CN" sz="1600" i="1" dirty="0" err="1">
                <a:latin typeface="+mj-lt"/>
              </a:rPr>
              <a:t>adhoc</a:t>
            </a:r>
            <a:r>
              <a:rPr lang="en-US" altLang="zh-CN" sz="1600" i="1" dirty="0">
                <a:latin typeface="+mj-lt"/>
              </a:rPr>
              <a:t> meeting C1A160033)</a:t>
            </a:r>
            <a:endParaRPr lang="zh-CN" altLang="en-US" sz="1600" dirty="0">
              <a:latin typeface="+mj-lt"/>
            </a:endParaRPr>
          </a:p>
        </p:txBody>
      </p:sp>
    </p:spTree>
    <p:extLst>
      <p:ext uri="{BB962C8B-B14F-4D97-AF65-F5344CB8AC3E}">
        <p14:creationId xmlns:p14="http://schemas.microsoft.com/office/powerpoint/2010/main" val="2262591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RAN2 Progress on NB-</a:t>
            </a:r>
            <a:r>
              <a:rPr lang="en-US" altLang="zh-CN" dirty="0" err="1"/>
              <a:t>IoT</a:t>
            </a:r>
            <a:endParaRPr lang="zh-CN" altLang="en-US" dirty="0"/>
          </a:p>
        </p:txBody>
      </p:sp>
      <p:sp>
        <p:nvSpPr>
          <p:cNvPr id="5" name="矩形 4"/>
          <p:cNvSpPr/>
          <p:nvPr/>
        </p:nvSpPr>
        <p:spPr>
          <a:xfrm>
            <a:off x="872715" y="1484784"/>
            <a:ext cx="7398568" cy="4533549"/>
          </a:xfrm>
          <a:prstGeom prst="rect">
            <a:avLst/>
          </a:prstGeom>
        </p:spPr>
        <p:txBody>
          <a:bodyPr wrap="square">
            <a:spAutoFit/>
          </a:bodyPr>
          <a:lstStyle/>
          <a:p>
            <a:pPr>
              <a:lnSpc>
                <a:spcPct val="150000"/>
              </a:lnSpc>
            </a:pPr>
            <a:r>
              <a:rPr lang="en-US" altLang="zh-CN" sz="1800" b="1" kern="0" dirty="0">
                <a:latin typeface="Times New Roman" panose="02020603050405020304" pitchFamily="18" charset="0"/>
                <a:ea typeface="宋体" panose="02010600030101010101" pitchFamily="2" charset="-122"/>
                <a:cs typeface="Times New Roman" panose="02020603050405020304" pitchFamily="18" charset="0"/>
              </a:rPr>
              <a:t>NB-</a:t>
            </a:r>
            <a:r>
              <a:rPr lang="en-US" altLang="zh-CN" sz="1800" b="1" kern="0" dirty="0" err="1">
                <a:latin typeface="Times New Roman" panose="02020603050405020304" pitchFamily="18" charset="0"/>
                <a:ea typeface="宋体" panose="02010600030101010101" pitchFamily="2" charset="-122"/>
                <a:cs typeface="Times New Roman" panose="02020603050405020304" pitchFamily="18" charset="0"/>
              </a:rPr>
              <a:t>IoT</a:t>
            </a:r>
            <a:r>
              <a:rPr lang="en-US" altLang="zh-CN" sz="1800" b="1" kern="0" dirty="0">
                <a:latin typeface="Times New Roman" panose="02020603050405020304" pitchFamily="18" charset="0"/>
                <a:ea typeface="宋体" panose="02010600030101010101" pitchFamily="2" charset="-122"/>
                <a:cs typeface="Times New Roman" panose="02020603050405020304" pitchFamily="18" charset="0"/>
              </a:rPr>
              <a:t> running </a:t>
            </a:r>
            <a:r>
              <a:rPr lang="en-US" altLang="zh-CN" sz="1800" b="1" kern="0" dirty="0" err="1">
                <a:latin typeface="Times New Roman" panose="02020603050405020304" pitchFamily="18" charset="0"/>
                <a:ea typeface="宋体" panose="02010600030101010101" pitchFamily="2" charset="-122"/>
                <a:cs typeface="Times New Roman" panose="02020603050405020304" pitchFamily="18" charset="0"/>
              </a:rPr>
              <a:t>CRs</a:t>
            </a:r>
            <a:r>
              <a:rPr lang="en-US" altLang="zh-CN" sz="1800" b="1" kern="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b="1" kern="0" dirty="0" err="1">
                <a:latin typeface="Times New Roman" panose="02020603050405020304" pitchFamily="18" charset="0"/>
                <a:ea typeface="宋体" panose="02010600030101010101" pitchFamily="2" charset="-122"/>
                <a:cs typeface="Times New Roman" panose="02020603050405020304" pitchFamily="18" charset="0"/>
              </a:rPr>
              <a:t>WG2</a:t>
            </a:r>
            <a:r>
              <a:rPr lang="en-US" altLang="zh-CN" sz="1800" b="1" kern="0" dirty="0">
                <a:latin typeface="Times New Roman" panose="02020603050405020304" pitchFamily="18" charset="0"/>
                <a:ea typeface="宋体" panose="02010600030101010101" pitchFamily="2" charset="-122"/>
                <a:cs typeface="Times New Roman" panose="02020603050405020304" pitchFamily="18" charset="0"/>
              </a:rPr>
              <a:t> Meeting NB-</a:t>
            </a:r>
            <a:r>
              <a:rPr lang="en-US" altLang="zh-CN" sz="1800" b="1" kern="0" dirty="0" err="1">
                <a:latin typeface="Times New Roman" panose="02020603050405020304" pitchFamily="18" charset="0"/>
                <a:ea typeface="宋体" panose="02010600030101010101" pitchFamily="2" charset="-122"/>
                <a:cs typeface="Times New Roman" panose="02020603050405020304" pitchFamily="18" charset="0"/>
              </a:rPr>
              <a:t>IoT</a:t>
            </a:r>
            <a:r>
              <a:rPr lang="en-US" altLang="zh-CN" sz="1800" b="1" kern="0" dirty="0">
                <a:latin typeface="Times New Roman" panose="02020603050405020304" pitchFamily="18" charset="0"/>
                <a:ea typeface="宋体" panose="02010600030101010101" pitchFamily="2" charset="-122"/>
                <a:cs typeface="Times New Roman" panose="02020603050405020304" pitchFamily="18" charset="0"/>
              </a:rPr>
              <a:t> Ad-hoc, </a:t>
            </a:r>
            <a:r>
              <a:rPr lang="en-US" altLang="zh-CN" sz="1800" b="1" kern="0" dirty="0" err="1">
                <a:latin typeface="Times New Roman" panose="02020603050405020304" pitchFamily="18" charset="0"/>
                <a:ea typeface="宋体" panose="02010600030101010101" pitchFamily="2" charset="-122"/>
                <a:cs typeface="Times New Roman" panose="02020603050405020304" pitchFamily="18" charset="0"/>
              </a:rPr>
              <a:t>3</a:t>
            </a:r>
            <a:r>
              <a:rPr lang="en-US" altLang="zh-CN" sz="1800" b="1" kern="0" baseline="30000" dirty="0" err="1">
                <a:latin typeface="Times New Roman" panose="02020603050405020304" pitchFamily="18" charset="0"/>
                <a:ea typeface="宋体" panose="02010600030101010101" pitchFamily="2" charset="-122"/>
                <a:cs typeface="Times New Roman" panose="02020603050405020304" pitchFamily="18" charset="0"/>
              </a:rPr>
              <a:t>th</a:t>
            </a:r>
            <a:r>
              <a:rPr lang="en-US" altLang="zh-CN" sz="1800" b="1" kern="0" dirty="0">
                <a:latin typeface="Times New Roman" panose="02020603050405020304" pitchFamily="18" charset="0"/>
                <a:ea typeface="宋体" panose="02010600030101010101" pitchFamily="2" charset="-122"/>
                <a:cs typeface="Times New Roman" panose="02020603050405020304" pitchFamily="18" charset="0"/>
              </a:rPr>
              <a:t> – 4</a:t>
            </a:r>
            <a:r>
              <a:rPr lang="en-US" altLang="zh-CN" sz="1800" b="1" kern="0" baseline="30000" dirty="0">
                <a:latin typeface="Times New Roman" panose="02020603050405020304" pitchFamily="18" charset="0"/>
                <a:ea typeface="宋体" panose="02010600030101010101" pitchFamily="2" charset="-122"/>
                <a:cs typeface="Times New Roman" panose="02020603050405020304" pitchFamily="18" charset="0"/>
              </a:rPr>
              <a:t>th</a:t>
            </a:r>
            <a:r>
              <a:rPr lang="en-US" altLang="zh-CN" sz="1800" b="1" kern="0" dirty="0">
                <a:latin typeface="Times New Roman" panose="02020603050405020304" pitchFamily="18" charset="0"/>
                <a:ea typeface="宋体" panose="02010600030101010101" pitchFamily="2" charset="-122"/>
                <a:cs typeface="Times New Roman" panose="02020603050405020304" pitchFamily="18" charset="0"/>
              </a:rPr>
              <a:t> May 2016)</a:t>
            </a:r>
          </a:p>
          <a:p>
            <a:pPr marL="342900" indent="-342900" defTabSz="914400" fontAlgn="b">
              <a:lnSpc>
                <a:spcPct val="120000"/>
              </a:lnSpc>
              <a:spcBef>
                <a:spcPts val="600"/>
              </a:spcBef>
              <a:spcAft>
                <a:spcPct val="0"/>
              </a:spcAft>
              <a:buClr>
                <a:srgbClr val="114F9B"/>
              </a:buClr>
              <a:buFont typeface="Wingdings" pitchFamily="2" charset="2"/>
              <a:buChar char="v"/>
            </a:pPr>
            <a:r>
              <a:rPr lang="pt-BR" altLang="zh-CN" sz="1400" kern="0" dirty="0">
                <a:solidFill>
                  <a:srgbClr val="000000"/>
                </a:solidFill>
                <a:latin typeface="Arial" charset="0"/>
              </a:rPr>
              <a:t>36.300: R2-163218</a:t>
            </a:r>
          </a:p>
          <a:p>
            <a:pPr marL="342900" indent="-342900" defTabSz="914400" fontAlgn="b">
              <a:lnSpc>
                <a:spcPct val="120000"/>
              </a:lnSpc>
              <a:spcBef>
                <a:spcPts val="600"/>
              </a:spcBef>
              <a:spcAft>
                <a:spcPct val="0"/>
              </a:spcAft>
              <a:buClr>
                <a:srgbClr val="114F9B"/>
              </a:buClr>
              <a:buFont typeface="Wingdings" pitchFamily="2" charset="2"/>
              <a:buChar char="v"/>
            </a:pPr>
            <a:r>
              <a:rPr lang="pt-BR" altLang="zh-CN" sz="1400" kern="0" dirty="0">
                <a:solidFill>
                  <a:srgbClr val="000000"/>
                </a:solidFill>
                <a:latin typeface="Arial" charset="0"/>
              </a:rPr>
              <a:t>36.331: R2-163221</a:t>
            </a:r>
          </a:p>
          <a:p>
            <a:pPr marL="342900" indent="-342900" defTabSz="914400" fontAlgn="b">
              <a:lnSpc>
                <a:spcPct val="120000"/>
              </a:lnSpc>
              <a:spcBef>
                <a:spcPts val="600"/>
              </a:spcBef>
              <a:spcAft>
                <a:spcPct val="0"/>
              </a:spcAft>
              <a:buClr>
                <a:srgbClr val="114F9B"/>
              </a:buClr>
              <a:buFont typeface="Wingdings" pitchFamily="2" charset="2"/>
              <a:buChar char="v"/>
            </a:pPr>
            <a:r>
              <a:rPr lang="pt-BR" altLang="zh-CN" sz="1400" kern="0" dirty="0">
                <a:solidFill>
                  <a:srgbClr val="000000"/>
                </a:solidFill>
                <a:latin typeface="Arial" charset="0"/>
              </a:rPr>
              <a:t>36.306: R2-163273</a:t>
            </a:r>
          </a:p>
          <a:p>
            <a:pPr marL="342900" indent="-342900" defTabSz="914400" fontAlgn="b">
              <a:lnSpc>
                <a:spcPct val="120000"/>
              </a:lnSpc>
              <a:spcBef>
                <a:spcPts val="600"/>
              </a:spcBef>
              <a:spcAft>
                <a:spcPct val="0"/>
              </a:spcAft>
              <a:buClr>
                <a:srgbClr val="114F9B"/>
              </a:buClr>
              <a:buFont typeface="Wingdings" pitchFamily="2" charset="2"/>
              <a:buChar char="v"/>
            </a:pPr>
            <a:r>
              <a:rPr lang="pt-BR" altLang="zh-CN" sz="1400" kern="0" dirty="0">
                <a:solidFill>
                  <a:srgbClr val="000000"/>
                </a:solidFill>
                <a:latin typeface="Arial" charset="0"/>
              </a:rPr>
              <a:t>36.304: R2-163244</a:t>
            </a:r>
          </a:p>
          <a:p>
            <a:pPr marL="342900" indent="-342900" defTabSz="914400" fontAlgn="b">
              <a:lnSpc>
                <a:spcPct val="120000"/>
              </a:lnSpc>
              <a:spcBef>
                <a:spcPts val="600"/>
              </a:spcBef>
              <a:spcAft>
                <a:spcPct val="0"/>
              </a:spcAft>
              <a:buClr>
                <a:srgbClr val="114F9B"/>
              </a:buClr>
              <a:buFont typeface="Wingdings" pitchFamily="2" charset="2"/>
              <a:buChar char="v"/>
            </a:pPr>
            <a:r>
              <a:rPr lang="pt-BR" altLang="zh-CN" sz="1400" kern="0" dirty="0">
                <a:solidFill>
                  <a:srgbClr val="000000"/>
                </a:solidFill>
                <a:latin typeface="Arial" charset="0"/>
              </a:rPr>
              <a:t>36.302: R2-163219</a:t>
            </a:r>
          </a:p>
          <a:p>
            <a:pPr marL="342900" indent="-342900" defTabSz="914400" fontAlgn="b">
              <a:lnSpc>
                <a:spcPct val="120000"/>
              </a:lnSpc>
              <a:spcBef>
                <a:spcPts val="600"/>
              </a:spcBef>
              <a:spcAft>
                <a:spcPct val="0"/>
              </a:spcAft>
              <a:buClr>
                <a:srgbClr val="114F9B"/>
              </a:buClr>
              <a:buFont typeface="Wingdings" pitchFamily="2" charset="2"/>
              <a:buChar char="v"/>
            </a:pPr>
            <a:r>
              <a:rPr lang="pt-BR" altLang="zh-CN" sz="1400" kern="0" dirty="0">
                <a:solidFill>
                  <a:srgbClr val="000000"/>
                </a:solidFill>
                <a:latin typeface="Arial" charset="0"/>
              </a:rPr>
              <a:t>36.321: R2-163259</a:t>
            </a:r>
          </a:p>
          <a:p>
            <a:pPr marL="342900" indent="-342900" defTabSz="914400" fontAlgn="b">
              <a:lnSpc>
                <a:spcPct val="120000"/>
              </a:lnSpc>
              <a:spcBef>
                <a:spcPts val="600"/>
              </a:spcBef>
              <a:spcAft>
                <a:spcPct val="0"/>
              </a:spcAft>
              <a:buClr>
                <a:srgbClr val="114F9B"/>
              </a:buClr>
              <a:buFont typeface="Wingdings" pitchFamily="2" charset="2"/>
              <a:buChar char="v"/>
            </a:pPr>
            <a:r>
              <a:rPr lang="pt-BR" altLang="zh-CN" sz="1400" kern="0" dirty="0">
                <a:solidFill>
                  <a:srgbClr val="000000"/>
                </a:solidFill>
                <a:latin typeface="Arial" charset="0"/>
              </a:rPr>
              <a:t>36.322: R2-163216</a:t>
            </a:r>
          </a:p>
          <a:p>
            <a:pPr marL="342900" indent="-342900" defTabSz="914400" fontAlgn="b">
              <a:lnSpc>
                <a:spcPct val="120000"/>
              </a:lnSpc>
              <a:spcBef>
                <a:spcPts val="600"/>
              </a:spcBef>
              <a:spcAft>
                <a:spcPct val="0"/>
              </a:spcAft>
              <a:buClr>
                <a:srgbClr val="114F9B"/>
              </a:buClr>
              <a:buFont typeface="Wingdings" pitchFamily="2" charset="2"/>
              <a:buChar char="v"/>
            </a:pPr>
            <a:r>
              <a:rPr lang="pt-BR" altLang="zh-CN" sz="1400" kern="0" dirty="0">
                <a:solidFill>
                  <a:srgbClr val="000000"/>
                </a:solidFill>
                <a:latin typeface="Arial" charset="0"/>
              </a:rPr>
              <a:t>36.323: R2-163238</a:t>
            </a:r>
          </a:p>
          <a:p>
            <a:pPr marL="342900" indent="-342900" defTabSz="914400" fontAlgn="b">
              <a:lnSpc>
                <a:spcPct val="120000"/>
              </a:lnSpc>
              <a:spcBef>
                <a:spcPts val="600"/>
              </a:spcBef>
              <a:spcAft>
                <a:spcPct val="0"/>
              </a:spcAft>
              <a:buClr>
                <a:srgbClr val="114F9B"/>
              </a:buClr>
              <a:buFont typeface="Wingdings" pitchFamily="2" charset="2"/>
              <a:buChar char="v"/>
            </a:pPr>
            <a:endParaRPr lang="pt-BR" altLang="zh-CN" sz="1400" kern="0" dirty="0">
              <a:solidFill>
                <a:srgbClr val="000000"/>
              </a:solidFill>
              <a:latin typeface="Arial" charset="0"/>
            </a:endParaRPr>
          </a:p>
          <a:p>
            <a:pPr defTabSz="914400" fontAlgn="b">
              <a:lnSpc>
                <a:spcPct val="120000"/>
              </a:lnSpc>
              <a:spcBef>
                <a:spcPts val="600"/>
              </a:spcBef>
              <a:spcAft>
                <a:spcPct val="0"/>
              </a:spcAft>
              <a:buClr>
                <a:srgbClr val="114F9B"/>
              </a:buClr>
            </a:pPr>
            <a:r>
              <a:rPr lang="pt-BR" altLang="zh-CN" sz="1400" kern="0" dirty="0">
                <a:solidFill>
                  <a:srgbClr val="000000"/>
                </a:solidFill>
                <a:latin typeface="Arial" charset="0"/>
              </a:rPr>
              <a:t>N</a:t>
            </a:r>
            <a:r>
              <a:rPr lang="en-US" altLang="zh-CN" sz="1400" kern="0" dirty="0" err="1">
                <a:solidFill>
                  <a:srgbClr val="000000"/>
                </a:solidFill>
                <a:latin typeface="Arial" charset="0"/>
              </a:rPr>
              <a:t>ext</a:t>
            </a:r>
            <a:r>
              <a:rPr lang="en-US" altLang="zh-CN" sz="1400" kern="0" dirty="0">
                <a:solidFill>
                  <a:srgbClr val="000000"/>
                </a:solidFill>
                <a:latin typeface="Arial" charset="0"/>
              </a:rPr>
              <a:t> </a:t>
            </a:r>
            <a:r>
              <a:rPr lang="fr-FR" altLang="zh-CN" sz="1400" kern="0" dirty="0">
                <a:solidFill>
                  <a:srgbClr val="000000"/>
                </a:solidFill>
                <a:latin typeface="Arial" charset="0"/>
              </a:rPr>
              <a:t>RAN2 </a:t>
            </a:r>
            <a:r>
              <a:rPr lang="en-US" altLang="zh-CN" sz="1400" kern="0" dirty="0">
                <a:solidFill>
                  <a:srgbClr val="000000"/>
                </a:solidFill>
                <a:latin typeface="Arial" charset="0"/>
              </a:rPr>
              <a:t>meeting is </a:t>
            </a:r>
            <a:r>
              <a:rPr lang="fr-FR" altLang="zh-CN" sz="1400" kern="0" dirty="0">
                <a:solidFill>
                  <a:srgbClr val="000000"/>
                </a:solidFill>
                <a:latin typeface="Arial" charset="0"/>
              </a:rPr>
              <a:t>RAN2#94 on 23 - 27 May 2016 in Nanjing </a:t>
            </a:r>
          </a:p>
          <a:p>
            <a:pPr defTabSz="914400" fontAlgn="b">
              <a:lnSpc>
                <a:spcPct val="120000"/>
              </a:lnSpc>
              <a:spcBef>
                <a:spcPts val="600"/>
              </a:spcBef>
              <a:spcAft>
                <a:spcPct val="0"/>
              </a:spcAft>
              <a:buClr>
                <a:srgbClr val="114F9B"/>
              </a:buClr>
            </a:pPr>
            <a:endParaRPr lang="en-US" altLang="zh-CN" sz="1400" kern="0" dirty="0">
              <a:solidFill>
                <a:srgbClr val="000000"/>
              </a:solidFill>
              <a:latin typeface="Arial" charset="0"/>
            </a:endParaRPr>
          </a:p>
          <a:p>
            <a:pPr defTabSz="914400" fontAlgn="b">
              <a:lnSpc>
                <a:spcPct val="120000"/>
              </a:lnSpc>
              <a:spcBef>
                <a:spcPts val="600"/>
              </a:spcBef>
              <a:spcAft>
                <a:spcPct val="0"/>
              </a:spcAft>
              <a:buClr>
                <a:srgbClr val="114F9B"/>
              </a:buClr>
            </a:pPr>
            <a:r>
              <a:rPr lang="fr-FR" altLang="zh-CN" sz="1400" kern="0" dirty="0">
                <a:solidFill>
                  <a:srgbClr val="FF0000"/>
                </a:solidFill>
                <a:latin typeface="Arial" charset="0"/>
              </a:rPr>
              <a:t>Planned completion date: June 2016</a:t>
            </a:r>
          </a:p>
        </p:txBody>
      </p:sp>
    </p:spTree>
    <p:extLst>
      <p:ext uri="{BB962C8B-B14F-4D97-AF65-F5344CB8AC3E}">
        <p14:creationId xmlns:p14="http://schemas.microsoft.com/office/powerpoint/2010/main" val="14139782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72715" y="1164500"/>
            <a:ext cx="7398568" cy="5410712"/>
          </a:xfrm>
          <a:prstGeom prst="rect">
            <a:avLst/>
          </a:prstGeom>
        </p:spPr>
        <p:txBody>
          <a:bodyPr wrap="square">
            <a:spAutoFit/>
          </a:bodyPr>
          <a:lstStyle/>
          <a:p>
            <a:pPr marL="342900" indent="-342900" defTabSz="914400" fontAlgn="b">
              <a:lnSpc>
                <a:spcPct val="120000"/>
              </a:lnSpc>
              <a:spcBef>
                <a:spcPts val="600"/>
              </a:spcBef>
              <a:spcAft>
                <a:spcPct val="0"/>
              </a:spcAft>
              <a:buClr>
                <a:srgbClr val="114F9B"/>
              </a:buClr>
              <a:buFont typeface="Wingdings" pitchFamily="2" charset="2"/>
              <a:buChar char="v"/>
            </a:pPr>
            <a:r>
              <a:rPr lang="en-US" altLang="zh-CN" sz="1400" b="1" kern="0" dirty="0">
                <a:solidFill>
                  <a:srgbClr val="000000"/>
                </a:solidFill>
                <a:latin typeface="Arial" charset="0"/>
              </a:rPr>
              <a:t>A new UE category named Category NB1</a:t>
            </a:r>
          </a:p>
          <a:p>
            <a:pPr marL="342900" indent="-342900" defTabSz="914400" fontAlgn="b">
              <a:lnSpc>
                <a:spcPct val="120000"/>
              </a:lnSpc>
              <a:spcBef>
                <a:spcPts val="600"/>
              </a:spcBef>
              <a:spcAft>
                <a:spcPct val="0"/>
              </a:spcAft>
              <a:buClr>
                <a:srgbClr val="114F9B"/>
              </a:buClr>
              <a:buFont typeface="Wingdings" pitchFamily="2" charset="2"/>
              <a:buChar char="v"/>
            </a:pPr>
            <a:r>
              <a:rPr lang="en-US" altLang="zh-CN" sz="1400" b="1" kern="0" dirty="0">
                <a:solidFill>
                  <a:srgbClr val="000000"/>
                </a:solidFill>
                <a:latin typeface="Arial" charset="0"/>
              </a:rPr>
              <a:t>Support of “attach without PDN connectivity”</a:t>
            </a:r>
          </a:p>
          <a:p>
            <a:pPr marL="719138" indent="-285750" defTabSz="914400" fontAlgn="b">
              <a:lnSpc>
                <a:spcPct val="120000"/>
              </a:lnSpc>
              <a:spcBef>
                <a:spcPts val="600"/>
              </a:spcBef>
              <a:spcAft>
                <a:spcPct val="0"/>
              </a:spcAft>
              <a:buClr>
                <a:srgbClr val="114F9B"/>
              </a:buClr>
              <a:buFont typeface="Arial" pitchFamily="34" charset="0"/>
              <a:buChar char="•"/>
            </a:pPr>
            <a:r>
              <a:rPr lang="en-GB" altLang="zh-CN" sz="1400" kern="0" dirty="0">
                <a:solidFill>
                  <a:srgbClr val="000000"/>
                </a:solidFill>
                <a:latin typeface="Arial" charset="0"/>
              </a:rPr>
              <a:t>Introduce an indication signalled per PLMN in SIB1.</a:t>
            </a:r>
          </a:p>
          <a:p>
            <a:pPr marL="719138" indent="-285750" defTabSz="914400" fontAlgn="b">
              <a:lnSpc>
                <a:spcPct val="120000"/>
              </a:lnSpc>
              <a:spcBef>
                <a:spcPts val="600"/>
              </a:spcBef>
              <a:spcAft>
                <a:spcPct val="0"/>
              </a:spcAft>
              <a:buClr>
                <a:srgbClr val="114F9B"/>
              </a:buClr>
              <a:buFont typeface="Arial" pitchFamily="34" charset="0"/>
              <a:buChar char="•"/>
            </a:pPr>
            <a:r>
              <a:rPr lang="en-GB" altLang="zh-CN" sz="1400" kern="0" dirty="0">
                <a:solidFill>
                  <a:srgbClr val="000000"/>
                </a:solidFill>
                <a:latin typeface="Arial" charset="0"/>
              </a:rPr>
              <a:t>Introduce an indication at connection establishment, to be used at attach, in MSG5.</a:t>
            </a:r>
          </a:p>
          <a:p>
            <a:pPr marL="342900" lvl="0" indent="-342900" defTabSz="914400" fontAlgn="b">
              <a:lnSpc>
                <a:spcPct val="120000"/>
              </a:lnSpc>
              <a:spcBef>
                <a:spcPts val="600"/>
              </a:spcBef>
              <a:spcAft>
                <a:spcPct val="0"/>
              </a:spcAft>
              <a:buClr>
                <a:srgbClr val="114F9B"/>
              </a:buClr>
              <a:buFont typeface="Wingdings" pitchFamily="2" charset="2"/>
              <a:buChar char="v"/>
            </a:pPr>
            <a:r>
              <a:rPr lang="en-US" altLang="zh-CN" sz="1400" b="1" kern="0" dirty="0">
                <a:solidFill>
                  <a:srgbClr val="000000"/>
                </a:solidFill>
                <a:latin typeface="Arial" charset="0"/>
              </a:rPr>
              <a:t>RRC establishment cause</a:t>
            </a:r>
            <a:endParaRPr lang="en-US" altLang="zh-CN" sz="1400" kern="0" dirty="0">
              <a:solidFill>
                <a:srgbClr val="000000"/>
              </a:solidFill>
              <a:latin typeface="Arial" charset="0"/>
            </a:endParaRPr>
          </a:p>
          <a:p>
            <a:pPr marL="719138" lvl="0" indent="-285750" defTabSz="914400" fontAlgn="b">
              <a:lnSpc>
                <a:spcPct val="120000"/>
              </a:lnSpc>
              <a:spcBef>
                <a:spcPts val="600"/>
              </a:spcBef>
              <a:spcAft>
                <a:spcPct val="0"/>
              </a:spcAft>
              <a:buClr>
                <a:srgbClr val="114F9B"/>
              </a:buClr>
              <a:buFont typeface="Arial" pitchFamily="34" charset="0"/>
              <a:buChar char="•"/>
            </a:pPr>
            <a:r>
              <a:rPr lang="en-US" altLang="zh-CN" sz="1400" kern="0" dirty="0" err="1">
                <a:solidFill>
                  <a:srgbClr val="000000"/>
                </a:solidFill>
                <a:latin typeface="Arial" charset="0"/>
              </a:rPr>
              <a:t>mt</a:t>
            </a:r>
            <a:r>
              <a:rPr lang="en-US" altLang="zh-CN" sz="1400" kern="0" dirty="0">
                <a:solidFill>
                  <a:srgbClr val="000000"/>
                </a:solidFill>
                <a:latin typeface="Arial" charset="0"/>
              </a:rPr>
              <a:t>-Access, </a:t>
            </a:r>
            <a:r>
              <a:rPr lang="en-US" altLang="zh-CN" sz="1400" kern="0" dirty="0" err="1">
                <a:solidFill>
                  <a:srgbClr val="000000"/>
                </a:solidFill>
                <a:latin typeface="Arial" charset="0"/>
              </a:rPr>
              <a:t>mo-Signalling</a:t>
            </a:r>
            <a:r>
              <a:rPr lang="en-US" altLang="zh-CN" sz="1400" kern="0" dirty="0">
                <a:solidFill>
                  <a:srgbClr val="000000"/>
                </a:solidFill>
                <a:latin typeface="Arial" charset="0"/>
              </a:rPr>
              <a:t>, </a:t>
            </a:r>
            <a:r>
              <a:rPr lang="en-US" altLang="zh-CN" sz="1400" kern="0" dirty="0" err="1">
                <a:solidFill>
                  <a:srgbClr val="000000"/>
                </a:solidFill>
                <a:latin typeface="Arial" charset="0"/>
              </a:rPr>
              <a:t>mo</a:t>
            </a:r>
            <a:r>
              <a:rPr lang="en-US" altLang="zh-CN" sz="1400" kern="0" dirty="0">
                <a:solidFill>
                  <a:srgbClr val="000000"/>
                </a:solidFill>
                <a:latin typeface="Arial" charset="0"/>
              </a:rPr>
              <a:t>-Data, </a:t>
            </a:r>
            <a:r>
              <a:rPr lang="en-US" altLang="zh-CN" sz="1400" kern="0" dirty="0" err="1">
                <a:solidFill>
                  <a:srgbClr val="000000"/>
                </a:solidFill>
                <a:latin typeface="Arial" charset="0"/>
              </a:rPr>
              <a:t>mo</a:t>
            </a:r>
            <a:r>
              <a:rPr lang="en-US" altLang="zh-CN" sz="1400" kern="0" dirty="0">
                <a:solidFill>
                  <a:srgbClr val="000000"/>
                </a:solidFill>
                <a:latin typeface="Arial" charset="0"/>
              </a:rPr>
              <a:t>-Exception-Data(new). </a:t>
            </a:r>
          </a:p>
          <a:p>
            <a:pPr marL="719138" lvl="0" indent="-285750" defTabSz="914400" fontAlgn="b">
              <a:lnSpc>
                <a:spcPct val="120000"/>
              </a:lnSpc>
              <a:spcBef>
                <a:spcPts val="600"/>
              </a:spcBef>
              <a:spcAft>
                <a:spcPct val="0"/>
              </a:spcAft>
              <a:buClr>
                <a:srgbClr val="114F9B"/>
              </a:buClr>
              <a:buFont typeface="Arial" pitchFamily="34" charset="0"/>
              <a:buChar char="•"/>
            </a:pPr>
            <a:r>
              <a:rPr lang="en-US" altLang="zh-CN" sz="1400" kern="0" dirty="0">
                <a:solidFill>
                  <a:srgbClr val="000000"/>
                </a:solidFill>
                <a:latin typeface="Arial" charset="0"/>
              </a:rPr>
              <a:t>“emergency” or “</a:t>
            </a:r>
            <a:r>
              <a:rPr lang="en-US" altLang="zh-CN" sz="1400" kern="0" dirty="0" err="1">
                <a:solidFill>
                  <a:srgbClr val="000000"/>
                </a:solidFill>
                <a:latin typeface="Arial" charset="0"/>
              </a:rPr>
              <a:t>delaytolerantaccess</a:t>
            </a:r>
            <a:r>
              <a:rPr lang="en-US" altLang="zh-CN" sz="1400" kern="0" dirty="0">
                <a:solidFill>
                  <a:srgbClr val="000000"/>
                </a:solidFill>
                <a:latin typeface="Arial" charset="0"/>
              </a:rPr>
              <a:t>” cause values are not applicable to NB-</a:t>
            </a:r>
            <a:r>
              <a:rPr lang="en-US" altLang="zh-CN" sz="1400" kern="0" dirty="0" err="1">
                <a:solidFill>
                  <a:srgbClr val="000000"/>
                </a:solidFill>
                <a:latin typeface="Arial" charset="0"/>
              </a:rPr>
              <a:t>IoT</a:t>
            </a:r>
            <a:r>
              <a:rPr lang="en-US" altLang="zh-CN" sz="1400" kern="0" dirty="0">
                <a:solidFill>
                  <a:srgbClr val="000000"/>
                </a:solidFill>
                <a:latin typeface="Arial" charset="0"/>
              </a:rPr>
              <a:t>. </a:t>
            </a:r>
          </a:p>
          <a:p>
            <a:pPr marL="719138" lvl="0" indent="-285750" defTabSz="914400" fontAlgn="b">
              <a:lnSpc>
                <a:spcPct val="120000"/>
              </a:lnSpc>
              <a:spcBef>
                <a:spcPts val="600"/>
              </a:spcBef>
              <a:spcAft>
                <a:spcPct val="0"/>
              </a:spcAft>
              <a:buClr>
                <a:srgbClr val="114F9B"/>
              </a:buClr>
              <a:buFont typeface="Arial" pitchFamily="34" charset="0"/>
              <a:buChar char="•"/>
            </a:pPr>
            <a:r>
              <a:rPr lang="en-US" altLang="zh-CN" sz="1400" kern="0" dirty="0">
                <a:solidFill>
                  <a:srgbClr val="000000"/>
                </a:solidFill>
                <a:latin typeface="Arial" charset="0"/>
              </a:rPr>
              <a:t>Two priority cases for MO data: a) normal reporting ; b) exceptional reporting</a:t>
            </a:r>
          </a:p>
          <a:p>
            <a:pPr marL="342900" lvl="0" indent="-342900" defTabSz="914400" fontAlgn="b">
              <a:lnSpc>
                <a:spcPct val="120000"/>
              </a:lnSpc>
              <a:spcBef>
                <a:spcPts val="600"/>
              </a:spcBef>
              <a:spcAft>
                <a:spcPct val="0"/>
              </a:spcAft>
              <a:buClr>
                <a:srgbClr val="114F9B"/>
              </a:buClr>
              <a:buFont typeface="Wingdings" pitchFamily="2" charset="2"/>
              <a:buChar char="v"/>
            </a:pPr>
            <a:r>
              <a:rPr lang="en-US" altLang="zh-CN" sz="1400" b="1" kern="0" dirty="0" err="1">
                <a:solidFill>
                  <a:srgbClr val="000000"/>
                </a:solidFill>
                <a:latin typeface="Arial" charset="0"/>
              </a:rPr>
              <a:t>mo</a:t>
            </a:r>
            <a:r>
              <a:rPr lang="en-US" altLang="zh-CN" sz="1400" b="1" kern="0" dirty="0">
                <a:solidFill>
                  <a:srgbClr val="000000"/>
                </a:solidFill>
                <a:latin typeface="Arial" charset="0"/>
              </a:rPr>
              <a:t>-Exception-Data</a:t>
            </a:r>
          </a:p>
          <a:p>
            <a:pPr marL="719138" indent="-285750" defTabSz="914400" fontAlgn="b">
              <a:lnSpc>
                <a:spcPct val="120000"/>
              </a:lnSpc>
              <a:spcBef>
                <a:spcPts val="600"/>
              </a:spcBef>
              <a:spcAft>
                <a:spcPct val="0"/>
              </a:spcAft>
              <a:buClr>
                <a:srgbClr val="114F9B"/>
              </a:buClr>
              <a:buFont typeface="Arial" pitchFamily="34" charset="0"/>
              <a:buChar char="•"/>
            </a:pPr>
            <a:r>
              <a:rPr lang="en-US" altLang="zh-CN" sz="1400" kern="0" dirty="0" err="1">
                <a:solidFill>
                  <a:srgbClr val="000000"/>
                </a:solidFill>
                <a:latin typeface="Arial" charset="0"/>
              </a:rPr>
              <a:t>UE</a:t>
            </a:r>
            <a:r>
              <a:rPr lang="en-US" altLang="zh-CN" sz="1400" kern="0" dirty="0">
                <a:solidFill>
                  <a:srgbClr val="000000"/>
                </a:solidFill>
                <a:latin typeface="Arial" charset="0"/>
              </a:rPr>
              <a:t> shall initiate an </a:t>
            </a:r>
            <a:r>
              <a:rPr lang="en-US" altLang="zh-CN" sz="1400" kern="0" dirty="0" err="1">
                <a:solidFill>
                  <a:srgbClr val="000000"/>
                </a:solidFill>
                <a:latin typeface="Arial" charset="0"/>
              </a:rPr>
              <a:t>RRC</a:t>
            </a:r>
            <a:r>
              <a:rPr lang="en-US" altLang="zh-CN" sz="1400" kern="0" dirty="0">
                <a:solidFill>
                  <a:srgbClr val="000000"/>
                </a:solidFill>
                <a:latin typeface="Arial" charset="0"/>
              </a:rPr>
              <a:t> connection with cause </a:t>
            </a:r>
            <a:r>
              <a:rPr lang="en-US" altLang="zh-CN" sz="1400" kern="0" dirty="0" err="1">
                <a:solidFill>
                  <a:srgbClr val="000000"/>
                </a:solidFill>
                <a:latin typeface="Arial" charset="0"/>
              </a:rPr>
              <a:t>mo-ExceptionData</a:t>
            </a:r>
            <a:r>
              <a:rPr lang="en-US" altLang="zh-CN" sz="1400" kern="0" dirty="0">
                <a:solidFill>
                  <a:srgbClr val="000000"/>
                </a:solidFill>
                <a:latin typeface="Arial" charset="0"/>
              </a:rPr>
              <a:t> only to send exception reports. Exception reports can be sent on </a:t>
            </a:r>
            <a:r>
              <a:rPr lang="en-US" altLang="zh-CN" sz="1400" kern="0" dirty="0" err="1">
                <a:solidFill>
                  <a:srgbClr val="000000"/>
                </a:solidFill>
                <a:latin typeface="Arial" charset="0"/>
              </a:rPr>
              <a:t>RRC</a:t>
            </a:r>
            <a:r>
              <a:rPr lang="en-US" altLang="zh-CN" sz="1400" kern="0" dirty="0">
                <a:solidFill>
                  <a:srgbClr val="000000"/>
                </a:solidFill>
                <a:latin typeface="Arial" charset="0"/>
              </a:rPr>
              <a:t> connections regardless establishment cause value. </a:t>
            </a:r>
          </a:p>
          <a:p>
            <a:pPr marL="719138" indent="-285750" defTabSz="914400" fontAlgn="b">
              <a:lnSpc>
                <a:spcPct val="120000"/>
              </a:lnSpc>
              <a:spcBef>
                <a:spcPts val="600"/>
              </a:spcBef>
              <a:spcAft>
                <a:spcPct val="0"/>
              </a:spcAft>
              <a:buClr>
                <a:srgbClr val="114F9B"/>
              </a:buClr>
              <a:buFont typeface="Arial" pitchFamily="34" charset="0"/>
              <a:buChar char="•"/>
            </a:pPr>
            <a:r>
              <a:rPr lang="en-US" altLang="zh-CN" sz="1400" kern="0" dirty="0" err="1">
                <a:solidFill>
                  <a:srgbClr val="000000"/>
                </a:solidFill>
                <a:latin typeface="Arial" charset="0"/>
              </a:rPr>
              <a:t>UE</a:t>
            </a:r>
            <a:r>
              <a:rPr lang="en-US" altLang="zh-CN" sz="1400" kern="0" dirty="0">
                <a:solidFill>
                  <a:srgbClr val="000000"/>
                </a:solidFill>
                <a:latin typeface="Arial" charset="0"/>
              </a:rPr>
              <a:t> shall not use an </a:t>
            </a:r>
            <a:r>
              <a:rPr lang="en-US" altLang="zh-CN" sz="1400" kern="0" dirty="0" err="1">
                <a:solidFill>
                  <a:srgbClr val="000000"/>
                </a:solidFill>
                <a:latin typeface="Arial" charset="0"/>
              </a:rPr>
              <a:t>RRC</a:t>
            </a:r>
            <a:r>
              <a:rPr lang="en-US" altLang="zh-CN" sz="1400" kern="0" dirty="0">
                <a:solidFill>
                  <a:srgbClr val="000000"/>
                </a:solidFill>
                <a:latin typeface="Arial" charset="0"/>
              </a:rPr>
              <a:t> connection established with cause </a:t>
            </a:r>
            <a:r>
              <a:rPr lang="en-US" altLang="zh-CN" sz="1400" kern="0" dirty="0" err="1">
                <a:solidFill>
                  <a:srgbClr val="000000"/>
                </a:solidFill>
                <a:latin typeface="Arial" charset="0"/>
              </a:rPr>
              <a:t>mo-ExceptionData</a:t>
            </a:r>
            <a:r>
              <a:rPr lang="en-US" altLang="zh-CN" sz="1400" kern="0" dirty="0">
                <a:solidFill>
                  <a:srgbClr val="000000"/>
                </a:solidFill>
                <a:latin typeface="Arial" charset="0"/>
              </a:rPr>
              <a:t> to send other data than exception reports. Remains FFS</a:t>
            </a:r>
          </a:p>
          <a:p>
            <a:pPr marL="342900" lvl="0" indent="-342900" defTabSz="914400" fontAlgn="b">
              <a:lnSpc>
                <a:spcPct val="120000"/>
              </a:lnSpc>
              <a:spcBef>
                <a:spcPts val="600"/>
              </a:spcBef>
              <a:spcAft>
                <a:spcPct val="0"/>
              </a:spcAft>
              <a:buClr>
                <a:srgbClr val="114F9B"/>
              </a:buClr>
              <a:buFont typeface="Wingdings" pitchFamily="2" charset="2"/>
              <a:buChar char="v"/>
            </a:pPr>
            <a:r>
              <a:rPr lang="en-US" altLang="zh-CN" sz="1400" b="1" kern="0" dirty="0">
                <a:solidFill>
                  <a:srgbClr val="000000"/>
                </a:solidFill>
                <a:latin typeface="Arial" charset="0"/>
              </a:rPr>
              <a:t>Multiple DRBs</a:t>
            </a:r>
          </a:p>
          <a:p>
            <a:pPr marL="361950" lvl="0" defTabSz="914400" fontAlgn="b">
              <a:lnSpc>
                <a:spcPct val="120000"/>
              </a:lnSpc>
              <a:spcBef>
                <a:spcPts val="600"/>
              </a:spcBef>
              <a:spcAft>
                <a:spcPct val="0"/>
              </a:spcAft>
              <a:buClr>
                <a:srgbClr val="114F9B"/>
              </a:buClr>
            </a:pPr>
            <a:r>
              <a:rPr lang="en-US" altLang="zh-CN" sz="1400" kern="0" dirty="0">
                <a:solidFill>
                  <a:srgbClr val="000000"/>
                </a:solidFill>
                <a:latin typeface="Arial" charset="0"/>
              </a:rPr>
              <a:t>UP solution can optionally supports more than 1 DRB, the higher capable UE supports 2 DRBs.</a:t>
            </a:r>
          </a:p>
        </p:txBody>
      </p:sp>
      <p:sp>
        <p:nvSpPr>
          <p:cNvPr id="6" name="标题 2"/>
          <p:cNvSpPr>
            <a:spLocks noGrp="1"/>
          </p:cNvSpPr>
          <p:nvPr>
            <p:ph type="title"/>
          </p:nvPr>
        </p:nvSpPr>
        <p:spPr/>
        <p:txBody>
          <a:bodyPr/>
          <a:lstStyle/>
          <a:p>
            <a:r>
              <a:rPr lang="en-US" altLang="zh-CN" dirty="0"/>
              <a:t>New Features on NB-</a:t>
            </a:r>
            <a:r>
              <a:rPr lang="en-US" altLang="zh-CN" dirty="0" err="1"/>
              <a:t>IoT</a:t>
            </a:r>
            <a:r>
              <a:rPr lang="en-US" altLang="zh-CN" dirty="0"/>
              <a:t> &lt;1&gt;</a:t>
            </a:r>
            <a:endParaRPr lang="zh-CN" altLang="en-US" dirty="0"/>
          </a:p>
        </p:txBody>
      </p:sp>
    </p:spTree>
    <p:extLst>
      <p:ext uri="{BB962C8B-B14F-4D97-AF65-F5344CB8AC3E}">
        <p14:creationId xmlns:p14="http://schemas.microsoft.com/office/powerpoint/2010/main" val="10535670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99592" y="1333910"/>
            <a:ext cx="7398568" cy="4844403"/>
          </a:xfrm>
          <a:prstGeom prst="rect">
            <a:avLst/>
          </a:prstGeom>
        </p:spPr>
        <p:txBody>
          <a:bodyPr wrap="square">
            <a:spAutoFit/>
          </a:bodyPr>
          <a:lstStyle/>
          <a:p>
            <a:pPr marL="342900" indent="-342900" defTabSz="914400" fontAlgn="b">
              <a:lnSpc>
                <a:spcPct val="120000"/>
              </a:lnSpc>
              <a:spcBef>
                <a:spcPts val="600"/>
              </a:spcBef>
              <a:spcAft>
                <a:spcPct val="0"/>
              </a:spcAft>
              <a:buClr>
                <a:srgbClr val="114F9B"/>
              </a:buClr>
              <a:buFont typeface="Wingdings" pitchFamily="2" charset="2"/>
              <a:buChar char="v"/>
            </a:pPr>
            <a:r>
              <a:rPr lang="en-US" altLang="zh-CN" sz="1400" b="1" kern="0" dirty="0">
                <a:solidFill>
                  <a:srgbClr val="000000"/>
                </a:solidFill>
                <a:latin typeface="Arial" charset="0"/>
              </a:rPr>
              <a:t>Simultaneous support for CP and UP optimizations</a:t>
            </a:r>
          </a:p>
          <a:p>
            <a:pPr marL="623888" indent="-261938"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In a </a:t>
            </a:r>
            <a:r>
              <a:rPr lang="en-US" altLang="zh-CN" sz="1400" kern="0" dirty="0" err="1">
                <a:solidFill>
                  <a:srgbClr val="000000"/>
                </a:solidFill>
                <a:latin typeface="Arial" charset="0"/>
              </a:rPr>
              <a:t>RRC</a:t>
            </a:r>
            <a:r>
              <a:rPr lang="en-US" altLang="zh-CN" sz="1400" kern="0" dirty="0">
                <a:solidFill>
                  <a:srgbClr val="000000"/>
                </a:solidFill>
                <a:latin typeface="Arial" charset="0"/>
              </a:rPr>
              <a:t> connection either “TM </a:t>
            </a:r>
            <a:r>
              <a:rPr lang="en-US" altLang="zh-CN" sz="1400" kern="0" dirty="0" err="1">
                <a:solidFill>
                  <a:srgbClr val="000000"/>
                </a:solidFill>
                <a:latin typeface="Arial" charset="0"/>
              </a:rPr>
              <a:t>PDCP</a:t>
            </a:r>
            <a:r>
              <a:rPr lang="en-US" altLang="zh-CN" sz="1400" kern="0" dirty="0">
                <a:solidFill>
                  <a:srgbClr val="000000"/>
                </a:solidFill>
                <a:latin typeface="Arial" charset="0"/>
              </a:rPr>
              <a:t> / no </a:t>
            </a:r>
            <a:r>
              <a:rPr lang="en-US" altLang="zh-CN" sz="1400" kern="0" dirty="0" err="1">
                <a:solidFill>
                  <a:srgbClr val="000000"/>
                </a:solidFill>
                <a:latin typeface="Arial" charset="0"/>
              </a:rPr>
              <a:t>PDCP</a:t>
            </a:r>
            <a:r>
              <a:rPr lang="en-US" altLang="zh-CN" sz="1400" kern="0" dirty="0">
                <a:solidFill>
                  <a:srgbClr val="000000"/>
                </a:solidFill>
                <a:latin typeface="Arial" charset="0"/>
              </a:rPr>
              <a:t>” or “normal </a:t>
            </a:r>
            <a:r>
              <a:rPr lang="en-US" altLang="zh-CN" sz="1400" kern="0" dirty="0" err="1">
                <a:solidFill>
                  <a:srgbClr val="000000"/>
                </a:solidFill>
                <a:latin typeface="Arial" charset="0"/>
              </a:rPr>
              <a:t>PDCP</a:t>
            </a:r>
            <a:r>
              <a:rPr lang="en-US" altLang="zh-CN" sz="1400" kern="0" dirty="0">
                <a:solidFill>
                  <a:srgbClr val="000000"/>
                </a:solidFill>
                <a:latin typeface="Arial" charset="0"/>
              </a:rPr>
              <a:t>” is used. </a:t>
            </a:r>
          </a:p>
          <a:p>
            <a:pPr marL="623888" indent="-261938"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Before Security is started we always use no </a:t>
            </a:r>
            <a:r>
              <a:rPr lang="en-US" altLang="zh-CN" sz="1400" kern="0" dirty="0" err="1">
                <a:solidFill>
                  <a:srgbClr val="000000"/>
                </a:solidFill>
                <a:latin typeface="Arial" charset="0"/>
              </a:rPr>
              <a:t>PDCP</a:t>
            </a:r>
            <a:r>
              <a:rPr lang="en-US" altLang="zh-CN" sz="1400" kern="0" dirty="0">
                <a:solidFill>
                  <a:srgbClr val="000000"/>
                </a:solidFill>
                <a:latin typeface="Arial" charset="0"/>
              </a:rPr>
              <a:t>.</a:t>
            </a:r>
          </a:p>
          <a:p>
            <a:pPr marL="623888" indent="-261938" defTabSz="914400" fontAlgn="b">
              <a:lnSpc>
                <a:spcPct val="120000"/>
              </a:lnSpc>
              <a:spcBef>
                <a:spcPts val="600"/>
              </a:spcBef>
              <a:spcAft>
                <a:spcPct val="0"/>
              </a:spcAft>
              <a:buClr>
                <a:srgbClr val="114F9B"/>
              </a:buClr>
              <a:buFont typeface="Wingdings" pitchFamily="2" charset="2"/>
              <a:buChar char=""/>
            </a:pPr>
            <a:r>
              <a:rPr lang="en-US" altLang="zh-CN" sz="1400" b="1" kern="0" dirty="0" err="1">
                <a:solidFill>
                  <a:srgbClr val="000000"/>
                </a:solidFill>
                <a:latin typeface="Arial" charset="0"/>
              </a:rPr>
              <a:t>RAN2</a:t>
            </a:r>
            <a:r>
              <a:rPr lang="en-US" altLang="zh-CN" sz="1400" b="1" kern="0" dirty="0">
                <a:solidFill>
                  <a:srgbClr val="000000"/>
                </a:solidFill>
                <a:latin typeface="Arial" charset="0"/>
              </a:rPr>
              <a:t> will support “TM </a:t>
            </a:r>
            <a:r>
              <a:rPr lang="en-US" altLang="zh-CN" sz="1400" b="1" kern="0" dirty="0" err="1">
                <a:solidFill>
                  <a:srgbClr val="000000"/>
                </a:solidFill>
                <a:latin typeface="Arial" charset="0"/>
              </a:rPr>
              <a:t>PDCP</a:t>
            </a:r>
            <a:r>
              <a:rPr lang="en-US" altLang="zh-CN" sz="1400" b="1" kern="0" dirty="0">
                <a:solidFill>
                  <a:srgbClr val="000000"/>
                </a:solidFill>
                <a:latin typeface="Arial" charset="0"/>
              </a:rPr>
              <a:t> / no </a:t>
            </a:r>
            <a:r>
              <a:rPr lang="en-US" altLang="zh-CN" sz="1400" b="1" kern="0" dirty="0" err="1">
                <a:solidFill>
                  <a:srgbClr val="000000"/>
                </a:solidFill>
                <a:latin typeface="Arial" charset="0"/>
              </a:rPr>
              <a:t>PDCP</a:t>
            </a:r>
            <a:r>
              <a:rPr lang="en-US" altLang="zh-CN" sz="1400" b="1" kern="0" dirty="0">
                <a:solidFill>
                  <a:srgbClr val="000000"/>
                </a:solidFill>
                <a:latin typeface="Arial" charset="0"/>
              </a:rPr>
              <a:t>” -&gt; “normal </a:t>
            </a:r>
            <a:r>
              <a:rPr lang="en-US" altLang="zh-CN" sz="1400" b="1" kern="0" dirty="0" err="1">
                <a:solidFill>
                  <a:srgbClr val="000000"/>
                </a:solidFill>
                <a:latin typeface="Arial" charset="0"/>
              </a:rPr>
              <a:t>PDCP</a:t>
            </a:r>
            <a:r>
              <a:rPr lang="en-US" altLang="zh-CN" sz="1400" b="1" kern="0" dirty="0">
                <a:solidFill>
                  <a:srgbClr val="000000"/>
                </a:solidFill>
                <a:latin typeface="Arial" charset="0"/>
              </a:rPr>
              <a:t>” change in one </a:t>
            </a:r>
            <a:r>
              <a:rPr lang="en-US" altLang="zh-CN" sz="1400" b="1" kern="0" dirty="0" err="1">
                <a:solidFill>
                  <a:srgbClr val="000000"/>
                </a:solidFill>
                <a:latin typeface="Arial" charset="0"/>
              </a:rPr>
              <a:t>RRC</a:t>
            </a:r>
            <a:r>
              <a:rPr lang="en-US" altLang="zh-CN" sz="1400" b="1" kern="0" dirty="0">
                <a:solidFill>
                  <a:srgbClr val="000000"/>
                </a:solidFill>
                <a:latin typeface="Arial" charset="0"/>
              </a:rPr>
              <a:t> </a:t>
            </a:r>
            <a:r>
              <a:rPr lang="en-US" altLang="zh-CN" sz="1400" b="1" kern="0" dirty="0" err="1">
                <a:solidFill>
                  <a:srgbClr val="000000"/>
                </a:solidFill>
                <a:latin typeface="Arial" charset="0"/>
              </a:rPr>
              <a:t>connetion</a:t>
            </a:r>
            <a:r>
              <a:rPr lang="en-US" altLang="zh-CN" sz="1400" b="1" kern="0" dirty="0">
                <a:solidFill>
                  <a:srgbClr val="000000"/>
                </a:solidFill>
                <a:latin typeface="Arial" charset="0"/>
              </a:rPr>
              <a:t>, but not vice versa.</a:t>
            </a:r>
          </a:p>
          <a:p>
            <a:pPr marL="623888" indent="-261938" defTabSz="914400" fontAlgn="b">
              <a:lnSpc>
                <a:spcPct val="120000"/>
              </a:lnSpc>
              <a:spcBef>
                <a:spcPts val="600"/>
              </a:spcBef>
              <a:spcAft>
                <a:spcPct val="0"/>
              </a:spcAft>
              <a:buClr>
                <a:srgbClr val="114F9B"/>
              </a:buClr>
              <a:buFont typeface="Wingdings" pitchFamily="2" charset="2"/>
              <a:buChar char=""/>
            </a:pPr>
            <a:r>
              <a:rPr lang="en-US" altLang="zh-CN" sz="1400" b="1" kern="0" dirty="0">
                <a:solidFill>
                  <a:srgbClr val="000000"/>
                </a:solidFill>
                <a:latin typeface="Arial" charset="0"/>
              </a:rPr>
              <a:t>Confirm that data could be sent over </a:t>
            </a:r>
            <a:r>
              <a:rPr lang="en-US" altLang="zh-CN" sz="1400" b="1" kern="0" dirty="0" err="1">
                <a:solidFill>
                  <a:srgbClr val="000000"/>
                </a:solidFill>
                <a:latin typeface="Arial" charset="0"/>
              </a:rPr>
              <a:t>CP</a:t>
            </a:r>
            <a:r>
              <a:rPr lang="en-US" altLang="zh-CN" sz="1400" b="1" kern="0" dirty="0">
                <a:solidFill>
                  <a:srgbClr val="000000"/>
                </a:solidFill>
                <a:latin typeface="Arial" charset="0"/>
              </a:rPr>
              <a:t> and UP within the same </a:t>
            </a:r>
            <a:r>
              <a:rPr lang="en-US" altLang="zh-CN" sz="1400" b="1" kern="0" dirty="0" err="1">
                <a:solidFill>
                  <a:srgbClr val="000000"/>
                </a:solidFill>
                <a:latin typeface="Arial" charset="0"/>
              </a:rPr>
              <a:t>RRC</a:t>
            </a:r>
            <a:r>
              <a:rPr lang="en-US" altLang="zh-CN" sz="1400" b="1" kern="0" dirty="0">
                <a:solidFill>
                  <a:srgbClr val="000000"/>
                </a:solidFill>
                <a:latin typeface="Arial" charset="0"/>
              </a:rPr>
              <a:t> connection.</a:t>
            </a:r>
            <a:endParaRPr lang="en-US" altLang="zh-CN" sz="1400" kern="0" dirty="0">
              <a:solidFill>
                <a:srgbClr val="000000"/>
              </a:solidFill>
              <a:latin typeface="Arial" charset="0"/>
            </a:endParaRPr>
          </a:p>
          <a:p>
            <a:pPr marL="623888" lvl="0" indent="-261938"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a </a:t>
            </a:r>
            <a:r>
              <a:rPr lang="en-US" altLang="zh-CN" sz="1400" kern="0" dirty="0" err="1">
                <a:solidFill>
                  <a:srgbClr val="000000"/>
                </a:solidFill>
                <a:latin typeface="Arial" charset="0"/>
              </a:rPr>
              <a:t>LCID</a:t>
            </a:r>
            <a:r>
              <a:rPr lang="en-US" altLang="zh-CN" sz="1400" kern="0" dirty="0">
                <a:solidFill>
                  <a:srgbClr val="000000"/>
                </a:solidFill>
                <a:latin typeface="Arial" charset="0"/>
              </a:rPr>
              <a:t> indication </a:t>
            </a:r>
            <a:r>
              <a:rPr lang="en-US" altLang="zh-CN" sz="1400" kern="0" dirty="0" err="1">
                <a:solidFill>
                  <a:srgbClr val="000000"/>
                </a:solidFill>
                <a:latin typeface="Arial" charset="0"/>
              </a:rPr>
              <a:t>distinguishs</a:t>
            </a:r>
            <a:r>
              <a:rPr lang="en-US" altLang="zh-CN" sz="1400" kern="0" dirty="0">
                <a:solidFill>
                  <a:srgbClr val="000000"/>
                </a:solidFill>
                <a:latin typeface="Arial" charset="0"/>
              </a:rPr>
              <a:t> when “</a:t>
            </a:r>
            <a:r>
              <a:rPr lang="en-US" altLang="zh-CN" sz="1400" kern="0" dirty="0" err="1">
                <a:solidFill>
                  <a:srgbClr val="000000"/>
                </a:solidFill>
                <a:latin typeface="Arial" charset="0"/>
              </a:rPr>
              <a:t>PDCP</a:t>
            </a:r>
            <a:r>
              <a:rPr lang="en-US" altLang="zh-CN" sz="1400" kern="0" dirty="0">
                <a:solidFill>
                  <a:srgbClr val="000000"/>
                </a:solidFill>
                <a:latin typeface="Arial" charset="0"/>
              </a:rPr>
              <a:t>-TM / no </a:t>
            </a:r>
            <a:r>
              <a:rPr lang="en-US" altLang="zh-CN" sz="1400" kern="0" dirty="0" err="1">
                <a:solidFill>
                  <a:srgbClr val="000000"/>
                </a:solidFill>
                <a:latin typeface="Arial" charset="0"/>
              </a:rPr>
              <a:t>PDCP</a:t>
            </a:r>
            <a:r>
              <a:rPr lang="en-US" altLang="zh-CN" sz="1400" kern="0" dirty="0">
                <a:solidFill>
                  <a:srgbClr val="000000"/>
                </a:solidFill>
                <a:latin typeface="Arial" charset="0"/>
              </a:rPr>
              <a:t>” </a:t>
            </a:r>
            <a:r>
              <a:rPr lang="en-US" altLang="zh-CN" sz="1400" kern="0" dirty="0" err="1">
                <a:solidFill>
                  <a:srgbClr val="000000"/>
                </a:solidFill>
                <a:latin typeface="Arial" charset="0"/>
              </a:rPr>
              <a:t>vs</a:t>
            </a:r>
            <a:r>
              <a:rPr lang="en-US" altLang="zh-CN" sz="1400" kern="0" dirty="0">
                <a:solidFill>
                  <a:srgbClr val="000000"/>
                </a:solidFill>
                <a:latin typeface="Arial" charset="0"/>
              </a:rPr>
              <a:t> “full </a:t>
            </a:r>
            <a:r>
              <a:rPr lang="en-US" altLang="zh-CN" sz="1400" kern="0" dirty="0" err="1">
                <a:solidFill>
                  <a:srgbClr val="000000"/>
                </a:solidFill>
                <a:latin typeface="Arial" charset="0"/>
              </a:rPr>
              <a:t>PDCP</a:t>
            </a:r>
            <a:r>
              <a:rPr lang="en-US" altLang="zh-CN" sz="1400" kern="0" dirty="0">
                <a:solidFill>
                  <a:srgbClr val="000000"/>
                </a:solidFill>
                <a:latin typeface="Arial" charset="0"/>
              </a:rPr>
              <a:t>” is used for the </a:t>
            </a:r>
            <a:r>
              <a:rPr lang="en-US" altLang="zh-CN" sz="1400" kern="0" dirty="0" err="1">
                <a:solidFill>
                  <a:srgbClr val="000000"/>
                </a:solidFill>
                <a:latin typeface="Arial" charset="0"/>
              </a:rPr>
              <a:t>SRB</a:t>
            </a:r>
            <a:r>
              <a:rPr lang="en-US" altLang="zh-CN" sz="1400" kern="0" dirty="0">
                <a:solidFill>
                  <a:srgbClr val="000000"/>
                </a:solidFill>
                <a:latin typeface="Arial" charset="0"/>
              </a:rPr>
              <a:t>.</a:t>
            </a:r>
          </a:p>
          <a:p>
            <a:pPr marL="623888" indent="-261938" defTabSz="914400" fontAlgn="b">
              <a:lnSpc>
                <a:spcPct val="120000"/>
              </a:lnSpc>
              <a:spcBef>
                <a:spcPts val="600"/>
              </a:spcBef>
              <a:spcAft>
                <a:spcPct val="0"/>
              </a:spcAft>
              <a:buClr>
                <a:srgbClr val="114F9B"/>
              </a:buClr>
              <a:buFont typeface="Wingdings" pitchFamily="2" charset="2"/>
              <a:buChar char=""/>
            </a:pPr>
            <a:r>
              <a:rPr lang="en-US" altLang="zh-CN" sz="1400" b="1" kern="0" dirty="0">
                <a:solidFill>
                  <a:srgbClr val="000000"/>
                </a:solidFill>
                <a:latin typeface="Arial" charset="0"/>
              </a:rPr>
              <a:t>The transmissions with </a:t>
            </a:r>
            <a:r>
              <a:rPr lang="en-US" altLang="zh-CN" sz="1400" b="1" kern="0" dirty="0" err="1">
                <a:solidFill>
                  <a:srgbClr val="000000"/>
                </a:solidFill>
                <a:latin typeface="Arial" charset="0"/>
              </a:rPr>
              <a:t>PDCP</a:t>
            </a:r>
            <a:r>
              <a:rPr lang="en-US" altLang="zh-CN" sz="1400" b="1" kern="0" dirty="0">
                <a:solidFill>
                  <a:srgbClr val="000000"/>
                </a:solidFill>
                <a:latin typeface="Arial" charset="0"/>
              </a:rPr>
              <a:t>-TM / no </a:t>
            </a:r>
            <a:r>
              <a:rPr lang="en-US" altLang="zh-CN" sz="1400" b="1" kern="0" dirty="0" err="1">
                <a:solidFill>
                  <a:srgbClr val="000000"/>
                </a:solidFill>
                <a:latin typeface="Arial" charset="0"/>
              </a:rPr>
              <a:t>PDCP</a:t>
            </a:r>
            <a:r>
              <a:rPr lang="en-US" altLang="zh-CN" sz="1400" b="1" kern="0" dirty="0">
                <a:solidFill>
                  <a:srgbClr val="000000"/>
                </a:solidFill>
                <a:latin typeface="Arial" charset="0"/>
              </a:rPr>
              <a:t> are done on a separate </a:t>
            </a:r>
            <a:r>
              <a:rPr lang="en-US" altLang="zh-CN" sz="1400" b="1" kern="0" dirty="0" err="1">
                <a:solidFill>
                  <a:srgbClr val="000000"/>
                </a:solidFill>
                <a:latin typeface="Arial" charset="0"/>
              </a:rPr>
              <a:t>SRB</a:t>
            </a:r>
            <a:r>
              <a:rPr lang="en-US" altLang="zh-CN" sz="1400" b="1" kern="0" dirty="0">
                <a:solidFill>
                  <a:srgbClr val="000000"/>
                </a:solidFill>
                <a:latin typeface="Arial" charset="0"/>
              </a:rPr>
              <a:t> which is called </a:t>
            </a:r>
            <a:r>
              <a:rPr lang="en-US" altLang="zh-CN" sz="1400" b="1" kern="0" dirty="0" err="1">
                <a:solidFill>
                  <a:srgbClr val="000000"/>
                </a:solidFill>
                <a:latin typeface="Arial" charset="0"/>
              </a:rPr>
              <a:t>SRB1bis</a:t>
            </a:r>
            <a:r>
              <a:rPr lang="en-US" altLang="zh-CN" sz="1400" kern="0" dirty="0">
                <a:solidFill>
                  <a:srgbClr val="000000"/>
                </a:solidFill>
                <a:latin typeface="Arial" charset="0"/>
              </a:rPr>
              <a:t>, and is using the </a:t>
            </a:r>
            <a:r>
              <a:rPr lang="en-US" altLang="zh-CN" sz="1400" b="1" kern="0" dirty="0">
                <a:solidFill>
                  <a:srgbClr val="000000"/>
                </a:solidFill>
                <a:latin typeface="Arial" charset="0"/>
              </a:rPr>
              <a:t>same configuration as </a:t>
            </a:r>
            <a:r>
              <a:rPr lang="en-US" altLang="zh-CN" sz="1400" b="1" kern="0" dirty="0" err="1">
                <a:solidFill>
                  <a:srgbClr val="000000"/>
                </a:solidFill>
                <a:latin typeface="Arial" charset="0"/>
              </a:rPr>
              <a:t>SRB1</a:t>
            </a:r>
            <a:r>
              <a:rPr lang="en-US" altLang="zh-CN" sz="1400" b="1" kern="0" dirty="0">
                <a:solidFill>
                  <a:srgbClr val="000000"/>
                </a:solidFill>
                <a:latin typeface="Arial" charset="0"/>
              </a:rPr>
              <a:t> </a:t>
            </a:r>
            <a:r>
              <a:rPr lang="en-US" altLang="zh-CN" sz="1400" kern="0" dirty="0">
                <a:solidFill>
                  <a:srgbClr val="000000"/>
                </a:solidFill>
                <a:latin typeface="Arial" charset="0"/>
              </a:rPr>
              <a:t>except for </a:t>
            </a:r>
            <a:r>
              <a:rPr lang="en-US" altLang="zh-CN" sz="1400" kern="0" dirty="0" err="1">
                <a:solidFill>
                  <a:srgbClr val="000000"/>
                </a:solidFill>
                <a:latin typeface="Arial" charset="0"/>
              </a:rPr>
              <a:t>PDCP</a:t>
            </a:r>
            <a:r>
              <a:rPr lang="en-US" altLang="zh-CN" sz="1400" kern="0" dirty="0">
                <a:solidFill>
                  <a:srgbClr val="000000"/>
                </a:solidFill>
                <a:latin typeface="Arial" charset="0"/>
              </a:rPr>
              <a:t>.</a:t>
            </a:r>
            <a:endParaRPr lang="en-US" altLang="zh-CN" sz="1400" b="1" kern="0" dirty="0">
              <a:solidFill>
                <a:srgbClr val="000000"/>
              </a:solidFill>
              <a:latin typeface="Arial" charset="0"/>
            </a:endParaRPr>
          </a:p>
          <a:p>
            <a:pPr marL="623888" lvl="0" indent="-261938" defTabSz="914400" fontAlgn="b">
              <a:lnSpc>
                <a:spcPct val="120000"/>
              </a:lnSpc>
              <a:spcBef>
                <a:spcPts val="600"/>
              </a:spcBef>
              <a:spcAft>
                <a:spcPct val="0"/>
              </a:spcAft>
              <a:buClr>
                <a:srgbClr val="114F9B"/>
              </a:buClr>
              <a:buFont typeface="Wingdings" pitchFamily="2" charset="2"/>
              <a:buChar char=""/>
            </a:pPr>
            <a:r>
              <a:rPr lang="en-US" altLang="zh-CN" sz="1400" b="1" kern="0" dirty="0">
                <a:solidFill>
                  <a:srgbClr val="000000"/>
                </a:solidFill>
                <a:latin typeface="Arial" charset="0"/>
              </a:rPr>
              <a:t>For a </a:t>
            </a:r>
            <a:r>
              <a:rPr lang="en-US" altLang="zh-CN" sz="1400" b="1" kern="0" dirty="0" err="1">
                <a:solidFill>
                  <a:srgbClr val="000000"/>
                </a:solidFill>
                <a:latin typeface="Arial" charset="0"/>
              </a:rPr>
              <a:t>UE</a:t>
            </a:r>
            <a:r>
              <a:rPr lang="en-US" altLang="zh-CN" sz="1400" b="1" kern="0" dirty="0">
                <a:solidFill>
                  <a:srgbClr val="000000"/>
                </a:solidFill>
                <a:latin typeface="Arial" charset="0"/>
              </a:rPr>
              <a:t> using the </a:t>
            </a:r>
            <a:r>
              <a:rPr lang="en-US" altLang="zh-CN" sz="1400" b="1" kern="0" dirty="0" err="1">
                <a:solidFill>
                  <a:srgbClr val="000000"/>
                </a:solidFill>
                <a:latin typeface="Arial" charset="0"/>
              </a:rPr>
              <a:t>SRB</a:t>
            </a:r>
            <a:r>
              <a:rPr lang="en-US" altLang="zh-CN" sz="1400" b="1" kern="0" dirty="0">
                <a:solidFill>
                  <a:srgbClr val="000000"/>
                </a:solidFill>
                <a:latin typeface="Arial" charset="0"/>
              </a:rPr>
              <a:t> with </a:t>
            </a:r>
            <a:r>
              <a:rPr lang="en-US" altLang="zh-CN" sz="1400" b="1" kern="0" dirty="0" err="1">
                <a:solidFill>
                  <a:srgbClr val="000000"/>
                </a:solidFill>
                <a:latin typeface="Arial" charset="0"/>
              </a:rPr>
              <a:t>PDCP</a:t>
            </a:r>
            <a:r>
              <a:rPr lang="en-US" altLang="zh-CN" sz="1400" b="1" kern="0" dirty="0">
                <a:solidFill>
                  <a:srgbClr val="000000"/>
                </a:solidFill>
                <a:latin typeface="Arial" charset="0"/>
              </a:rPr>
              <a:t>-TM / no </a:t>
            </a:r>
            <a:r>
              <a:rPr lang="en-US" altLang="zh-CN" sz="1400" b="1" kern="0" dirty="0" err="1">
                <a:solidFill>
                  <a:srgbClr val="000000"/>
                </a:solidFill>
                <a:latin typeface="Arial" charset="0"/>
              </a:rPr>
              <a:t>PDCP</a:t>
            </a:r>
            <a:r>
              <a:rPr lang="en-US" altLang="zh-CN" sz="1400" b="1" kern="0" dirty="0">
                <a:solidFill>
                  <a:srgbClr val="000000"/>
                </a:solidFill>
                <a:latin typeface="Arial" charset="0"/>
              </a:rPr>
              <a:t>, AS security can be activated by a Security Mode Command</a:t>
            </a:r>
            <a:r>
              <a:rPr lang="en-US" altLang="zh-CN" sz="1400" kern="0" dirty="0">
                <a:solidFill>
                  <a:srgbClr val="000000"/>
                </a:solidFill>
                <a:latin typeface="Arial" charset="0"/>
              </a:rPr>
              <a:t> (which is then sent on </a:t>
            </a:r>
            <a:r>
              <a:rPr lang="en-US" altLang="zh-CN" sz="1400" kern="0" dirty="0" err="1">
                <a:solidFill>
                  <a:srgbClr val="000000"/>
                </a:solidFill>
                <a:latin typeface="Arial" charset="0"/>
              </a:rPr>
              <a:t>SRB1</a:t>
            </a:r>
            <a:r>
              <a:rPr lang="en-US" altLang="zh-CN" sz="1400" kern="0" dirty="0">
                <a:solidFill>
                  <a:srgbClr val="000000"/>
                </a:solidFill>
                <a:latin typeface="Arial" charset="0"/>
              </a:rPr>
              <a:t>, i.e. with full </a:t>
            </a:r>
            <a:r>
              <a:rPr lang="en-US" altLang="zh-CN" sz="1400" kern="0" dirty="0" err="1">
                <a:solidFill>
                  <a:srgbClr val="000000"/>
                </a:solidFill>
                <a:latin typeface="Arial" charset="0"/>
              </a:rPr>
              <a:t>PDCP</a:t>
            </a:r>
            <a:r>
              <a:rPr lang="en-US" altLang="zh-CN" sz="1400" kern="0" dirty="0">
                <a:solidFill>
                  <a:srgbClr val="000000"/>
                </a:solidFill>
                <a:latin typeface="Arial" charset="0"/>
              </a:rPr>
              <a:t>)</a:t>
            </a:r>
          </a:p>
          <a:p>
            <a:pPr marL="342900" lvl="0" indent="-342900" defTabSz="914400" fontAlgn="b">
              <a:lnSpc>
                <a:spcPct val="120000"/>
              </a:lnSpc>
              <a:spcBef>
                <a:spcPts val="600"/>
              </a:spcBef>
              <a:spcAft>
                <a:spcPct val="0"/>
              </a:spcAft>
              <a:buClr>
                <a:srgbClr val="114F9B"/>
              </a:buClr>
              <a:buFont typeface="Wingdings" pitchFamily="2" charset="2"/>
              <a:buChar char="v"/>
            </a:pPr>
            <a:endParaRPr lang="en-US" altLang="zh-CN" sz="1400" kern="0" dirty="0">
              <a:solidFill>
                <a:srgbClr val="000000"/>
              </a:solidFill>
              <a:latin typeface="Arial" charset="0"/>
            </a:endParaRPr>
          </a:p>
        </p:txBody>
      </p:sp>
      <p:sp>
        <p:nvSpPr>
          <p:cNvPr id="3" name="标题 2"/>
          <p:cNvSpPr>
            <a:spLocks noGrp="1"/>
          </p:cNvSpPr>
          <p:nvPr>
            <p:ph type="title"/>
          </p:nvPr>
        </p:nvSpPr>
        <p:spPr>
          <a:xfrm>
            <a:off x="1038436" y="260648"/>
            <a:ext cx="7067128" cy="634083"/>
          </a:xfrm>
        </p:spPr>
        <p:txBody>
          <a:bodyPr/>
          <a:lstStyle/>
          <a:p>
            <a:r>
              <a:rPr lang="en-US" altLang="zh-CN" dirty="0"/>
              <a:t>New Features on NB-</a:t>
            </a:r>
            <a:r>
              <a:rPr lang="en-US" altLang="zh-CN" dirty="0" err="1"/>
              <a:t>IoT</a:t>
            </a:r>
            <a:r>
              <a:rPr lang="en-US" altLang="zh-CN" dirty="0"/>
              <a:t> &lt;2&gt;</a:t>
            </a:r>
            <a:endParaRPr lang="zh-CN" altLang="en-US" dirty="0"/>
          </a:p>
        </p:txBody>
      </p:sp>
    </p:spTree>
    <p:extLst>
      <p:ext uri="{BB962C8B-B14F-4D97-AF65-F5344CB8AC3E}">
        <p14:creationId xmlns:p14="http://schemas.microsoft.com/office/powerpoint/2010/main" val="18741807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SA2 Progress on C-</a:t>
            </a:r>
            <a:r>
              <a:rPr lang="en-US" altLang="zh-CN" dirty="0" err="1"/>
              <a:t>IoT</a:t>
            </a:r>
            <a:endParaRPr lang="zh-CN" altLang="zh-CN" dirty="0"/>
          </a:p>
        </p:txBody>
      </p:sp>
      <p:sp>
        <p:nvSpPr>
          <p:cNvPr id="4" name="矩形 3"/>
          <p:cNvSpPr/>
          <p:nvPr/>
        </p:nvSpPr>
        <p:spPr>
          <a:xfrm>
            <a:off x="872715" y="1268760"/>
            <a:ext cx="7371693" cy="2763834"/>
          </a:xfrm>
          <a:prstGeom prst="rect">
            <a:avLst/>
          </a:prstGeom>
        </p:spPr>
        <p:txBody>
          <a:bodyPr wrap="square">
            <a:spAutoFit/>
          </a:bodyPr>
          <a:lstStyle/>
          <a:p>
            <a:pPr>
              <a:lnSpc>
                <a:spcPct val="150000"/>
              </a:lnSpc>
            </a:pPr>
            <a:r>
              <a:rPr lang="en-US" altLang="zh-CN" sz="1400" b="1" kern="0" dirty="0">
                <a:solidFill>
                  <a:srgbClr val="000000"/>
                </a:solidFill>
                <a:latin typeface="Arial" charset="0"/>
              </a:rPr>
              <a:t>Progress @ SA2#114 meeting </a:t>
            </a:r>
          </a:p>
          <a:p>
            <a:pPr marL="342900" indent="-342900" defTabSz="914400" fontAlgn="b">
              <a:lnSpc>
                <a:spcPct val="120000"/>
              </a:lnSpc>
              <a:spcBef>
                <a:spcPts val="600"/>
              </a:spcBef>
              <a:spcAft>
                <a:spcPct val="0"/>
              </a:spcAft>
              <a:buClr>
                <a:srgbClr val="114F9B"/>
              </a:buClr>
              <a:buFont typeface="Wingdings" pitchFamily="2" charset="2"/>
              <a:buChar char="v"/>
            </a:pPr>
            <a:r>
              <a:rPr lang="en-GB" altLang="zh-CN" sz="1400" kern="0" dirty="0">
                <a:solidFill>
                  <a:srgbClr val="000000"/>
                </a:solidFill>
                <a:latin typeface="Arial" charset="0"/>
              </a:rPr>
              <a:t>Attach/TAU Procedure related</a:t>
            </a:r>
          </a:p>
          <a:p>
            <a:pPr marL="342900" indent="-342900" defTabSz="914400" fontAlgn="b">
              <a:lnSpc>
                <a:spcPct val="120000"/>
              </a:lnSpc>
              <a:spcBef>
                <a:spcPts val="600"/>
              </a:spcBef>
              <a:spcAft>
                <a:spcPct val="0"/>
              </a:spcAft>
              <a:buClr>
                <a:srgbClr val="114F9B"/>
              </a:buClr>
              <a:buFont typeface="Wingdings" pitchFamily="2" charset="2"/>
              <a:buChar char="v"/>
            </a:pPr>
            <a:r>
              <a:rPr lang="en-GB" altLang="zh-CN" sz="1400" kern="0" dirty="0">
                <a:solidFill>
                  <a:srgbClr val="000000"/>
                </a:solidFill>
                <a:latin typeface="Arial" charset="0"/>
              </a:rPr>
              <a:t>CP Optimizations related</a:t>
            </a:r>
            <a:endParaRPr lang="zh-CN" altLang="zh-CN" sz="1400" kern="0" dirty="0">
              <a:solidFill>
                <a:srgbClr val="000000"/>
              </a:solidFill>
              <a:latin typeface="Arial" charset="0"/>
            </a:endParaRPr>
          </a:p>
          <a:p>
            <a:pPr marL="342900" indent="-342900" defTabSz="914400" fontAlgn="b">
              <a:lnSpc>
                <a:spcPct val="120000"/>
              </a:lnSpc>
              <a:spcBef>
                <a:spcPts val="600"/>
              </a:spcBef>
              <a:spcAft>
                <a:spcPct val="0"/>
              </a:spcAft>
              <a:buClr>
                <a:srgbClr val="114F9B"/>
              </a:buClr>
              <a:buFont typeface="Wingdings" pitchFamily="2" charset="2"/>
              <a:buChar char="v"/>
            </a:pPr>
            <a:r>
              <a:rPr lang="en-GB" altLang="zh-CN" sz="1400" kern="0" dirty="0">
                <a:solidFill>
                  <a:srgbClr val="000000"/>
                </a:solidFill>
                <a:latin typeface="Arial" charset="0"/>
              </a:rPr>
              <a:t>Simultaneous support of CP &amp; UP optimizations</a:t>
            </a:r>
            <a:endParaRPr lang="en-US" altLang="zh-CN" sz="1400" kern="0" dirty="0">
              <a:solidFill>
                <a:srgbClr val="000000"/>
              </a:solidFill>
              <a:latin typeface="Arial" charset="0"/>
            </a:endParaRPr>
          </a:p>
          <a:p>
            <a:pPr marL="342900" indent="-342900" defTabSz="914400" fontAlgn="b">
              <a:lnSpc>
                <a:spcPct val="120000"/>
              </a:lnSpc>
              <a:spcBef>
                <a:spcPts val="600"/>
              </a:spcBef>
              <a:spcAft>
                <a:spcPct val="0"/>
              </a:spcAft>
              <a:buClr>
                <a:srgbClr val="114F9B"/>
              </a:buClr>
              <a:buFont typeface="Wingdings" pitchFamily="2" charset="2"/>
              <a:buChar char="v"/>
            </a:pPr>
            <a:endParaRPr lang="en-US" altLang="zh-CN" sz="1400" b="1" kern="0" dirty="0">
              <a:solidFill>
                <a:srgbClr val="000000"/>
              </a:solidFill>
              <a:latin typeface="Arial" charset="0"/>
            </a:endParaRPr>
          </a:p>
          <a:p>
            <a:pPr defTabSz="914400" fontAlgn="b">
              <a:lnSpc>
                <a:spcPct val="120000"/>
              </a:lnSpc>
              <a:spcBef>
                <a:spcPts val="600"/>
              </a:spcBef>
              <a:spcAft>
                <a:spcPct val="0"/>
              </a:spcAft>
              <a:buClr>
                <a:srgbClr val="114F9B"/>
              </a:buClr>
            </a:pPr>
            <a:r>
              <a:rPr lang="pt-BR" altLang="zh-CN" sz="1400" kern="0" dirty="0">
                <a:solidFill>
                  <a:srgbClr val="000000"/>
                </a:solidFill>
                <a:latin typeface="Arial" charset="0"/>
              </a:rPr>
              <a:t>N</a:t>
            </a:r>
            <a:r>
              <a:rPr lang="en-US" altLang="zh-CN" sz="1400" kern="0" dirty="0" err="1">
                <a:solidFill>
                  <a:srgbClr val="000000"/>
                </a:solidFill>
                <a:latin typeface="Arial" charset="0"/>
              </a:rPr>
              <a:t>ext</a:t>
            </a:r>
            <a:r>
              <a:rPr lang="en-US" altLang="zh-CN" sz="1400" kern="0" dirty="0">
                <a:solidFill>
                  <a:srgbClr val="000000"/>
                </a:solidFill>
                <a:latin typeface="Arial" charset="0"/>
              </a:rPr>
              <a:t> </a:t>
            </a:r>
            <a:r>
              <a:rPr lang="fr-FR" altLang="zh-CN" sz="1400" kern="0" dirty="0">
                <a:solidFill>
                  <a:srgbClr val="000000"/>
                </a:solidFill>
                <a:latin typeface="Arial" charset="0"/>
              </a:rPr>
              <a:t>SA2 </a:t>
            </a:r>
            <a:r>
              <a:rPr lang="en-US" altLang="zh-CN" sz="1400" kern="0" dirty="0">
                <a:solidFill>
                  <a:srgbClr val="000000"/>
                </a:solidFill>
                <a:latin typeface="Arial" charset="0"/>
              </a:rPr>
              <a:t>meeting is </a:t>
            </a:r>
            <a:r>
              <a:rPr lang="fr-FR" altLang="zh-CN" sz="1400" kern="0" dirty="0">
                <a:solidFill>
                  <a:srgbClr val="000000"/>
                </a:solidFill>
                <a:latin typeface="Arial" charset="0"/>
              </a:rPr>
              <a:t>SA2#115 on 23 - 27 May 2016 in Nanjing</a:t>
            </a:r>
          </a:p>
          <a:p>
            <a:pPr defTabSz="914400" fontAlgn="b">
              <a:lnSpc>
                <a:spcPct val="120000"/>
              </a:lnSpc>
              <a:spcBef>
                <a:spcPts val="600"/>
              </a:spcBef>
              <a:spcAft>
                <a:spcPct val="0"/>
              </a:spcAft>
              <a:buClr>
                <a:srgbClr val="114F9B"/>
              </a:buClr>
            </a:pPr>
            <a:endParaRPr lang="en-US" altLang="zh-CN" sz="1400" kern="0" dirty="0">
              <a:solidFill>
                <a:srgbClr val="000000"/>
              </a:solidFill>
              <a:latin typeface="Arial" charset="0"/>
            </a:endParaRPr>
          </a:p>
          <a:p>
            <a:pPr defTabSz="914400" fontAlgn="b">
              <a:lnSpc>
                <a:spcPct val="120000"/>
              </a:lnSpc>
              <a:spcBef>
                <a:spcPts val="600"/>
              </a:spcBef>
              <a:spcAft>
                <a:spcPct val="0"/>
              </a:spcAft>
              <a:buClr>
                <a:srgbClr val="114F9B"/>
              </a:buClr>
            </a:pPr>
            <a:r>
              <a:rPr lang="fr-FR" altLang="zh-CN" sz="1400" kern="0" dirty="0">
                <a:solidFill>
                  <a:srgbClr val="FF0000"/>
                </a:solidFill>
                <a:latin typeface="Arial" charset="0"/>
              </a:rPr>
              <a:t>Planned completion date: must  complete before</a:t>
            </a:r>
            <a:r>
              <a:rPr lang="en-US" altLang="zh-CN" sz="1400" kern="0" dirty="0">
                <a:solidFill>
                  <a:srgbClr val="FF0000"/>
                </a:solidFill>
                <a:latin typeface="Arial" charset="0"/>
              </a:rPr>
              <a:t> next SA#72 in June 2016</a:t>
            </a:r>
            <a:endParaRPr lang="fr-FR" altLang="zh-CN" sz="1400" kern="0" dirty="0">
              <a:solidFill>
                <a:srgbClr val="FF0000"/>
              </a:solidFill>
              <a:latin typeface="Arial" charset="0"/>
            </a:endParaRPr>
          </a:p>
        </p:txBody>
      </p:sp>
    </p:spTree>
    <p:extLst>
      <p:ext uri="{BB962C8B-B14F-4D97-AF65-F5344CB8AC3E}">
        <p14:creationId xmlns:p14="http://schemas.microsoft.com/office/powerpoint/2010/main" val="10842342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72715" y="1340768"/>
            <a:ext cx="7398568" cy="5025991"/>
          </a:xfrm>
          <a:prstGeom prst="rect">
            <a:avLst/>
          </a:prstGeom>
        </p:spPr>
        <p:txBody>
          <a:bodyPr wrap="square">
            <a:spAutoFit/>
          </a:bodyPr>
          <a:lstStyle/>
          <a:p>
            <a:pPr marL="342900" indent="-342900" defTabSz="914400" fontAlgn="b">
              <a:lnSpc>
                <a:spcPct val="120000"/>
              </a:lnSpc>
              <a:spcBef>
                <a:spcPts val="600"/>
              </a:spcBef>
              <a:spcAft>
                <a:spcPct val="0"/>
              </a:spcAft>
              <a:buClr>
                <a:srgbClr val="114F9B"/>
              </a:buClr>
              <a:buFont typeface="Wingdings" pitchFamily="2" charset="2"/>
              <a:buChar char="v"/>
            </a:pPr>
            <a:r>
              <a:rPr lang="en-US" altLang="zh-CN" sz="1400" b="1" kern="0" dirty="0">
                <a:solidFill>
                  <a:srgbClr val="000000"/>
                </a:solidFill>
                <a:latin typeface="Arial" charset="0"/>
              </a:rPr>
              <a:t>Multi-</a:t>
            </a:r>
            <a:r>
              <a:rPr lang="en-US" altLang="zh-CN" sz="1400" b="1" kern="0" dirty="0" err="1">
                <a:solidFill>
                  <a:srgbClr val="000000"/>
                </a:solidFill>
                <a:latin typeface="Arial" charset="0"/>
              </a:rPr>
              <a:t>PRB</a:t>
            </a:r>
            <a:r>
              <a:rPr lang="en-US" altLang="zh-CN" sz="1400" b="1" kern="0" dirty="0">
                <a:solidFill>
                  <a:srgbClr val="000000"/>
                </a:solidFill>
                <a:latin typeface="Arial" charset="0"/>
              </a:rPr>
              <a:t> </a:t>
            </a:r>
            <a:r>
              <a:rPr lang="zh-CN" altLang="en-US" sz="1400" b="1" kern="0" dirty="0">
                <a:solidFill>
                  <a:srgbClr val="000000"/>
                </a:solidFill>
                <a:latin typeface="Arial" charset="0"/>
              </a:rPr>
              <a:t>（</a:t>
            </a:r>
            <a:r>
              <a:rPr lang="en-US" altLang="zh-CN" sz="1400" b="1" kern="0" dirty="0">
                <a:solidFill>
                  <a:srgbClr val="000000"/>
                </a:solidFill>
                <a:latin typeface="Arial" charset="0"/>
              </a:rPr>
              <a:t>Multi-carrier</a:t>
            </a:r>
            <a:r>
              <a:rPr lang="zh-CN" altLang="en-US" sz="1400" b="1" kern="0" dirty="0">
                <a:solidFill>
                  <a:srgbClr val="000000"/>
                </a:solidFill>
                <a:latin typeface="Arial" charset="0"/>
              </a:rPr>
              <a:t>）</a:t>
            </a:r>
            <a:endParaRPr lang="en-US" altLang="zh-CN" sz="1400" b="1" kern="0" dirty="0">
              <a:solidFill>
                <a:srgbClr val="000000"/>
              </a:solidFill>
              <a:latin typeface="Arial" charset="0"/>
            </a:endParaRPr>
          </a:p>
          <a:p>
            <a:pPr marL="625475" indent="-263525"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After the successful completion of </a:t>
            </a:r>
            <a:r>
              <a:rPr lang="en-US" altLang="zh-CN" sz="1400" kern="0" dirty="0" err="1">
                <a:solidFill>
                  <a:srgbClr val="000000"/>
                </a:solidFill>
                <a:latin typeface="Arial" charset="0"/>
              </a:rPr>
              <a:t>RRC</a:t>
            </a:r>
            <a:r>
              <a:rPr lang="en-US" altLang="zh-CN" sz="1400" kern="0" dirty="0">
                <a:solidFill>
                  <a:srgbClr val="000000"/>
                </a:solidFill>
                <a:latin typeface="Arial" charset="0"/>
              </a:rPr>
              <a:t> connection (re)establishment, resume or reconfiguration, if configured, the </a:t>
            </a:r>
            <a:r>
              <a:rPr lang="en-US" altLang="zh-CN" sz="1400" b="1" kern="0" dirty="0" err="1">
                <a:solidFill>
                  <a:srgbClr val="000000"/>
                </a:solidFill>
                <a:latin typeface="Arial" charset="0"/>
              </a:rPr>
              <a:t>UE</a:t>
            </a:r>
            <a:r>
              <a:rPr lang="en-US" altLang="zh-CN" sz="1400" b="1" kern="0" dirty="0">
                <a:solidFill>
                  <a:srgbClr val="000000"/>
                </a:solidFill>
                <a:latin typeface="Arial" charset="0"/>
              </a:rPr>
              <a:t> can start to receive NB-</a:t>
            </a:r>
            <a:r>
              <a:rPr lang="en-US" altLang="zh-CN" sz="1400" b="1" kern="0" dirty="0" err="1">
                <a:solidFill>
                  <a:srgbClr val="000000"/>
                </a:solidFill>
                <a:latin typeface="Arial" charset="0"/>
              </a:rPr>
              <a:t>PDCCH</a:t>
            </a:r>
            <a:r>
              <a:rPr lang="en-US" altLang="zh-CN" sz="1400" b="1" kern="0" dirty="0">
                <a:solidFill>
                  <a:srgbClr val="000000"/>
                </a:solidFill>
                <a:latin typeface="Arial" charset="0"/>
              </a:rPr>
              <a:t>/NB-</a:t>
            </a:r>
            <a:r>
              <a:rPr lang="en-US" altLang="zh-CN" sz="1400" b="1" kern="0" dirty="0" err="1">
                <a:solidFill>
                  <a:srgbClr val="000000"/>
                </a:solidFill>
                <a:latin typeface="Arial" charset="0"/>
              </a:rPr>
              <a:t>PDSCH</a:t>
            </a:r>
            <a:r>
              <a:rPr lang="en-US" altLang="zh-CN" sz="1400" b="1" kern="0" dirty="0">
                <a:solidFill>
                  <a:srgbClr val="000000"/>
                </a:solidFill>
                <a:latin typeface="Arial" charset="0"/>
              </a:rPr>
              <a:t> and/or transmit NB-</a:t>
            </a:r>
            <a:r>
              <a:rPr lang="en-US" altLang="zh-CN" sz="1400" b="1" kern="0" dirty="0" err="1">
                <a:solidFill>
                  <a:srgbClr val="000000"/>
                </a:solidFill>
                <a:latin typeface="Arial" charset="0"/>
              </a:rPr>
              <a:t>PUSCH</a:t>
            </a:r>
            <a:r>
              <a:rPr lang="en-US" altLang="zh-CN" sz="1400" b="1" kern="0" dirty="0">
                <a:solidFill>
                  <a:srgbClr val="000000"/>
                </a:solidFill>
                <a:latin typeface="Arial" charset="0"/>
              </a:rPr>
              <a:t> on a non-anchor </a:t>
            </a:r>
            <a:r>
              <a:rPr lang="en-US" altLang="zh-CN" sz="1400" b="1" kern="0" dirty="0" err="1">
                <a:solidFill>
                  <a:srgbClr val="000000"/>
                </a:solidFill>
                <a:latin typeface="Arial" charset="0"/>
              </a:rPr>
              <a:t>PRB</a:t>
            </a:r>
            <a:r>
              <a:rPr lang="en-US" altLang="zh-CN" sz="1400" kern="0" dirty="0">
                <a:solidFill>
                  <a:srgbClr val="000000"/>
                </a:solidFill>
                <a:latin typeface="Arial" charset="0"/>
              </a:rPr>
              <a:t>;</a:t>
            </a:r>
          </a:p>
          <a:p>
            <a:pPr marL="625475" indent="-263525" defTabSz="914400" fontAlgn="b">
              <a:lnSpc>
                <a:spcPct val="120000"/>
              </a:lnSpc>
              <a:spcBef>
                <a:spcPts val="600"/>
              </a:spcBef>
              <a:spcAft>
                <a:spcPct val="0"/>
              </a:spcAft>
              <a:buClr>
                <a:srgbClr val="114F9B"/>
              </a:buClr>
              <a:buFont typeface="Wingdings" pitchFamily="2" charset="2"/>
              <a:buChar char=""/>
            </a:pPr>
            <a:r>
              <a:rPr lang="en-US" altLang="zh-CN" sz="1400" b="1" kern="0" dirty="0">
                <a:solidFill>
                  <a:srgbClr val="000000"/>
                </a:solidFill>
                <a:latin typeface="Arial" charset="0"/>
              </a:rPr>
              <a:t>A </a:t>
            </a:r>
            <a:r>
              <a:rPr lang="en-US" altLang="zh-CN" sz="1400" b="1" kern="0" dirty="0" err="1">
                <a:solidFill>
                  <a:srgbClr val="000000"/>
                </a:solidFill>
                <a:latin typeface="Arial" charset="0"/>
              </a:rPr>
              <a:t>UE</a:t>
            </a:r>
            <a:r>
              <a:rPr lang="en-US" altLang="zh-CN" sz="1400" b="1" kern="0" dirty="0">
                <a:solidFill>
                  <a:srgbClr val="000000"/>
                </a:solidFill>
                <a:latin typeface="Arial" charset="0"/>
              </a:rPr>
              <a:t> that has been assigned a non-anchor </a:t>
            </a:r>
            <a:r>
              <a:rPr lang="en-US" altLang="zh-CN" sz="1400" b="1" kern="0" dirty="0" err="1">
                <a:solidFill>
                  <a:srgbClr val="000000"/>
                </a:solidFill>
                <a:latin typeface="Arial" charset="0"/>
              </a:rPr>
              <a:t>PRB</a:t>
            </a:r>
            <a:r>
              <a:rPr lang="en-US" altLang="zh-CN" sz="1400" b="1" kern="0" dirty="0">
                <a:solidFill>
                  <a:srgbClr val="000000"/>
                </a:solidFill>
                <a:latin typeface="Arial" charset="0"/>
              </a:rPr>
              <a:t>, remains on that </a:t>
            </a:r>
            <a:r>
              <a:rPr lang="en-US" altLang="zh-CN" sz="1400" b="1" kern="0" dirty="0" err="1">
                <a:solidFill>
                  <a:srgbClr val="000000"/>
                </a:solidFill>
                <a:latin typeface="Arial" charset="0"/>
              </a:rPr>
              <a:t>PRB</a:t>
            </a:r>
            <a:r>
              <a:rPr lang="en-US" altLang="zh-CN" sz="1400" b="1" kern="0" dirty="0">
                <a:solidFill>
                  <a:srgbClr val="000000"/>
                </a:solidFill>
                <a:latin typeface="Arial" charset="0"/>
              </a:rPr>
              <a:t> throughout </a:t>
            </a:r>
            <a:r>
              <a:rPr lang="en-US" altLang="zh-CN" sz="1400" b="1" kern="0" dirty="0" err="1">
                <a:solidFill>
                  <a:srgbClr val="000000"/>
                </a:solidFill>
                <a:latin typeface="Arial" charset="0"/>
              </a:rPr>
              <a:t>RRC_CONNECTED</a:t>
            </a:r>
            <a:r>
              <a:rPr lang="en-US" altLang="zh-CN" sz="1400" b="1" kern="0" dirty="0">
                <a:solidFill>
                  <a:srgbClr val="000000"/>
                </a:solidFill>
                <a:latin typeface="Arial" charset="0"/>
              </a:rPr>
              <a:t> or until transmission of NB-</a:t>
            </a:r>
            <a:r>
              <a:rPr lang="en-US" altLang="zh-CN" sz="1400" b="1" kern="0" dirty="0" err="1">
                <a:solidFill>
                  <a:srgbClr val="000000"/>
                </a:solidFill>
                <a:latin typeface="Arial" charset="0"/>
              </a:rPr>
              <a:t>RACH</a:t>
            </a:r>
            <a:r>
              <a:rPr lang="en-US" altLang="zh-CN" sz="1400" b="1" kern="0" dirty="0">
                <a:solidFill>
                  <a:srgbClr val="000000"/>
                </a:solidFill>
                <a:latin typeface="Arial" charset="0"/>
              </a:rPr>
              <a:t> is needed in </a:t>
            </a:r>
            <a:r>
              <a:rPr lang="en-US" altLang="zh-CN" sz="1400" b="1" kern="0" dirty="0" err="1">
                <a:solidFill>
                  <a:srgbClr val="000000"/>
                </a:solidFill>
                <a:latin typeface="Arial" charset="0"/>
              </a:rPr>
              <a:t>RRC_CONNECTED</a:t>
            </a:r>
            <a:r>
              <a:rPr lang="en-US" altLang="zh-CN" sz="1400" b="1" kern="0" dirty="0">
                <a:solidFill>
                  <a:srgbClr val="000000"/>
                </a:solidFill>
                <a:latin typeface="Arial" charset="0"/>
              </a:rPr>
              <a:t> or until re-assigned to another </a:t>
            </a:r>
            <a:r>
              <a:rPr lang="en-US" altLang="zh-CN" sz="1400" b="1" kern="0" dirty="0" err="1">
                <a:solidFill>
                  <a:srgbClr val="000000"/>
                </a:solidFill>
                <a:latin typeface="Arial" charset="0"/>
              </a:rPr>
              <a:t>PRB</a:t>
            </a:r>
            <a:r>
              <a:rPr lang="en-US" altLang="zh-CN" sz="1400" b="1" kern="0" dirty="0">
                <a:solidFill>
                  <a:srgbClr val="000000"/>
                </a:solidFill>
                <a:latin typeface="Arial" charset="0"/>
              </a:rPr>
              <a:t>.</a:t>
            </a:r>
          </a:p>
          <a:p>
            <a:pPr marL="625475" indent="-263525" defTabSz="914400" fontAlgn="b">
              <a:lnSpc>
                <a:spcPct val="120000"/>
              </a:lnSpc>
              <a:spcBef>
                <a:spcPts val="600"/>
              </a:spcBef>
              <a:spcAft>
                <a:spcPct val="0"/>
              </a:spcAft>
              <a:buClr>
                <a:srgbClr val="114F9B"/>
              </a:buClr>
              <a:buFont typeface="Wingdings" pitchFamily="2" charset="2"/>
              <a:buChar char=""/>
            </a:pPr>
            <a:r>
              <a:rPr lang="en-US" altLang="zh-CN" sz="1400" b="1" kern="0" dirty="0">
                <a:solidFill>
                  <a:srgbClr val="000000"/>
                </a:solidFill>
                <a:latin typeface="Arial" charset="0"/>
              </a:rPr>
              <a:t>The RA procedure is performed on an anchor </a:t>
            </a:r>
            <a:r>
              <a:rPr lang="en-US" altLang="zh-CN" sz="1400" b="1" kern="0" dirty="0" err="1">
                <a:solidFill>
                  <a:srgbClr val="000000"/>
                </a:solidFill>
                <a:latin typeface="Arial" charset="0"/>
              </a:rPr>
              <a:t>PRB</a:t>
            </a:r>
            <a:r>
              <a:rPr lang="en-US" altLang="zh-CN" sz="1400" b="1" kern="0" dirty="0">
                <a:solidFill>
                  <a:srgbClr val="000000"/>
                </a:solidFill>
                <a:latin typeface="Arial" charset="0"/>
              </a:rPr>
              <a:t>;</a:t>
            </a:r>
          </a:p>
          <a:p>
            <a:pPr marL="625475" indent="-263525" defTabSz="914400" fontAlgn="b">
              <a:lnSpc>
                <a:spcPct val="120000"/>
              </a:lnSpc>
              <a:spcBef>
                <a:spcPts val="600"/>
              </a:spcBef>
              <a:spcAft>
                <a:spcPct val="0"/>
              </a:spcAft>
              <a:buClr>
                <a:srgbClr val="114F9B"/>
              </a:buClr>
              <a:buFont typeface="Wingdings" pitchFamily="2" charset="2"/>
              <a:buChar char=""/>
            </a:pPr>
            <a:r>
              <a:rPr lang="en-US" altLang="zh-CN" sz="1400" b="1" kern="0" dirty="0">
                <a:solidFill>
                  <a:srgbClr val="000000"/>
                </a:solidFill>
                <a:latin typeface="Arial" charset="0"/>
              </a:rPr>
              <a:t>The </a:t>
            </a:r>
            <a:r>
              <a:rPr lang="en-US" altLang="zh-CN" sz="1400" b="1" kern="0" dirty="0" err="1">
                <a:solidFill>
                  <a:srgbClr val="000000"/>
                </a:solidFill>
                <a:latin typeface="Arial" charset="0"/>
              </a:rPr>
              <a:t>RRC</a:t>
            </a:r>
            <a:r>
              <a:rPr lang="en-US" altLang="zh-CN" sz="1400" b="1" kern="0" dirty="0">
                <a:solidFill>
                  <a:srgbClr val="000000"/>
                </a:solidFill>
                <a:latin typeface="Arial" charset="0"/>
              </a:rPr>
              <a:t> connection (re)establishment/resume procedure is initiated on an anchor </a:t>
            </a:r>
            <a:r>
              <a:rPr lang="en-US" altLang="zh-CN" sz="1400" b="1" kern="0" dirty="0" err="1">
                <a:solidFill>
                  <a:srgbClr val="000000"/>
                </a:solidFill>
                <a:latin typeface="Arial" charset="0"/>
              </a:rPr>
              <a:t>PRB</a:t>
            </a:r>
            <a:r>
              <a:rPr lang="en-US" altLang="zh-CN" sz="1400" kern="0" dirty="0">
                <a:solidFill>
                  <a:srgbClr val="000000"/>
                </a:solidFill>
                <a:latin typeface="Arial" charset="0"/>
              </a:rPr>
              <a:t>. If the </a:t>
            </a:r>
            <a:r>
              <a:rPr lang="en-US" altLang="zh-CN" sz="1400" kern="0" dirty="0" err="1">
                <a:solidFill>
                  <a:srgbClr val="000000"/>
                </a:solidFill>
                <a:latin typeface="Arial" charset="0"/>
              </a:rPr>
              <a:t>UE</a:t>
            </a:r>
            <a:r>
              <a:rPr lang="en-US" altLang="zh-CN" sz="1400" kern="0" dirty="0">
                <a:solidFill>
                  <a:srgbClr val="000000"/>
                </a:solidFill>
                <a:latin typeface="Arial" charset="0"/>
              </a:rPr>
              <a:t> needs to perform a RA procedure while on the non-anchor carrier (e.g. due to SR or </a:t>
            </a:r>
            <a:r>
              <a:rPr lang="en-US" altLang="zh-CN" sz="1400" kern="0" dirty="0" err="1">
                <a:solidFill>
                  <a:srgbClr val="000000"/>
                </a:solidFill>
                <a:latin typeface="Arial" charset="0"/>
              </a:rPr>
              <a:t>PDCCH</a:t>
            </a:r>
            <a:r>
              <a:rPr lang="en-US" altLang="zh-CN" sz="1400" kern="0" dirty="0">
                <a:solidFill>
                  <a:srgbClr val="000000"/>
                </a:solidFill>
                <a:latin typeface="Arial" charset="0"/>
              </a:rPr>
              <a:t> order) it goes back to the anchor carrier and stays there throughout </a:t>
            </a:r>
            <a:r>
              <a:rPr lang="en-US" altLang="zh-CN" sz="1400" kern="0" dirty="0" err="1">
                <a:solidFill>
                  <a:srgbClr val="000000"/>
                </a:solidFill>
                <a:latin typeface="Arial" charset="0"/>
              </a:rPr>
              <a:t>RRC_CONNECTED</a:t>
            </a:r>
            <a:r>
              <a:rPr lang="en-US" altLang="zh-CN" sz="1400" kern="0" dirty="0">
                <a:solidFill>
                  <a:srgbClr val="000000"/>
                </a:solidFill>
                <a:latin typeface="Arial" charset="0"/>
              </a:rPr>
              <a:t> or until re-assigned to another </a:t>
            </a:r>
            <a:r>
              <a:rPr lang="en-US" altLang="zh-CN" sz="1400" kern="0" dirty="0" err="1">
                <a:solidFill>
                  <a:srgbClr val="000000"/>
                </a:solidFill>
                <a:latin typeface="Arial" charset="0"/>
              </a:rPr>
              <a:t>PRB</a:t>
            </a:r>
            <a:r>
              <a:rPr lang="en-US" altLang="zh-CN" sz="1400" kern="0" dirty="0">
                <a:solidFill>
                  <a:srgbClr val="000000"/>
                </a:solidFill>
                <a:latin typeface="Arial" charset="0"/>
              </a:rPr>
              <a:t> (We may consider the mechanism to go back to the non-anchor </a:t>
            </a:r>
            <a:r>
              <a:rPr lang="en-US" altLang="zh-CN" sz="1400" kern="0" dirty="0" err="1">
                <a:solidFill>
                  <a:srgbClr val="000000"/>
                </a:solidFill>
                <a:latin typeface="Arial" charset="0"/>
              </a:rPr>
              <a:t>PRB</a:t>
            </a:r>
            <a:r>
              <a:rPr lang="en-US" altLang="zh-CN" sz="1400" kern="0" dirty="0">
                <a:solidFill>
                  <a:srgbClr val="000000"/>
                </a:solidFill>
                <a:latin typeface="Arial" charset="0"/>
              </a:rPr>
              <a:t> after the RA procedure).</a:t>
            </a:r>
          </a:p>
          <a:p>
            <a:pPr marL="625475" indent="-263525"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for SR, the </a:t>
            </a:r>
            <a:r>
              <a:rPr lang="en-US" altLang="zh-CN" sz="1400" kern="0" dirty="0" err="1">
                <a:solidFill>
                  <a:srgbClr val="000000"/>
                </a:solidFill>
                <a:latin typeface="Arial" charset="0"/>
              </a:rPr>
              <a:t>UE</a:t>
            </a:r>
            <a:r>
              <a:rPr lang="en-US" altLang="zh-CN" sz="1400" kern="0" dirty="0">
                <a:solidFill>
                  <a:srgbClr val="000000"/>
                </a:solidFill>
                <a:latin typeface="Arial" charset="0"/>
              </a:rPr>
              <a:t> goes back to the anchor, after the </a:t>
            </a:r>
            <a:r>
              <a:rPr lang="en-US" altLang="zh-CN" sz="1400" kern="0" dirty="0" err="1">
                <a:solidFill>
                  <a:srgbClr val="000000"/>
                </a:solidFill>
                <a:latin typeface="Arial" charset="0"/>
              </a:rPr>
              <a:t>RACH</a:t>
            </a:r>
            <a:r>
              <a:rPr lang="en-US" altLang="zh-CN" sz="1400" kern="0" dirty="0">
                <a:solidFill>
                  <a:srgbClr val="000000"/>
                </a:solidFill>
                <a:latin typeface="Arial" charset="0"/>
              </a:rPr>
              <a:t>, the </a:t>
            </a:r>
            <a:r>
              <a:rPr lang="en-US" altLang="zh-CN" sz="1400" kern="0" dirty="0" err="1">
                <a:solidFill>
                  <a:srgbClr val="000000"/>
                </a:solidFill>
                <a:latin typeface="Arial" charset="0"/>
              </a:rPr>
              <a:t>UE</a:t>
            </a:r>
            <a:r>
              <a:rPr lang="en-US" altLang="zh-CN" sz="1400" kern="0" dirty="0">
                <a:solidFill>
                  <a:srgbClr val="000000"/>
                </a:solidFill>
                <a:latin typeface="Arial" charset="0"/>
              </a:rPr>
              <a:t> stays on the anchor unless explicitly redirected again.</a:t>
            </a:r>
          </a:p>
          <a:p>
            <a:pPr marL="625475" indent="-263525" defTabSz="914400" fontAlgn="b">
              <a:lnSpc>
                <a:spcPct val="120000"/>
              </a:lnSpc>
              <a:spcBef>
                <a:spcPts val="600"/>
              </a:spcBef>
              <a:spcAft>
                <a:spcPct val="0"/>
              </a:spcAft>
              <a:buClr>
                <a:srgbClr val="114F9B"/>
              </a:buClr>
              <a:buFont typeface="Wingdings" pitchFamily="2" charset="2"/>
              <a:buChar char=""/>
            </a:pPr>
            <a:r>
              <a:rPr lang="en-US" altLang="zh-CN" sz="1400" b="1" kern="0" dirty="0">
                <a:solidFill>
                  <a:srgbClr val="000000"/>
                </a:solidFill>
                <a:latin typeface="Arial" charset="0"/>
              </a:rPr>
              <a:t>A </a:t>
            </a:r>
            <a:r>
              <a:rPr lang="en-US" altLang="zh-CN" sz="1400" b="1" kern="0" dirty="0" err="1">
                <a:solidFill>
                  <a:srgbClr val="000000"/>
                </a:solidFill>
                <a:latin typeface="Arial" charset="0"/>
              </a:rPr>
              <a:t>UE</a:t>
            </a:r>
            <a:r>
              <a:rPr lang="en-US" altLang="zh-CN" sz="1400" b="1" kern="0" dirty="0">
                <a:solidFill>
                  <a:srgbClr val="000000"/>
                </a:solidFill>
                <a:latin typeface="Arial" charset="0"/>
              </a:rPr>
              <a:t> in </a:t>
            </a:r>
            <a:r>
              <a:rPr lang="en-US" altLang="zh-CN" sz="1400" b="1" kern="0" dirty="0" err="1">
                <a:solidFill>
                  <a:srgbClr val="000000"/>
                </a:solidFill>
                <a:latin typeface="Arial" charset="0"/>
              </a:rPr>
              <a:t>RRC_IDLE</a:t>
            </a:r>
            <a:r>
              <a:rPr lang="en-US" altLang="zh-CN" sz="1400" b="1" kern="0" dirty="0">
                <a:solidFill>
                  <a:srgbClr val="000000"/>
                </a:solidFill>
                <a:latin typeface="Arial" charset="0"/>
              </a:rPr>
              <a:t> receives paging on an anchor </a:t>
            </a:r>
            <a:r>
              <a:rPr lang="en-US" altLang="zh-CN" sz="1400" b="1" kern="0" dirty="0" err="1">
                <a:solidFill>
                  <a:srgbClr val="000000"/>
                </a:solidFill>
                <a:latin typeface="Arial" charset="0"/>
              </a:rPr>
              <a:t>PRB</a:t>
            </a:r>
            <a:r>
              <a:rPr lang="en-US" altLang="zh-CN" sz="1400" b="1" kern="0" dirty="0">
                <a:solidFill>
                  <a:srgbClr val="000000"/>
                </a:solidFill>
                <a:latin typeface="Arial" charset="0"/>
              </a:rPr>
              <a:t>.</a:t>
            </a:r>
          </a:p>
          <a:p>
            <a:pPr marL="342900" indent="-342900" defTabSz="914400" fontAlgn="b">
              <a:lnSpc>
                <a:spcPct val="120000"/>
              </a:lnSpc>
              <a:spcBef>
                <a:spcPts val="600"/>
              </a:spcBef>
              <a:spcAft>
                <a:spcPct val="0"/>
              </a:spcAft>
              <a:buClr>
                <a:srgbClr val="114F9B"/>
              </a:buClr>
              <a:buFont typeface="Wingdings" pitchFamily="2" charset="2"/>
              <a:buChar char="v"/>
            </a:pPr>
            <a:endParaRPr lang="en-US" altLang="zh-CN" sz="1400" b="1" kern="0" dirty="0">
              <a:solidFill>
                <a:srgbClr val="000000"/>
              </a:solidFill>
              <a:latin typeface="Arial" charset="0"/>
            </a:endParaRPr>
          </a:p>
        </p:txBody>
      </p:sp>
      <p:sp>
        <p:nvSpPr>
          <p:cNvPr id="6" name="标题 2"/>
          <p:cNvSpPr>
            <a:spLocks noGrp="1"/>
          </p:cNvSpPr>
          <p:nvPr>
            <p:ph type="title"/>
          </p:nvPr>
        </p:nvSpPr>
        <p:spPr>
          <a:xfrm>
            <a:off x="1038225" y="260648"/>
            <a:ext cx="7067550" cy="633412"/>
          </a:xfrm>
        </p:spPr>
        <p:txBody>
          <a:bodyPr/>
          <a:lstStyle/>
          <a:p>
            <a:r>
              <a:rPr lang="en-US" altLang="zh-CN" dirty="0"/>
              <a:t>New Features on NB-</a:t>
            </a:r>
            <a:r>
              <a:rPr lang="en-US" altLang="zh-CN" dirty="0" err="1"/>
              <a:t>IoT</a:t>
            </a:r>
            <a:r>
              <a:rPr lang="en-US" altLang="zh-CN" dirty="0"/>
              <a:t> &lt;3&gt;</a:t>
            </a:r>
            <a:endParaRPr lang="zh-CN" altLang="en-US" dirty="0"/>
          </a:p>
        </p:txBody>
      </p:sp>
    </p:spTree>
    <p:extLst>
      <p:ext uri="{BB962C8B-B14F-4D97-AF65-F5344CB8AC3E}">
        <p14:creationId xmlns:p14="http://schemas.microsoft.com/office/powerpoint/2010/main" val="29924174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67544" y="1268760"/>
            <a:ext cx="8280919" cy="5256824"/>
          </a:xfrm>
          <a:prstGeom prst="rect">
            <a:avLst/>
          </a:prstGeom>
        </p:spPr>
        <p:txBody>
          <a:bodyPr wrap="square">
            <a:spAutoFit/>
          </a:bodyPr>
          <a:lstStyle/>
          <a:p>
            <a:pPr marL="342900" indent="-342900" defTabSz="914400" fontAlgn="b">
              <a:lnSpc>
                <a:spcPct val="120000"/>
              </a:lnSpc>
              <a:spcBef>
                <a:spcPts val="600"/>
              </a:spcBef>
              <a:spcAft>
                <a:spcPct val="0"/>
              </a:spcAft>
              <a:buClr>
                <a:srgbClr val="114F9B"/>
              </a:buClr>
              <a:buFont typeface="Wingdings" pitchFamily="2" charset="2"/>
              <a:buChar char="v"/>
            </a:pPr>
            <a:r>
              <a:rPr lang="en-US" altLang="zh-CN" sz="1400" b="1" kern="0" dirty="0">
                <a:solidFill>
                  <a:srgbClr val="000000"/>
                </a:solidFill>
                <a:latin typeface="Arial" charset="0"/>
              </a:rPr>
              <a:t>Suspend/Resume Procedure</a:t>
            </a:r>
          </a:p>
          <a:p>
            <a:pPr marL="625475" indent="-263525" defTabSz="914400" fontAlgn="b">
              <a:lnSpc>
                <a:spcPct val="120000"/>
              </a:lnSpc>
              <a:spcBef>
                <a:spcPts val="600"/>
              </a:spcBef>
              <a:spcAft>
                <a:spcPct val="0"/>
              </a:spcAft>
              <a:buClr>
                <a:srgbClr val="114F9B"/>
              </a:buClr>
              <a:buFont typeface="Wingdings" pitchFamily="2" charset="2"/>
              <a:buChar char=""/>
            </a:pPr>
            <a:r>
              <a:rPr lang="en-US" altLang="zh-CN" sz="1400" b="1" kern="0" dirty="0">
                <a:solidFill>
                  <a:srgbClr val="000000"/>
                </a:solidFill>
                <a:latin typeface="Arial" charset="0"/>
              </a:rPr>
              <a:t>new </a:t>
            </a:r>
            <a:r>
              <a:rPr lang="en-US" altLang="zh-CN" sz="1400" b="1" kern="0" dirty="0" err="1">
                <a:solidFill>
                  <a:srgbClr val="000000"/>
                </a:solidFill>
                <a:latin typeface="Arial" charset="0"/>
              </a:rPr>
              <a:t>RRC</a:t>
            </a:r>
            <a:r>
              <a:rPr lang="en-US" altLang="zh-CN" sz="1400" b="1" kern="0" dirty="0">
                <a:solidFill>
                  <a:srgbClr val="000000"/>
                </a:solidFill>
                <a:latin typeface="Arial" charset="0"/>
              </a:rPr>
              <a:t> message </a:t>
            </a:r>
            <a:r>
              <a:rPr lang="en-US" altLang="zh-CN" sz="1400" kern="0" dirty="0" err="1">
                <a:solidFill>
                  <a:srgbClr val="000000"/>
                </a:solidFill>
                <a:latin typeface="Arial" charset="0"/>
              </a:rPr>
              <a:t>RRCConnectionResumeRequest</a:t>
            </a:r>
            <a:r>
              <a:rPr lang="en-US" altLang="zh-CN" sz="1400" kern="0" dirty="0">
                <a:solidFill>
                  <a:srgbClr val="000000"/>
                </a:solidFill>
                <a:latin typeface="Arial" charset="0"/>
              </a:rPr>
              <a:t>, </a:t>
            </a:r>
            <a:r>
              <a:rPr lang="en-US" altLang="zh-CN" sz="1400" kern="0" dirty="0" err="1">
                <a:solidFill>
                  <a:srgbClr val="000000"/>
                </a:solidFill>
                <a:latin typeface="Arial" charset="0"/>
              </a:rPr>
              <a:t>RRCConnectionResume</a:t>
            </a:r>
            <a:r>
              <a:rPr lang="en-US" altLang="zh-CN" sz="1400" kern="0" dirty="0">
                <a:solidFill>
                  <a:srgbClr val="000000"/>
                </a:solidFill>
                <a:latin typeface="Arial" charset="0"/>
              </a:rPr>
              <a:t>, </a:t>
            </a:r>
            <a:r>
              <a:rPr lang="en-US" altLang="zh-CN" sz="1400" kern="0" dirty="0" err="1">
                <a:solidFill>
                  <a:srgbClr val="000000"/>
                </a:solidFill>
                <a:latin typeface="Arial" charset="0"/>
              </a:rPr>
              <a:t>RRCConnectionResumeComplete</a:t>
            </a:r>
            <a:endParaRPr lang="en-US" altLang="zh-CN" sz="1400" kern="0" dirty="0">
              <a:solidFill>
                <a:srgbClr val="000000"/>
              </a:solidFill>
              <a:latin typeface="Arial" charset="0"/>
            </a:endParaRPr>
          </a:p>
          <a:p>
            <a:pPr marL="625475" indent="-263525"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Use existing </a:t>
            </a:r>
            <a:r>
              <a:rPr lang="en-US" altLang="zh-CN" sz="1400" kern="0" dirty="0" err="1">
                <a:solidFill>
                  <a:srgbClr val="000000"/>
                </a:solidFill>
                <a:latin typeface="Arial" charset="0"/>
              </a:rPr>
              <a:t>RRC</a:t>
            </a:r>
            <a:r>
              <a:rPr lang="en-US" altLang="zh-CN" sz="1400" kern="0" dirty="0">
                <a:solidFill>
                  <a:srgbClr val="000000"/>
                </a:solidFill>
                <a:latin typeface="Arial" charset="0"/>
              </a:rPr>
              <a:t> messages </a:t>
            </a:r>
            <a:r>
              <a:rPr lang="en-US" altLang="zh-CN" sz="1400" kern="0" dirty="0" err="1">
                <a:solidFill>
                  <a:srgbClr val="000000"/>
                </a:solidFill>
                <a:latin typeface="Arial" charset="0"/>
              </a:rPr>
              <a:t>RRCConnectionSetupReject</a:t>
            </a:r>
            <a:r>
              <a:rPr lang="en-US" altLang="zh-CN" sz="1400" kern="0" dirty="0">
                <a:solidFill>
                  <a:srgbClr val="000000"/>
                </a:solidFill>
                <a:latin typeface="Arial" charset="0"/>
              </a:rPr>
              <a:t> as a response to </a:t>
            </a:r>
            <a:r>
              <a:rPr lang="en-US" altLang="zh-CN" sz="1400" kern="0" dirty="0" err="1">
                <a:solidFill>
                  <a:srgbClr val="000000"/>
                </a:solidFill>
                <a:latin typeface="Arial" charset="0"/>
              </a:rPr>
              <a:t>RRCConnectionResumeRequest</a:t>
            </a:r>
            <a:endParaRPr lang="en-US" altLang="zh-CN" sz="1400" kern="0" dirty="0">
              <a:solidFill>
                <a:srgbClr val="000000"/>
              </a:solidFill>
              <a:latin typeface="Arial" charset="0"/>
            </a:endParaRPr>
          </a:p>
          <a:p>
            <a:pPr marL="625475" indent="-263525"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It shall be possible that </a:t>
            </a:r>
            <a:r>
              <a:rPr lang="en-US" altLang="zh-CN" sz="1400" kern="0" dirty="0" err="1">
                <a:solidFill>
                  <a:srgbClr val="000000"/>
                </a:solidFill>
                <a:latin typeface="Arial" charset="0"/>
              </a:rPr>
              <a:t>ROHC</a:t>
            </a:r>
            <a:r>
              <a:rPr lang="en-US" altLang="zh-CN" sz="1400" kern="0" dirty="0">
                <a:solidFill>
                  <a:srgbClr val="000000"/>
                </a:solidFill>
                <a:latin typeface="Arial" charset="0"/>
              </a:rPr>
              <a:t> can continue at resume. </a:t>
            </a:r>
          </a:p>
          <a:p>
            <a:pPr marL="625475" indent="-263525" defTabSz="914400" fontAlgn="b">
              <a:lnSpc>
                <a:spcPct val="120000"/>
              </a:lnSpc>
              <a:spcBef>
                <a:spcPts val="600"/>
              </a:spcBef>
              <a:spcAft>
                <a:spcPct val="0"/>
              </a:spcAft>
              <a:buClr>
                <a:srgbClr val="114F9B"/>
              </a:buClr>
              <a:buFont typeface="Wingdings" pitchFamily="2" charset="2"/>
              <a:buChar char=""/>
            </a:pPr>
            <a:r>
              <a:rPr lang="en-US" altLang="zh-CN" sz="1400" b="1" kern="0" dirty="0">
                <a:solidFill>
                  <a:srgbClr val="000000"/>
                </a:solidFill>
                <a:latin typeface="Arial" charset="0"/>
              </a:rPr>
              <a:t>The protocol entities for </a:t>
            </a:r>
            <a:r>
              <a:rPr lang="en-US" altLang="zh-CN" sz="1400" b="1" kern="0" dirty="0" err="1">
                <a:solidFill>
                  <a:srgbClr val="000000"/>
                </a:solidFill>
                <a:latin typeface="Arial" charset="0"/>
              </a:rPr>
              <a:t>PDCP</a:t>
            </a:r>
            <a:r>
              <a:rPr lang="en-US" altLang="zh-CN" sz="1400" b="1" kern="0" dirty="0">
                <a:solidFill>
                  <a:srgbClr val="000000"/>
                </a:solidFill>
                <a:latin typeface="Arial" charset="0"/>
              </a:rPr>
              <a:t> and </a:t>
            </a:r>
            <a:r>
              <a:rPr lang="en-US" altLang="zh-CN" sz="1400" b="1" kern="0" dirty="0" err="1">
                <a:solidFill>
                  <a:srgbClr val="000000"/>
                </a:solidFill>
                <a:latin typeface="Arial" charset="0"/>
              </a:rPr>
              <a:t>RLC</a:t>
            </a:r>
            <a:r>
              <a:rPr lang="en-US" altLang="zh-CN" sz="1400" b="1" kern="0" dirty="0">
                <a:solidFill>
                  <a:srgbClr val="000000"/>
                </a:solidFill>
                <a:latin typeface="Arial" charset="0"/>
              </a:rPr>
              <a:t> are kept when the </a:t>
            </a:r>
            <a:r>
              <a:rPr lang="en-US" altLang="zh-CN" sz="1400" b="1" kern="0" dirty="0" err="1">
                <a:solidFill>
                  <a:srgbClr val="000000"/>
                </a:solidFill>
                <a:latin typeface="Arial" charset="0"/>
              </a:rPr>
              <a:t>RRC</a:t>
            </a:r>
            <a:r>
              <a:rPr lang="en-US" altLang="zh-CN" sz="1400" b="1" kern="0" dirty="0">
                <a:solidFill>
                  <a:srgbClr val="000000"/>
                </a:solidFill>
                <a:latin typeface="Arial" charset="0"/>
              </a:rPr>
              <a:t> connection is suspended, and are re-established at </a:t>
            </a:r>
            <a:r>
              <a:rPr lang="en-US" altLang="zh-CN" sz="1400" b="1" kern="0" dirty="0" err="1">
                <a:solidFill>
                  <a:srgbClr val="000000"/>
                </a:solidFill>
                <a:latin typeface="Arial" charset="0"/>
              </a:rPr>
              <a:t>RRC</a:t>
            </a:r>
            <a:r>
              <a:rPr lang="en-US" altLang="zh-CN" sz="1400" b="1" kern="0" dirty="0">
                <a:solidFill>
                  <a:srgbClr val="000000"/>
                </a:solidFill>
                <a:latin typeface="Arial" charset="0"/>
              </a:rPr>
              <a:t> Resume. </a:t>
            </a:r>
          </a:p>
          <a:p>
            <a:pPr marL="625475" indent="-263525" defTabSz="914400" fontAlgn="b">
              <a:lnSpc>
                <a:spcPct val="120000"/>
              </a:lnSpc>
              <a:spcBef>
                <a:spcPts val="600"/>
              </a:spcBef>
              <a:spcAft>
                <a:spcPct val="0"/>
              </a:spcAft>
              <a:buClr>
                <a:srgbClr val="114F9B"/>
              </a:buClr>
              <a:buFont typeface="Wingdings" pitchFamily="2" charset="2"/>
              <a:buChar char=""/>
            </a:pPr>
            <a:r>
              <a:rPr lang="en-US" altLang="zh-CN" sz="1400" b="1" kern="0" dirty="0">
                <a:solidFill>
                  <a:srgbClr val="000000"/>
                </a:solidFill>
                <a:latin typeface="Arial" charset="0"/>
              </a:rPr>
              <a:t>MAC is reset at resume</a:t>
            </a:r>
            <a:r>
              <a:rPr lang="en-US" altLang="zh-CN" sz="1400" kern="0" dirty="0">
                <a:solidFill>
                  <a:srgbClr val="000000"/>
                </a:solidFill>
                <a:latin typeface="Arial" charset="0"/>
              </a:rPr>
              <a:t>. </a:t>
            </a:r>
          </a:p>
          <a:p>
            <a:pPr marL="625475" indent="-263525"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At reject the </a:t>
            </a:r>
            <a:r>
              <a:rPr lang="en-US" altLang="zh-CN" sz="1400" kern="0" dirty="0" err="1">
                <a:solidFill>
                  <a:srgbClr val="000000"/>
                </a:solidFill>
                <a:latin typeface="Arial" charset="0"/>
              </a:rPr>
              <a:t>UE</a:t>
            </a:r>
            <a:r>
              <a:rPr lang="en-US" altLang="zh-CN" sz="1400" kern="0" dirty="0">
                <a:solidFill>
                  <a:srgbClr val="000000"/>
                </a:solidFill>
                <a:latin typeface="Arial" charset="0"/>
              </a:rPr>
              <a:t> stays suspended and keeps the stored </a:t>
            </a:r>
            <a:r>
              <a:rPr lang="en-US" altLang="zh-CN" sz="1400" kern="0" dirty="0" err="1">
                <a:solidFill>
                  <a:srgbClr val="000000"/>
                </a:solidFill>
                <a:latin typeface="Arial" charset="0"/>
              </a:rPr>
              <a:t>UE</a:t>
            </a:r>
            <a:r>
              <a:rPr lang="en-US" altLang="zh-CN" sz="1400" kern="0" dirty="0">
                <a:solidFill>
                  <a:srgbClr val="000000"/>
                </a:solidFill>
                <a:latin typeface="Arial" charset="0"/>
              </a:rPr>
              <a:t> context, or removes the stored </a:t>
            </a:r>
            <a:r>
              <a:rPr lang="en-US" altLang="zh-CN" sz="1400" kern="0" dirty="0" err="1">
                <a:solidFill>
                  <a:srgbClr val="000000"/>
                </a:solidFill>
                <a:latin typeface="Arial" charset="0"/>
              </a:rPr>
              <a:t>UE</a:t>
            </a:r>
            <a:r>
              <a:rPr lang="en-US" altLang="zh-CN" sz="1400" kern="0" dirty="0">
                <a:solidFill>
                  <a:srgbClr val="000000"/>
                </a:solidFill>
                <a:latin typeface="Arial" charset="0"/>
              </a:rPr>
              <a:t> context and goes to Idle, based on indication in the reject message. </a:t>
            </a:r>
          </a:p>
          <a:p>
            <a:pPr marL="625475" indent="-263525"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At connection setup the stored </a:t>
            </a:r>
            <a:r>
              <a:rPr lang="en-US" altLang="zh-CN" sz="1400" kern="0" dirty="0" err="1">
                <a:solidFill>
                  <a:srgbClr val="000000"/>
                </a:solidFill>
                <a:latin typeface="Arial" charset="0"/>
              </a:rPr>
              <a:t>UE</a:t>
            </a:r>
            <a:r>
              <a:rPr lang="en-US" altLang="zh-CN" sz="1400" kern="0" dirty="0">
                <a:solidFill>
                  <a:srgbClr val="000000"/>
                </a:solidFill>
                <a:latin typeface="Arial" charset="0"/>
              </a:rPr>
              <a:t> context is removed and not used.</a:t>
            </a:r>
          </a:p>
          <a:p>
            <a:pPr marL="625475" lvl="0" indent="-263525" defTabSz="914400" fontAlgn="b">
              <a:lnSpc>
                <a:spcPct val="120000"/>
              </a:lnSpc>
              <a:spcBef>
                <a:spcPts val="600"/>
              </a:spcBef>
              <a:spcAft>
                <a:spcPct val="0"/>
              </a:spcAft>
              <a:buClr>
                <a:srgbClr val="114F9B"/>
              </a:buClr>
              <a:buFont typeface="Wingdings" pitchFamily="2" charset="2"/>
              <a:buChar char=""/>
            </a:pPr>
            <a:r>
              <a:rPr lang="en-US" altLang="zh-CN" sz="1400" b="1" kern="0" dirty="0" err="1">
                <a:solidFill>
                  <a:srgbClr val="000000"/>
                </a:solidFill>
                <a:latin typeface="Arial" charset="0"/>
              </a:rPr>
              <a:t>UE</a:t>
            </a:r>
            <a:r>
              <a:rPr lang="en-US" altLang="zh-CN" sz="1400" b="1" kern="0" dirty="0">
                <a:solidFill>
                  <a:srgbClr val="000000"/>
                </a:solidFill>
                <a:latin typeface="Arial" charset="0"/>
              </a:rPr>
              <a:t> can receive data on </a:t>
            </a:r>
            <a:r>
              <a:rPr lang="en-US" altLang="zh-CN" sz="1400" b="1" kern="0" dirty="0" err="1">
                <a:solidFill>
                  <a:srgbClr val="000000"/>
                </a:solidFill>
                <a:latin typeface="Arial" charset="0"/>
              </a:rPr>
              <a:t>DRB</a:t>
            </a:r>
            <a:r>
              <a:rPr lang="en-US" altLang="zh-CN" sz="1400" b="1" kern="0" dirty="0">
                <a:solidFill>
                  <a:srgbClr val="000000"/>
                </a:solidFill>
                <a:latin typeface="Arial" charset="0"/>
              </a:rPr>
              <a:t> after having received and processed </a:t>
            </a:r>
            <a:r>
              <a:rPr lang="en-US" altLang="zh-CN" sz="1400" b="1" kern="0" dirty="0" err="1">
                <a:solidFill>
                  <a:srgbClr val="000000"/>
                </a:solidFill>
                <a:latin typeface="Arial" charset="0"/>
              </a:rPr>
              <a:t>RRC</a:t>
            </a:r>
            <a:r>
              <a:rPr lang="en-US" altLang="zh-CN" sz="1400" b="1" kern="0" dirty="0">
                <a:solidFill>
                  <a:srgbClr val="000000"/>
                </a:solidFill>
                <a:latin typeface="Arial" charset="0"/>
              </a:rPr>
              <a:t> resume message. </a:t>
            </a:r>
          </a:p>
          <a:p>
            <a:pPr marL="625475" lvl="0" indent="-263525"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The </a:t>
            </a:r>
            <a:r>
              <a:rPr lang="en-US" altLang="zh-CN" sz="1400" kern="0" dirty="0" err="1">
                <a:solidFill>
                  <a:srgbClr val="000000"/>
                </a:solidFill>
                <a:latin typeface="Arial" charset="0"/>
              </a:rPr>
              <a:t>UE</a:t>
            </a:r>
            <a:r>
              <a:rPr lang="en-US" altLang="zh-CN" sz="1400" kern="0" dirty="0">
                <a:solidFill>
                  <a:srgbClr val="000000"/>
                </a:solidFill>
                <a:latin typeface="Arial" charset="0"/>
              </a:rPr>
              <a:t> is not required to be able to receive data on </a:t>
            </a:r>
            <a:r>
              <a:rPr lang="en-US" altLang="zh-CN" sz="1400" kern="0" dirty="0" err="1">
                <a:solidFill>
                  <a:srgbClr val="000000"/>
                </a:solidFill>
                <a:latin typeface="Arial" charset="0"/>
              </a:rPr>
              <a:t>DRB</a:t>
            </a:r>
            <a:r>
              <a:rPr lang="en-US" altLang="zh-CN" sz="1400" kern="0" dirty="0">
                <a:solidFill>
                  <a:srgbClr val="000000"/>
                </a:solidFill>
                <a:latin typeface="Arial" charset="0"/>
              </a:rPr>
              <a:t> and the </a:t>
            </a:r>
            <a:r>
              <a:rPr lang="en-US" altLang="zh-CN" sz="1400" kern="0" dirty="0" err="1">
                <a:solidFill>
                  <a:srgbClr val="000000"/>
                </a:solidFill>
                <a:latin typeface="Arial" charset="0"/>
              </a:rPr>
              <a:t>RRC</a:t>
            </a:r>
            <a:r>
              <a:rPr lang="en-US" altLang="zh-CN" sz="1400" kern="0" dirty="0">
                <a:solidFill>
                  <a:srgbClr val="000000"/>
                </a:solidFill>
                <a:latin typeface="Arial" charset="0"/>
              </a:rPr>
              <a:t> resume message in the same TB.</a:t>
            </a:r>
          </a:p>
          <a:p>
            <a:pPr marL="625475" indent="-263525" defTabSz="914400" fontAlgn="b">
              <a:lnSpc>
                <a:spcPct val="120000"/>
              </a:lnSpc>
              <a:spcBef>
                <a:spcPts val="600"/>
              </a:spcBef>
              <a:spcAft>
                <a:spcPct val="0"/>
              </a:spcAft>
              <a:buClr>
                <a:srgbClr val="114F9B"/>
              </a:buClr>
              <a:buFont typeface="Wingdings" pitchFamily="2" charset="2"/>
              <a:buChar char=""/>
            </a:pPr>
            <a:r>
              <a:rPr lang="en-US" altLang="zh-CN" sz="1400" b="1" kern="0" dirty="0">
                <a:solidFill>
                  <a:srgbClr val="000000"/>
                </a:solidFill>
                <a:latin typeface="Arial" charset="0"/>
              </a:rPr>
              <a:t>Security is fully resumed on </a:t>
            </a:r>
            <a:r>
              <a:rPr lang="en-US" altLang="zh-CN" sz="1400" b="1" kern="0" dirty="0" err="1">
                <a:solidFill>
                  <a:srgbClr val="000000"/>
                </a:solidFill>
                <a:latin typeface="Arial" charset="0"/>
              </a:rPr>
              <a:t>UE</a:t>
            </a:r>
            <a:r>
              <a:rPr lang="en-US" altLang="zh-CN" sz="1400" b="1" kern="0" dirty="0">
                <a:solidFill>
                  <a:srgbClr val="000000"/>
                </a:solidFill>
                <a:latin typeface="Arial" charset="0"/>
              </a:rPr>
              <a:t> side after reception and processing of </a:t>
            </a:r>
            <a:r>
              <a:rPr lang="en-US" altLang="zh-CN" sz="1400" b="1" kern="0" dirty="0" err="1">
                <a:solidFill>
                  <a:srgbClr val="000000"/>
                </a:solidFill>
                <a:latin typeface="Arial" charset="0"/>
              </a:rPr>
              <a:t>RRC</a:t>
            </a:r>
            <a:r>
              <a:rPr lang="en-US" altLang="zh-CN" sz="1400" b="1" kern="0" dirty="0">
                <a:solidFill>
                  <a:srgbClr val="000000"/>
                </a:solidFill>
                <a:latin typeface="Arial" charset="0"/>
              </a:rPr>
              <a:t> connection resume message and UL data on </a:t>
            </a:r>
            <a:r>
              <a:rPr lang="en-US" altLang="zh-CN" sz="1400" b="1" kern="0" dirty="0" err="1">
                <a:solidFill>
                  <a:srgbClr val="000000"/>
                </a:solidFill>
                <a:latin typeface="Arial" charset="0"/>
              </a:rPr>
              <a:t>DRB</a:t>
            </a:r>
            <a:r>
              <a:rPr lang="en-US" altLang="zh-CN" sz="1400" b="1" kern="0" dirty="0">
                <a:solidFill>
                  <a:srgbClr val="000000"/>
                </a:solidFill>
                <a:latin typeface="Arial" charset="0"/>
              </a:rPr>
              <a:t>(s) can be sent with “message 5”.</a:t>
            </a:r>
            <a:r>
              <a:rPr lang="en-US" altLang="zh-CN" sz="1400" kern="0" dirty="0">
                <a:solidFill>
                  <a:srgbClr val="000000"/>
                </a:solidFill>
                <a:latin typeface="Arial" charset="0"/>
              </a:rPr>
              <a:t> </a:t>
            </a:r>
          </a:p>
        </p:txBody>
      </p:sp>
      <p:sp>
        <p:nvSpPr>
          <p:cNvPr id="4" name="标题 2"/>
          <p:cNvSpPr>
            <a:spLocks noGrp="1"/>
          </p:cNvSpPr>
          <p:nvPr>
            <p:ph type="title"/>
          </p:nvPr>
        </p:nvSpPr>
        <p:spPr>
          <a:xfrm>
            <a:off x="1038225" y="260648"/>
            <a:ext cx="7067550" cy="633413"/>
          </a:xfrm>
        </p:spPr>
        <p:txBody>
          <a:bodyPr/>
          <a:lstStyle/>
          <a:p>
            <a:r>
              <a:rPr lang="en-US" altLang="zh-CN" dirty="0"/>
              <a:t>New Features on NB-</a:t>
            </a:r>
            <a:r>
              <a:rPr lang="en-US" altLang="zh-CN" dirty="0" err="1"/>
              <a:t>IoT</a:t>
            </a:r>
            <a:r>
              <a:rPr lang="en-US" altLang="zh-CN" dirty="0"/>
              <a:t> &lt;4&gt;</a:t>
            </a:r>
            <a:endParaRPr lang="zh-CN" altLang="en-US" dirty="0"/>
          </a:p>
        </p:txBody>
      </p:sp>
    </p:spTree>
    <p:extLst>
      <p:ext uri="{BB962C8B-B14F-4D97-AF65-F5344CB8AC3E}">
        <p14:creationId xmlns:p14="http://schemas.microsoft.com/office/powerpoint/2010/main" val="37457577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72715" y="1479532"/>
            <a:ext cx="7398568" cy="3062377"/>
          </a:xfrm>
          <a:prstGeom prst="rect">
            <a:avLst/>
          </a:prstGeom>
        </p:spPr>
        <p:txBody>
          <a:bodyPr wrap="square">
            <a:spAutoFit/>
          </a:bodyPr>
          <a:lstStyle/>
          <a:p>
            <a:pPr marL="342900" indent="-342900" defTabSz="914400" fontAlgn="b">
              <a:lnSpc>
                <a:spcPct val="120000"/>
              </a:lnSpc>
              <a:spcBef>
                <a:spcPts val="600"/>
              </a:spcBef>
              <a:spcAft>
                <a:spcPct val="0"/>
              </a:spcAft>
              <a:buClr>
                <a:srgbClr val="114F9B"/>
              </a:buClr>
              <a:buFont typeface="Wingdings" pitchFamily="2" charset="2"/>
              <a:buChar char="v"/>
            </a:pPr>
            <a:r>
              <a:rPr lang="en-US" altLang="zh-CN" sz="1400" b="1" kern="0" dirty="0">
                <a:solidFill>
                  <a:srgbClr val="000000"/>
                </a:solidFill>
                <a:latin typeface="Arial" charset="0"/>
              </a:rPr>
              <a:t>Suspend/Resume procedure(2)</a:t>
            </a:r>
          </a:p>
          <a:p>
            <a:pPr marL="533400" lvl="0" indent="-254000"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Ask </a:t>
            </a:r>
            <a:r>
              <a:rPr lang="en-US" altLang="zh-CN" sz="1400" kern="0" dirty="0" err="1">
                <a:solidFill>
                  <a:srgbClr val="000000"/>
                </a:solidFill>
                <a:latin typeface="Arial" charset="0"/>
              </a:rPr>
              <a:t>SA3</a:t>
            </a:r>
            <a:r>
              <a:rPr lang="en-US" altLang="zh-CN" sz="1400" kern="0" dirty="0">
                <a:solidFill>
                  <a:srgbClr val="000000"/>
                </a:solidFill>
                <a:latin typeface="Arial" charset="0"/>
              </a:rPr>
              <a:t> to clarify whether integrity protection and/or ciphering is needed for </a:t>
            </a:r>
            <a:r>
              <a:rPr lang="en-US" altLang="zh-CN" sz="1400" kern="0" dirty="0" err="1">
                <a:solidFill>
                  <a:srgbClr val="000000"/>
                </a:solidFill>
                <a:latin typeface="Arial" charset="0"/>
              </a:rPr>
              <a:t>SRB</a:t>
            </a:r>
            <a:r>
              <a:rPr lang="en-US" altLang="zh-CN" sz="1400" kern="0" dirty="0">
                <a:solidFill>
                  <a:srgbClr val="000000"/>
                </a:solidFill>
                <a:latin typeface="Arial" charset="0"/>
              </a:rPr>
              <a:t>/</a:t>
            </a:r>
            <a:r>
              <a:rPr lang="en-US" altLang="zh-CN" sz="1400" kern="0" dirty="0" err="1">
                <a:solidFill>
                  <a:srgbClr val="000000"/>
                </a:solidFill>
                <a:latin typeface="Arial" charset="0"/>
              </a:rPr>
              <a:t>DRB</a:t>
            </a:r>
            <a:r>
              <a:rPr lang="en-US" altLang="zh-CN" sz="1400" kern="0" dirty="0">
                <a:solidFill>
                  <a:srgbClr val="000000"/>
                </a:solidFill>
                <a:latin typeface="Arial" charset="0"/>
              </a:rPr>
              <a:t> configuration/reconfiguration at </a:t>
            </a:r>
            <a:r>
              <a:rPr lang="en-US" altLang="zh-CN" sz="1400" kern="0" dirty="0" err="1">
                <a:solidFill>
                  <a:srgbClr val="000000"/>
                </a:solidFill>
                <a:latin typeface="Arial" charset="0"/>
              </a:rPr>
              <a:t>RRC</a:t>
            </a:r>
            <a:r>
              <a:rPr lang="en-US" altLang="zh-CN" sz="1400" kern="0" dirty="0">
                <a:solidFill>
                  <a:srgbClr val="000000"/>
                </a:solidFill>
                <a:latin typeface="Arial" charset="0"/>
              </a:rPr>
              <a:t> connection resume.</a:t>
            </a:r>
          </a:p>
          <a:p>
            <a:pPr marL="533400" lvl="0" indent="-254000"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If </a:t>
            </a:r>
            <a:r>
              <a:rPr lang="en-US" altLang="zh-CN" sz="1400" kern="0" dirty="0" err="1">
                <a:solidFill>
                  <a:srgbClr val="000000"/>
                </a:solidFill>
                <a:latin typeface="Arial" charset="0"/>
              </a:rPr>
              <a:t>SA3</a:t>
            </a:r>
            <a:r>
              <a:rPr lang="en-US" altLang="zh-CN" sz="1400" kern="0" dirty="0">
                <a:solidFill>
                  <a:srgbClr val="000000"/>
                </a:solidFill>
                <a:latin typeface="Arial" charset="0"/>
              </a:rPr>
              <a:t> indicates that also </a:t>
            </a:r>
            <a:r>
              <a:rPr lang="en-US" altLang="zh-CN" sz="1400" kern="0" dirty="0" err="1">
                <a:solidFill>
                  <a:srgbClr val="000000"/>
                </a:solidFill>
                <a:latin typeface="Arial" charset="0"/>
              </a:rPr>
              <a:t>SRB</a:t>
            </a:r>
            <a:r>
              <a:rPr lang="en-US" altLang="zh-CN" sz="1400" kern="0" dirty="0">
                <a:solidFill>
                  <a:srgbClr val="000000"/>
                </a:solidFill>
                <a:latin typeface="Arial" charset="0"/>
              </a:rPr>
              <a:t>/</a:t>
            </a:r>
            <a:r>
              <a:rPr lang="en-US" altLang="zh-CN" sz="1400" kern="0" dirty="0" err="1">
                <a:solidFill>
                  <a:srgbClr val="000000"/>
                </a:solidFill>
                <a:latin typeface="Arial" charset="0"/>
              </a:rPr>
              <a:t>DRB</a:t>
            </a:r>
            <a:r>
              <a:rPr lang="en-US" altLang="zh-CN" sz="1400" kern="0" dirty="0">
                <a:solidFill>
                  <a:srgbClr val="000000"/>
                </a:solidFill>
                <a:latin typeface="Arial" charset="0"/>
              </a:rPr>
              <a:t> configurations can be present in the </a:t>
            </a:r>
            <a:r>
              <a:rPr lang="en-US" altLang="zh-CN" sz="1400" kern="0" dirty="0" err="1">
                <a:solidFill>
                  <a:srgbClr val="000000"/>
                </a:solidFill>
                <a:latin typeface="Arial" charset="0"/>
              </a:rPr>
              <a:t>RRC</a:t>
            </a:r>
            <a:r>
              <a:rPr lang="en-US" altLang="zh-CN" sz="1400" kern="0" dirty="0">
                <a:solidFill>
                  <a:srgbClr val="000000"/>
                </a:solidFill>
                <a:latin typeface="Arial" charset="0"/>
              </a:rPr>
              <a:t> resume message then we add that possibility later. </a:t>
            </a:r>
          </a:p>
          <a:p>
            <a:pPr marL="533400" lvl="0" indent="-254000" defTabSz="914400" fontAlgn="b">
              <a:lnSpc>
                <a:spcPct val="120000"/>
              </a:lnSpc>
              <a:spcBef>
                <a:spcPts val="600"/>
              </a:spcBef>
              <a:spcAft>
                <a:spcPct val="0"/>
              </a:spcAft>
              <a:buClr>
                <a:srgbClr val="114F9B"/>
              </a:buClr>
              <a:buFont typeface="Wingdings" pitchFamily="2" charset="2"/>
              <a:buChar char=""/>
            </a:pPr>
            <a:r>
              <a:rPr lang="en-US" altLang="zh-CN" sz="1400" kern="0" dirty="0" err="1">
                <a:solidFill>
                  <a:srgbClr val="000000"/>
                </a:solidFill>
                <a:latin typeface="Arial" charset="0"/>
              </a:rPr>
              <a:t>RAN2</a:t>
            </a:r>
            <a:r>
              <a:rPr lang="en-US" altLang="zh-CN" sz="1400" kern="0" dirty="0">
                <a:solidFill>
                  <a:srgbClr val="000000"/>
                </a:solidFill>
                <a:latin typeface="Arial" charset="0"/>
              </a:rPr>
              <a:t> assumes that it is up to the NAS layer to choose how to continue after a failure when Resume procedure fails, when the context has been removed in the </a:t>
            </a:r>
            <a:r>
              <a:rPr lang="en-US" altLang="zh-CN" sz="1400" kern="0" dirty="0" err="1">
                <a:solidFill>
                  <a:srgbClr val="000000"/>
                </a:solidFill>
                <a:latin typeface="Arial" charset="0"/>
              </a:rPr>
              <a:t>UE</a:t>
            </a:r>
            <a:endParaRPr lang="en-US" altLang="zh-CN" sz="1400" kern="0" dirty="0">
              <a:solidFill>
                <a:srgbClr val="000000"/>
              </a:solidFill>
              <a:latin typeface="Arial" charset="0"/>
            </a:endParaRPr>
          </a:p>
          <a:p>
            <a:pPr marL="533400" indent="-254000" defTabSz="914400" fontAlgn="b">
              <a:lnSpc>
                <a:spcPct val="120000"/>
              </a:lnSpc>
              <a:spcBef>
                <a:spcPts val="600"/>
              </a:spcBef>
              <a:spcAft>
                <a:spcPct val="0"/>
              </a:spcAft>
              <a:buClr>
                <a:srgbClr val="114F9B"/>
              </a:buClr>
              <a:buFont typeface="Wingdings" pitchFamily="2" charset="2"/>
              <a:buChar char=""/>
            </a:pPr>
            <a:r>
              <a:rPr lang="en-US" altLang="zh-CN" sz="1400" b="1" kern="0" dirty="0" err="1">
                <a:solidFill>
                  <a:srgbClr val="000000"/>
                </a:solidFill>
                <a:latin typeface="Arial" charset="0"/>
              </a:rPr>
              <a:t>RAN2</a:t>
            </a:r>
            <a:r>
              <a:rPr lang="en-US" altLang="zh-CN" sz="1400" b="1" kern="0" dirty="0">
                <a:solidFill>
                  <a:srgbClr val="000000"/>
                </a:solidFill>
                <a:latin typeface="Arial" charset="0"/>
              </a:rPr>
              <a:t> assumes that NAS may choose between establishing the </a:t>
            </a:r>
            <a:r>
              <a:rPr lang="en-US" altLang="zh-CN" sz="1400" b="1" kern="0" dirty="0" err="1">
                <a:solidFill>
                  <a:srgbClr val="000000"/>
                </a:solidFill>
                <a:latin typeface="Arial" charset="0"/>
              </a:rPr>
              <a:t>DRB</a:t>
            </a:r>
            <a:r>
              <a:rPr lang="en-US" altLang="zh-CN" sz="1400" b="1" kern="0" dirty="0">
                <a:solidFill>
                  <a:srgbClr val="000000"/>
                </a:solidFill>
                <a:latin typeface="Arial" charset="0"/>
              </a:rPr>
              <a:t> or using </a:t>
            </a:r>
            <a:r>
              <a:rPr lang="en-US" altLang="zh-CN" sz="1400" b="1" kern="0" dirty="0" err="1">
                <a:solidFill>
                  <a:srgbClr val="000000"/>
                </a:solidFill>
                <a:latin typeface="Arial" charset="0"/>
              </a:rPr>
              <a:t>CP</a:t>
            </a:r>
            <a:r>
              <a:rPr lang="en-US" altLang="zh-CN" sz="1400" b="1" kern="0" dirty="0">
                <a:solidFill>
                  <a:srgbClr val="000000"/>
                </a:solidFill>
                <a:latin typeface="Arial" charset="0"/>
              </a:rPr>
              <a:t> solution for NB-</a:t>
            </a:r>
            <a:r>
              <a:rPr lang="en-US" altLang="zh-CN" sz="1400" b="1" kern="0" dirty="0" err="1">
                <a:solidFill>
                  <a:srgbClr val="000000"/>
                </a:solidFill>
                <a:latin typeface="Arial" charset="0"/>
              </a:rPr>
              <a:t>IoT</a:t>
            </a:r>
            <a:r>
              <a:rPr lang="en-US" altLang="zh-CN" sz="1400" b="1" kern="0" dirty="0">
                <a:solidFill>
                  <a:srgbClr val="000000"/>
                </a:solidFill>
                <a:latin typeface="Arial" charset="0"/>
              </a:rPr>
              <a:t> </a:t>
            </a:r>
          </a:p>
          <a:p>
            <a:pPr marL="342900" lvl="0" indent="-342900" defTabSz="914400" fontAlgn="b">
              <a:lnSpc>
                <a:spcPct val="120000"/>
              </a:lnSpc>
              <a:spcBef>
                <a:spcPts val="600"/>
              </a:spcBef>
              <a:spcAft>
                <a:spcPct val="0"/>
              </a:spcAft>
              <a:buClr>
                <a:srgbClr val="114F9B"/>
              </a:buClr>
              <a:buFont typeface="Wingdings" pitchFamily="2" charset="2"/>
              <a:buChar char="v"/>
            </a:pPr>
            <a:endParaRPr lang="en-US" altLang="zh-CN" sz="1400" kern="0" dirty="0">
              <a:solidFill>
                <a:srgbClr val="000000"/>
              </a:solidFill>
              <a:latin typeface="Arial" charset="0"/>
            </a:endParaRPr>
          </a:p>
        </p:txBody>
      </p:sp>
      <p:sp>
        <p:nvSpPr>
          <p:cNvPr id="4" name="标题 2"/>
          <p:cNvSpPr>
            <a:spLocks noGrp="1"/>
          </p:cNvSpPr>
          <p:nvPr>
            <p:ph type="title"/>
          </p:nvPr>
        </p:nvSpPr>
        <p:spPr>
          <a:xfrm>
            <a:off x="1038225" y="260648"/>
            <a:ext cx="7067550" cy="633413"/>
          </a:xfrm>
        </p:spPr>
        <p:txBody>
          <a:bodyPr/>
          <a:lstStyle/>
          <a:p>
            <a:r>
              <a:rPr lang="en-US" altLang="zh-CN" dirty="0"/>
              <a:t>New Features on NB-</a:t>
            </a:r>
            <a:r>
              <a:rPr lang="en-US" altLang="zh-CN" dirty="0" err="1"/>
              <a:t>IoT</a:t>
            </a:r>
            <a:r>
              <a:rPr lang="en-US" altLang="zh-CN" dirty="0"/>
              <a:t> &lt;5&gt;</a:t>
            </a:r>
            <a:endParaRPr lang="zh-CN" altLang="en-US" dirty="0"/>
          </a:p>
        </p:txBody>
      </p:sp>
    </p:spTree>
    <p:extLst>
      <p:ext uri="{BB962C8B-B14F-4D97-AF65-F5344CB8AC3E}">
        <p14:creationId xmlns:p14="http://schemas.microsoft.com/office/powerpoint/2010/main" val="14470104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72715" y="1412776"/>
            <a:ext cx="7398568" cy="4481227"/>
          </a:xfrm>
          <a:prstGeom prst="rect">
            <a:avLst/>
          </a:prstGeom>
        </p:spPr>
        <p:txBody>
          <a:bodyPr wrap="square">
            <a:spAutoFit/>
          </a:bodyPr>
          <a:lstStyle/>
          <a:p>
            <a:pPr marL="342900" indent="-342900" defTabSz="914400" fontAlgn="b">
              <a:lnSpc>
                <a:spcPct val="120000"/>
              </a:lnSpc>
              <a:spcBef>
                <a:spcPts val="600"/>
              </a:spcBef>
              <a:spcAft>
                <a:spcPct val="0"/>
              </a:spcAft>
              <a:buClr>
                <a:srgbClr val="114F9B"/>
              </a:buClr>
              <a:buFont typeface="Wingdings" pitchFamily="2" charset="2"/>
              <a:buChar char="v"/>
            </a:pPr>
            <a:r>
              <a:rPr lang="en-US" altLang="zh-CN" sz="1400" b="1" kern="0" dirty="0">
                <a:solidFill>
                  <a:srgbClr val="000000"/>
                </a:solidFill>
                <a:latin typeface="Arial" charset="0"/>
              </a:rPr>
              <a:t>Access Control</a:t>
            </a:r>
          </a:p>
          <a:p>
            <a:pPr marL="625475" indent="-263525" defTabSz="914400" fontAlgn="b">
              <a:lnSpc>
                <a:spcPct val="120000"/>
              </a:lnSpc>
              <a:spcBef>
                <a:spcPts val="600"/>
              </a:spcBef>
              <a:spcAft>
                <a:spcPct val="0"/>
              </a:spcAft>
              <a:buClr>
                <a:srgbClr val="114F9B"/>
              </a:buClr>
              <a:buFont typeface="Wingdings" pitchFamily="2" charset="2"/>
              <a:buChar char=""/>
            </a:pPr>
            <a:r>
              <a:rPr lang="en-US" altLang="zh-CN" sz="1400" b="1" kern="0" dirty="0">
                <a:solidFill>
                  <a:srgbClr val="000000"/>
                </a:solidFill>
                <a:latin typeface="Arial" charset="0"/>
              </a:rPr>
              <a:t>NB-</a:t>
            </a:r>
            <a:r>
              <a:rPr lang="en-US" altLang="zh-CN" sz="1400" b="1" kern="0" dirty="0" err="1">
                <a:solidFill>
                  <a:srgbClr val="000000"/>
                </a:solidFill>
                <a:latin typeface="Arial" charset="0"/>
              </a:rPr>
              <a:t>IOT</a:t>
            </a:r>
            <a:r>
              <a:rPr lang="en-US" altLang="zh-CN" sz="1400" b="1" kern="0" dirty="0">
                <a:solidFill>
                  <a:srgbClr val="000000"/>
                </a:solidFill>
                <a:latin typeface="Arial" charset="0"/>
              </a:rPr>
              <a:t> access barring is specified separately from </a:t>
            </a:r>
            <a:r>
              <a:rPr lang="en-US" altLang="zh-CN" sz="1400" b="1" kern="0" dirty="0" err="1">
                <a:solidFill>
                  <a:srgbClr val="000000"/>
                </a:solidFill>
                <a:latin typeface="Arial" charset="0"/>
              </a:rPr>
              <a:t>LTE</a:t>
            </a:r>
            <a:r>
              <a:rPr lang="en-US" altLang="zh-CN" sz="1400" b="1" kern="0" dirty="0">
                <a:solidFill>
                  <a:srgbClr val="000000"/>
                </a:solidFill>
                <a:latin typeface="Arial" charset="0"/>
              </a:rPr>
              <a:t> access control mechanisms.</a:t>
            </a:r>
          </a:p>
          <a:p>
            <a:pPr marL="625475" indent="-263525" defTabSz="914400" fontAlgn="b">
              <a:lnSpc>
                <a:spcPct val="120000"/>
              </a:lnSpc>
              <a:spcBef>
                <a:spcPts val="600"/>
              </a:spcBef>
              <a:spcAft>
                <a:spcPct val="0"/>
              </a:spcAft>
              <a:buClr>
                <a:srgbClr val="114F9B"/>
              </a:buClr>
              <a:buFont typeface="Wingdings" pitchFamily="2" charset="2"/>
              <a:buChar char=""/>
            </a:pPr>
            <a:r>
              <a:rPr lang="en-GB" altLang="zh-CN" sz="1400" kern="0" dirty="0" err="1">
                <a:solidFill>
                  <a:srgbClr val="000000"/>
                </a:solidFill>
                <a:latin typeface="Arial" charset="0"/>
              </a:rPr>
              <a:t>ab</a:t>
            </a:r>
            <a:r>
              <a:rPr lang="en-GB" altLang="zh-CN" sz="1400" kern="0" dirty="0">
                <a:solidFill>
                  <a:srgbClr val="000000"/>
                </a:solidFill>
                <a:latin typeface="Arial" charset="0"/>
              </a:rPr>
              <a:t>-Enabled in </a:t>
            </a:r>
            <a:r>
              <a:rPr lang="en-GB" altLang="zh-CN" sz="1400" kern="0" dirty="0" err="1">
                <a:solidFill>
                  <a:srgbClr val="000000"/>
                </a:solidFill>
                <a:latin typeface="Arial" charset="0"/>
              </a:rPr>
              <a:t>theMasterInformationBlock</a:t>
            </a:r>
            <a:r>
              <a:rPr lang="en-GB" altLang="zh-CN" sz="1400" kern="0" dirty="0">
                <a:solidFill>
                  <a:srgbClr val="000000"/>
                </a:solidFill>
                <a:latin typeface="Arial" charset="0"/>
              </a:rPr>
              <a:t>-NB indicates whether access barring is enabled.</a:t>
            </a:r>
            <a:endParaRPr lang="en-US" altLang="zh-CN" sz="1400" kern="0" dirty="0">
              <a:solidFill>
                <a:srgbClr val="000000"/>
              </a:solidFill>
              <a:latin typeface="Arial" charset="0"/>
            </a:endParaRPr>
          </a:p>
          <a:p>
            <a:pPr marL="625475" indent="-263525" defTabSz="914400" fontAlgn="b">
              <a:lnSpc>
                <a:spcPct val="120000"/>
              </a:lnSpc>
              <a:spcBef>
                <a:spcPts val="600"/>
              </a:spcBef>
              <a:spcAft>
                <a:spcPct val="0"/>
              </a:spcAft>
              <a:buClr>
                <a:srgbClr val="114F9B"/>
              </a:buClr>
              <a:buFont typeface="Wingdings" pitchFamily="2" charset="2"/>
              <a:buChar char=""/>
            </a:pPr>
            <a:r>
              <a:rPr lang="en-GB" altLang="zh-CN" sz="1400" kern="0" dirty="0">
                <a:solidFill>
                  <a:srgbClr val="000000"/>
                </a:solidFill>
                <a:latin typeface="Arial" charset="0"/>
              </a:rPr>
              <a:t>Change of Access </a:t>
            </a:r>
            <a:r>
              <a:rPr lang="en-GB" altLang="zh-CN" sz="1400" kern="0" dirty="0" err="1">
                <a:solidFill>
                  <a:srgbClr val="000000"/>
                </a:solidFill>
                <a:latin typeface="Arial" charset="0"/>
              </a:rPr>
              <a:t>Barrring</a:t>
            </a:r>
            <a:r>
              <a:rPr lang="en-GB" altLang="zh-CN" sz="1400" kern="0" dirty="0">
                <a:solidFill>
                  <a:srgbClr val="000000"/>
                </a:solidFill>
                <a:latin typeface="Arial" charset="0"/>
              </a:rPr>
              <a:t> (AB) parameters can occur at any point in time. </a:t>
            </a:r>
            <a:endParaRPr lang="en-US" altLang="zh-CN" sz="1400" kern="0" dirty="0">
              <a:solidFill>
                <a:srgbClr val="000000"/>
              </a:solidFill>
              <a:latin typeface="Arial" charset="0"/>
            </a:endParaRPr>
          </a:p>
          <a:p>
            <a:pPr marL="625475" indent="-263525" defTabSz="914400" fontAlgn="b">
              <a:lnSpc>
                <a:spcPct val="120000"/>
              </a:lnSpc>
              <a:spcBef>
                <a:spcPts val="600"/>
              </a:spcBef>
              <a:spcAft>
                <a:spcPct val="0"/>
              </a:spcAft>
              <a:buClr>
                <a:srgbClr val="114F9B"/>
              </a:buClr>
              <a:buFont typeface="Wingdings" pitchFamily="2" charset="2"/>
              <a:buChar char=""/>
            </a:pPr>
            <a:r>
              <a:rPr lang="en-US" altLang="zh-CN" sz="1400" kern="0" dirty="0" err="1">
                <a:solidFill>
                  <a:srgbClr val="000000"/>
                </a:solidFill>
                <a:latin typeface="Arial" charset="0"/>
              </a:rPr>
              <a:t>SIB14b-nb</a:t>
            </a:r>
            <a:r>
              <a:rPr lang="en-US" altLang="zh-CN" sz="1400" kern="0" dirty="0">
                <a:solidFill>
                  <a:srgbClr val="000000"/>
                </a:solidFill>
                <a:latin typeface="Arial" charset="0"/>
              </a:rPr>
              <a:t> includes all Access </a:t>
            </a:r>
            <a:r>
              <a:rPr lang="en-US" altLang="zh-CN" sz="1400" kern="0" dirty="0" err="1">
                <a:solidFill>
                  <a:srgbClr val="000000"/>
                </a:solidFill>
                <a:latin typeface="Arial" charset="0"/>
              </a:rPr>
              <a:t>Barrring</a:t>
            </a:r>
            <a:r>
              <a:rPr lang="en-US" altLang="zh-CN" sz="1400" kern="0" dirty="0">
                <a:solidFill>
                  <a:srgbClr val="000000"/>
                </a:solidFill>
                <a:latin typeface="Arial" charset="0"/>
              </a:rPr>
              <a:t> (AB) parameters.</a:t>
            </a:r>
          </a:p>
          <a:p>
            <a:pPr marL="625475" indent="-263525"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Both </a:t>
            </a:r>
            <a:r>
              <a:rPr lang="en-US" altLang="zh-CN" sz="1400" kern="0" dirty="0" err="1">
                <a:solidFill>
                  <a:srgbClr val="000000"/>
                </a:solidFill>
                <a:latin typeface="Arial" charset="0"/>
              </a:rPr>
              <a:t>RRCConnectionEstablishment</a:t>
            </a:r>
            <a:r>
              <a:rPr lang="en-US" altLang="zh-CN" sz="1400" kern="0" dirty="0">
                <a:solidFill>
                  <a:srgbClr val="000000"/>
                </a:solidFill>
                <a:latin typeface="Arial" charset="0"/>
              </a:rPr>
              <a:t> and resume is to AC Barring.</a:t>
            </a:r>
          </a:p>
          <a:p>
            <a:pPr marL="625475" indent="-263525" defTabSz="914400" fontAlgn="b">
              <a:lnSpc>
                <a:spcPct val="120000"/>
              </a:lnSpc>
              <a:spcBef>
                <a:spcPts val="600"/>
              </a:spcBef>
              <a:spcAft>
                <a:spcPct val="0"/>
              </a:spcAft>
              <a:buClr>
                <a:srgbClr val="114F9B"/>
              </a:buClr>
              <a:buFont typeface="Wingdings" pitchFamily="2" charset="2"/>
              <a:buChar char=""/>
            </a:pPr>
            <a:endParaRPr lang="en-US" altLang="zh-CN" sz="1400" kern="0" dirty="0">
              <a:solidFill>
                <a:srgbClr val="000000"/>
              </a:solidFill>
              <a:latin typeface="Arial" charset="0"/>
            </a:endParaRPr>
          </a:p>
          <a:p>
            <a:pPr marL="342900" indent="-342900" defTabSz="914400" fontAlgn="b">
              <a:lnSpc>
                <a:spcPct val="120000"/>
              </a:lnSpc>
              <a:spcBef>
                <a:spcPts val="600"/>
              </a:spcBef>
              <a:spcAft>
                <a:spcPct val="0"/>
              </a:spcAft>
              <a:buClr>
                <a:srgbClr val="114F9B"/>
              </a:buClr>
              <a:buFont typeface="Wingdings" pitchFamily="2" charset="2"/>
              <a:buChar char="v"/>
            </a:pPr>
            <a:r>
              <a:rPr lang="en-US" altLang="zh-CN" sz="1400" b="1" kern="0" dirty="0">
                <a:solidFill>
                  <a:srgbClr val="000000"/>
                </a:solidFill>
                <a:latin typeface="Arial" charset="0"/>
              </a:rPr>
              <a:t>Idle Mode Mobility</a:t>
            </a:r>
          </a:p>
          <a:p>
            <a:pPr marL="625475" indent="-263525" defTabSz="914400" fontAlgn="b">
              <a:lnSpc>
                <a:spcPct val="120000"/>
              </a:lnSpc>
              <a:spcBef>
                <a:spcPts val="600"/>
              </a:spcBef>
              <a:spcAft>
                <a:spcPct val="0"/>
              </a:spcAft>
              <a:buClr>
                <a:srgbClr val="114F9B"/>
              </a:buClr>
              <a:buFont typeface="Wingdings" pitchFamily="2" charset="2"/>
              <a:buChar char=""/>
            </a:pPr>
            <a:r>
              <a:rPr lang="en-US" altLang="zh-CN" sz="1400" b="1" kern="0" dirty="0">
                <a:solidFill>
                  <a:srgbClr val="000000"/>
                </a:solidFill>
                <a:latin typeface="Arial" charset="0"/>
              </a:rPr>
              <a:t>The selection criteria S is fulfilled when both </a:t>
            </a:r>
            <a:r>
              <a:rPr lang="en-US" altLang="zh-CN" sz="1400" b="1" kern="0" dirty="0" err="1">
                <a:solidFill>
                  <a:srgbClr val="000000"/>
                </a:solidFill>
                <a:latin typeface="Arial" charset="0"/>
              </a:rPr>
              <a:t>Srxlev</a:t>
            </a:r>
            <a:r>
              <a:rPr lang="en-US" altLang="zh-CN" sz="1400" b="1" kern="0" dirty="0">
                <a:solidFill>
                  <a:srgbClr val="000000"/>
                </a:solidFill>
                <a:latin typeface="Arial" charset="0"/>
              </a:rPr>
              <a:t> &gt; 0  AND  </a:t>
            </a:r>
            <a:r>
              <a:rPr lang="en-US" altLang="zh-CN" sz="1400" b="1" kern="0" dirty="0" err="1">
                <a:solidFill>
                  <a:srgbClr val="000000"/>
                </a:solidFill>
                <a:latin typeface="Arial" charset="0"/>
              </a:rPr>
              <a:t>Squal</a:t>
            </a:r>
            <a:r>
              <a:rPr lang="en-US" altLang="zh-CN" sz="1400" b="1" kern="0" dirty="0">
                <a:solidFill>
                  <a:srgbClr val="000000"/>
                </a:solidFill>
                <a:latin typeface="Arial" charset="0"/>
              </a:rPr>
              <a:t> &gt; 0;</a:t>
            </a:r>
          </a:p>
          <a:p>
            <a:pPr marL="625475" indent="-263525"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Intra-frequency and inter-frequency cell reselection are both based on ranking based mechanism. </a:t>
            </a:r>
            <a:r>
              <a:rPr lang="en-US" altLang="zh-CN" sz="1400" b="1" kern="0" dirty="0">
                <a:solidFill>
                  <a:srgbClr val="000000"/>
                </a:solidFill>
                <a:latin typeface="Arial" charset="0"/>
              </a:rPr>
              <a:t>Inter-frequency mobility based on priority is not supported</a:t>
            </a:r>
            <a:r>
              <a:rPr lang="en-US" altLang="zh-CN" sz="1400" kern="0" dirty="0">
                <a:solidFill>
                  <a:srgbClr val="000000"/>
                </a:solidFill>
                <a:latin typeface="Arial" charset="0"/>
              </a:rPr>
              <a:t>;</a:t>
            </a:r>
          </a:p>
          <a:p>
            <a:pPr marL="342900" indent="-342900" defTabSz="914400" fontAlgn="b">
              <a:lnSpc>
                <a:spcPct val="120000"/>
              </a:lnSpc>
              <a:spcBef>
                <a:spcPts val="600"/>
              </a:spcBef>
              <a:spcAft>
                <a:spcPct val="0"/>
              </a:spcAft>
              <a:buClr>
                <a:srgbClr val="114F9B"/>
              </a:buClr>
              <a:buFont typeface="Wingdings" pitchFamily="2" charset="2"/>
              <a:buChar char=""/>
            </a:pPr>
            <a:endParaRPr lang="en-US" altLang="zh-CN" sz="1400" b="1" kern="0" dirty="0">
              <a:solidFill>
                <a:srgbClr val="000000"/>
              </a:solidFill>
              <a:latin typeface="Arial" charset="0"/>
            </a:endParaRPr>
          </a:p>
        </p:txBody>
      </p:sp>
      <p:sp>
        <p:nvSpPr>
          <p:cNvPr id="4" name="标题 2"/>
          <p:cNvSpPr>
            <a:spLocks noGrp="1"/>
          </p:cNvSpPr>
          <p:nvPr>
            <p:ph type="title"/>
          </p:nvPr>
        </p:nvSpPr>
        <p:spPr>
          <a:xfrm>
            <a:off x="1038225" y="260648"/>
            <a:ext cx="7067550" cy="633413"/>
          </a:xfrm>
        </p:spPr>
        <p:txBody>
          <a:bodyPr/>
          <a:lstStyle/>
          <a:p>
            <a:r>
              <a:rPr lang="en-US" altLang="zh-CN" dirty="0"/>
              <a:t>New Features on NB-</a:t>
            </a:r>
            <a:r>
              <a:rPr lang="en-US" altLang="zh-CN" dirty="0" err="1"/>
              <a:t>IoT</a:t>
            </a:r>
            <a:r>
              <a:rPr lang="en-US" altLang="zh-CN" dirty="0"/>
              <a:t> &lt;6&gt;</a:t>
            </a:r>
            <a:endParaRPr lang="zh-CN" altLang="en-US" dirty="0"/>
          </a:p>
        </p:txBody>
      </p:sp>
    </p:spTree>
    <p:extLst>
      <p:ext uri="{BB962C8B-B14F-4D97-AF65-F5344CB8AC3E}">
        <p14:creationId xmlns:p14="http://schemas.microsoft.com/office/powerpoint/2010/main" val="17716606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38436" y="418653"/>
            <a:ext cx="7067128" cy="634083"/>
          </a:xfrm>
        </p:spPr>
        <p:txBody>
          <a:bodyPr/>
          <a:lstStyle/>
          <a:p>
            <a:r>
              <a:rPr lang="en-US" altLang="zh-CN" sz="2800" dirty="0"/>
              <a:t>Idle Mode</a:t>
            </a:r>
            <a:br>
              <a:rPr lang="en-US" altLang="zh-CN" sz="2800" dirty="0"/>
            </a:br>
            <a:endParaRPr lang="en-US" altLang="zh-CN" sz="2800" dirty="0"/>
          </a:p>
        </p:txBody>
      </p:sp>
      <p:sp>
        <p:nvSpPr>
          <p:cNvPr id="5" name="矩形 4"/>
          <p:cNvSpPr/>
          <p:nvPr/>
        </p:nvSpPr>
        <p:spPr>
          <a:xfrm>
            <a:off x="872715" y="1340768"/>
            <a:ext cx="7398568" cy="5355312"/>
          </a:xfrm>
          <a:prstGeom prst="rect">
            <a:avLst/>
          </a:prstGeom>
        </p:spPr>
        <p:txBody>
          <a:bodyPr wrap="square">
            <a:spAutoFit/>
          </a:bodyPr>
          <a:lstStyle/>
          <a:p>
            <a:pPr marL="342900" indent="-342900" defTabSz="914400" fontAlgn="b">
              <a:lnSpc>
                <a:spcPct val="120000"/>
              </a:lnSpc>
              <a:spcBef>
                <a:spcPts val="600"/>
              </a:spcBef>
              <a:spcAft>
                <a:spcPct val="0"/>
              </a:spcAft>
              <a:buClr>
                <a:srgbClr val="114F9B"/>
              </a:buClr>
              <a:buFont typeface="Wingdings" pitchFamily="2" charset="2"/>
              <a:buChar char="v"/>
            </a:pPr>
            <a:r>
              <a:rPr lang="en-US" altLang="zh-CN" sz="1400" b="1" kern="0" dirty="0">
                <a:solidFill>
                  <a:srgbClr val="000000"/>
                </a:solidFill>
                <a:latin typeface="Arial" charset="0"/>
              </a:rPr>
              <a:t>System </a:t>
            </a:r>
            <a:r>
              <a:rPr lang="en-US" altLang="zh-CN" sz="1400" b="1" kern="0" dirty="0" err="1">
                <a:solidFill>
                  <a:srgbClr val="000000"/>
                </a:solidFill>
                <a:latin typeface="Arial" charset="0"/>
              </a:rPr>
              <a:t>Infomation</a:t>
            </a:r>
            <a:endParaRPr lang="en-US" altLang="zh-CN" sz="1400" b="1" kern="0" dirty="0">
              <a:solidFill>
                <a:srgbClr val="000000"/>
              </a:solidFill>
              <a:latin typeface="Arial" charset="0"/>
            </a:endParaRPr>
          </a:p>
          <a:p>
            <a:pPr marL="442913" indent="-171450"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System Information including MIB, SIB1 and SI messages for NB-</a:t>
            </a:r>
            <a:r>
              <a:rPr lang="en-US" altLang="zh-CN" sz="1400" kern="0" dirty="0" err="1">
                <a:solidFill>
                  <a:srgbClr val="000000"/>
                </a:solidFill>
                <a:latin typeface="Arial" charset="0"/>
              </a:rPr>
              <a:t>IoT</a:t>
            </a:r>
            <a:r>
              <a:rPr lang="en-US" altLang="zh-CN" sz="1400" kern="0" dirty="0">
                <a:solidFill>
                  <a:srgbClr val="000000"/>
                </a:solidFill>
                <a:latin typeface="Arial" charset="0"/>
              </a:rPr>
              <a:t> is following :</a:t>
            </a:r>
            <a:endParaRPr lang="en-GB" altLang="zh-CN" sz="1400" kern="0" dirty="0">
              <a:solidFill>
                <a:srgbClr val="000000"/>
              </a:solidFill>
              <a:latin typeface="Arial" charset="0"/>
            </a:endParaRPr>
          </a:p>
          <a:p>
            <a:pPr lvl="1" fontAlgn="b">
              <a:lnSpc>
                <a:spcPct val="120000"/>
              </a:lnSpc>
              <a:spcBef>
                <a:spcPts val="600"/>
              </a:spcBef>
              <a:spcAft>
                <a:spcPct val="0"/>
              </a:spcAft>
              <a:buClr>
                <a:srgbClr val="114F9B"/>
              </a:buClr>
            </a:pPr>
            <a:r>
              <a:rPr lang="en-GB" altLang="zh-CN" sz="1600" dirty="0" err="1">
                <a:latin typeface="+mj-lt"/>
              </a:rPr>
              <a:t>MIB</a:t>
            </a:r>
            <a:r>
              <a:rPr lang="en-GB" altLang="zh-CN" sz="1600" dirty="0">
                <a:latin typeface="+mj-lt"/>
              </a:rPr>
              <a:t> </a:t>
            </a:r>
            <a:r>
              <a:rPr lang="en-US" altLang="zh-CN" sz="1600" dirty="0">
                <a:latin typeface="+mj-lt"/>
              </a:rPr>
              <a:t>(new indication </a:t>
            </a:r>
            <a:r>
              <a:rPr lang="en-US" altLang="zh-CN" sz="1600" dirty="0" err="1">
                <a:latin typeface="+mj-lt"/>
              </a:rPr>
              <a:t>systemInfoValueTag-r13</a:t>
            </a:r>
            <a:r>
              <a:rPr lang="en-US" altLang="zh-CN" sz="1600" dirty="0">
                <a:latin typeface="+mj-lt"/>
              </a:rPr>
              <a:t> &amp; </a:t>
            </a:r>
            <a:r>
              <a:rPr lang="en-US" altLang="zh-CN" sz="1600" dirty="0" err="1">
                <a:latin typeface="+mj-lt"/>
              </a:rPr>
              <a:t>ab</a:t>
            </a:r>
            <a:r>
              <a:rPr lang="en-US" altLang="zh-CN" sz="1600" dirty="0">
                <a:latin typeface="+mj-lt"/>
              </a:rPr>
              <a:t>-Enabled-</a:t>
            </a:r>
            <a:r>
              <a:rPr lang="en-US" altLang="zh-CN" sz="1600" dirty="0" err="1">
                <a:latin typeface="+mj-lt"/>
              </a:rPr>
              <a:t>r13</a:t>
            </a:r>
            <a:r>
              <a:rPr lang="en-US" altLang="zh-CN" sz="1600" dirty="0">
                <a:latin typeface="+mj-lt"/>
              </a:rPr>
              <a:t>)</a:t>
            </a:r>
            <a:endParaRPr lang="en-GB" altLang="zh-CN" sz="1600" dirty="0">
              <a:latin typeface="+mj-lt"/>
            </a:endParaRPr>
          </a:p>
          <a:p>
            <a:pPr lvl="1"/>
            <a:r>
              <a:rPr lang="en-GB" altLang="zh-CN" sz="1400" dirty="0" err="1">
                <a:latin typeface="+mj-lt"/>
              </a:rPr>
              <a:t>SIB1-nb</a:t>
            </a:r>
            <a:endParaRPr lang="en-GB" altLang="zh-CN" sz="1400" dirty="0">
              <a:latin typeface="+mj-lt"/>
            </a:endParaRPr>
          </a:p>
          <a:p>
            <a:pPr lvl="1"/>
            <a:r>
              <a:rPr lang="en-GB" altLang="zh-CN" sz="1400" dirty="0" err="1">
                <a:latin typeface="+mj-lt"/>
              </a:rPr>
              <a:t>SIB2-nb</a:t>
            </a:r>
            <a:endParaRPr lang="en-GB" altLang="zh-CN" sz="1400" dirty="0">
              <a:latin typeface="+mj-lt"/>
            </a:endParaRPr>
          </a:p>
          <a:p>
            <a:pPr lvl="1"/>
            <a:r>
              <a:rPr lang="en-GB" altLang="zh-CN" sz="1400" dirty="0" err="1">
                <a:latin typeface="+mj-lt"/>
              </a:rPr>
              <a:t>SIB3-nb</a:t>
            </a:r>
            <a:endParaRPr lang="en-GB" altLang="zh-CN" sz="1400" dirty="0">
              <a:latin typeface="+mj-lt"/>
            </a:endParaRPr>
          </a:p>
          <a:p>
            <a:pPr lvl="1"/>
            <a:r>
              <a:rPr lang="en-GB" altLang="zh-CN" sz="1400" dirty="0" err="1">
                <a:latin typeface="+mj-lt"/>
              </a:rPr>
              <a:t>SIB4-nb</a:t>
            </a:r>
            <a:endParaRPr lang="en-GB" altLang="zh-CN" sz="1400" dirty="0">
              <a:latin typeface="+mj-lt"/>
            </a:endParaRPr>
          </a:p>
          <a:p>
            <a:pPr lvl="1"/>
            <a:r>
              <a:rPr lang="en-GB" altLang="zh-CN" sz="1400" dirty="0" err="1">
                <a:latin typeface="+mj-lt"/>
              </a:rPr>
              <a:t>SIB5-nb</a:t>
            </a:r>
            <a:endParaRPr lang="en-GB" altLang="zh-CN" sz="1400" dirty="0">
              <a:latin typeface="+mj-lt"/>
            </a:endParaRPr>
          </a:p>
          <a:p>
            <a:pPr lvl="1"/>
            <a:r>
              <a:rPr lang="en-GB" altLang="zh-CN" sz="1400" dirty="0" err="1">
                <a:latin typeface="+mj-lt"/>
              </a:rPr>
              <a:t>SIB14-nb</a:t>
            </a:r>
            <a:r>
              <a:rPr lang="en-GB" altLang="zh-CN" sz="1400" dirty="0">
                <a:latin typeface="+mj-lt"/>
              </a:rPr>
              <a:t>(Access barring)</a:t>
            </a:r>
          </a:p>
          <a:p>
            <a:pPr lvl="1"/>
            <a:r>
              <a:rPr lang="en-GB" altLang="zh-CN" sz="1400" dirty="0" err="1">
                <a:latin typeface="+mj-lt"/>
              </a:rPr>
              <a:t>SIB16-nb</a:t>
            </a:r>
            <a:endParaRPr lang="en-GB" altLang="zh-CN" sz="1200" kern="0" dirty="0">
              <a:solidFill>
                <a:srgbClr val="000000"/>
              </a:solidFill>
              <a:latin typeface="Arial" charset="0"/>
            </a:endParaRPr>
          </a:p>
          <a:p>
            <a:pPr marL="442913" indent="-171450" defTabSz="914400" fontAlgn="b">
              <a:lnSpc>
                <a:spcPct val="120000"/>
              </a:lnSpc>
              <a:spcBef>
                <a:spcPts val="600"/>
              </a:spcBef>
              <a:spcAft>
                <a:spcPct val="0"/>
              </a:spcAft>
              <a:buClr>
                <a:srgbClr val="114F9B"/>
              </a:buClr>
              <a:buFont typeface="Wingdings" pitchFamily="2" charset="2"/>
              <a:buChar char=""/>
            </a:pPr>
            <a:r>
              <a:rPr lang="en-US" altLang="zh-CN" sz="1400" b="1" kern="0" dirty="0" err="1">
                <a:solidFill>
                  <a:srgbClr val="000000"/>
                </a:solidFill>
                <a:latin typeface="Arial" charset="0"/>
              </a:rPr>
              <a:t>UE</a:t>
            </a:r>
            <a:r>
              <a:rPr lang="en-US" altLang="zh-CN" sz="1400" b="1" kern="0" dirty="0">
                <a:solidFill>
                  <a:srgbClr val="000000"/>
                </a:solidFill>
                <a:latin typeface="Arial" charset="0"/>
              </a:rPr>
              <a:t> can monitor notification about system information update through physical layer control channels</a:t>
            </a:r>
            <a:r>
              <a:rPr lang="en-US" altLang="zh-CN" sz="1400" kern="0" dirty="0">
                <a:solidFill>
                  <a:srgbClr val="000000"/>
                </a:solidFill>
                <a:latin typeface="Arial" charset="0"/>
              </a:rPr>
              <a:t>, as specified in </a:t>
            </a:r>
            <a:r>
              <a:rPr lang="en-US" altLang="zh-CN" sz="1400" kern="0" dirty="0" err="1">
                <a:solidFill>
                  <a:srgbClr val="000000"/>
                </a:solidFill>
                <a:latin typeface="Arial" charset="0"/>
              </a:rPr>
              <a:t>TS</a:t>
            </a:r>
            <a:r>
              <a:rPr lang="en-US" altLang="zh-CN" sz="1400" kern="0" dirty="0">
                <a:solidFill>
                  <a:srgbClr val="000000"/>
                </a:solidFill>
                <a:latin typeface="Arial" charset="0"/>
              </a:rPr>
              <a:t> 36.211 if there is no paging record after </a:t>
            </a:r>
            <a:r>
              <a:rPr lang="en-US" altLang="zh-CN" sz="1400" kern="0" dirty="0" err="1">
                <a:solidFill>
                  <a:srgbClr val="000000"/>
                </a:solidFill>
                <a:latin typeface="Arial" charset="0"/>
              </a:rPr>
              <a:t>PDCCH</a:t>
            </a:r>
            <a:r>
              <a:rPr lang="en-US" altLang="zh-CN" sz="1400" kern="0" dirty="0">
                <a:solidFill>
                  <a:srgbClr val="000000"/>
                </a:solidFill>
                <a:latin typeface="Arial" charset="0"/>
              </a:rPr>
              <a:t>. The system information change indication (1bit for </a:t>
            </a:r>
            <a:r>
              <a:rPr lang="en-US" altLang="zh-CN" sz="1400" kern="0" dirty="0" err="1">
                <a:solidFill>
                  <a:srgbClr val="000000"/>
                </a:solidFill>
                <a:latin typeface="Arial" charset="0"/>
              </a:rPr>
              <a:t>Systeminfomodification</a:t>
            </a:r>
            <a:r>
              <a:rPr lang="en-US" altLang="zh-CN" sz="1400" kern="0" dirty="0">
                <a:solidFill>
                  <a:srgbClr val="000000"/>
                </a:solidFill>
                <a:latin typeface="Arial" charset="0"/>
              </a:rPr>
              <a:t> and 1bit for </a:t>
            </a:r>
            <a:r>
              <a:rPr lang="en-US" altLang="zh-CN" sz="1400" kern="0" dirty="0" err="1">
                <a:solidFill>
                  <a:srgbClr val="000000"/>
                </a:solidFill>
                <a:latin typeface="Arial" charset="0"/>
              </a:rPr>
              <a:t>systemInfoModification-eDRX</a:t>
            </a:r>
            <a:r>
              <a:rPr lang="en-US" altLang="zh-CN" sz="1400" kern="0" dirty="0">
                <a:solidFill>
                  <a:srgbClr val="000000"/>
                </a:solidFill>
                <a:latin typeface="Arial" charset="0"/>
              </a:rPr>
              <a:t>) carried in DCI is supported. </a:t>
            </a:r>
          </a:p>
          <a:p>
            <a:pPr marL="442913" indent="-171450" defTabSz="914400" fontAlgn="b">
              <a:lnSpc>
                <a:spcPct val="120000"/>
              </a:lnSpc>
              <a:spcBef>
                <a:spcPts val="600"/>
              </a:spcBef>
              <a:spcAft>
                <a:spcPct val="0"/>
              </a:spcAft>
              <a:buClr>
                <a:srgbClr val="114F9B"/>
              </a:buClr>
              <a:buFont typeface="Wingdings" pitchFamily="2" charset="2"/>
              <a:buChar char=""/>
            </a:pPr>
            <a:endParaRPr lang="en-US" altLang="zh-CN" sz="1400" kern="0" dirty="0">
              <a:solidFill>
                <a:srgbClr val="000000"/>
              </a:solidFill>
              <a:latin typeface="Arial" charset="0"/>
            </a:endParaRPr>
          </a:p>
          <a:p>
            <a:pPr marL="342900" indent="-342900" defTabSz="914400" fontAlgn="b">
              <a:lnSpc>
                <a:spcPct val="120000"/>
              </a:lnSpc>
              <a:spcBef>
                <a:spcPts val="600"/>
              </a:spcBef>
              <a:spcAft>
                <a:spcPct val="0"/>
              </a:spcAft>
              <a:buClr>
                <a:srgbClr val="114F9B"/>
              </a:buClr>
              <a:buFont typeface="Wingdings" pitchFamily="2" charset="2"/>
              <a:buChar char="v"/>
            </a:pPr>
            <a:r>
              <a:rPr lang="en-US" altLang="zh-CN" sz="1400" b="1" kern="0" dirty="0">
                <a:solidFill>
                  <a:srgbClr val="000000"/>
                </a:solidFill>
                <a:latin typeface="Arial" charset="0"/>
              </a:rPr>
              <a:t>Paging</a:t>
            </a:r>
          </a:p>
          <a:p>
            <a:pPr marL="442913" indent="-171450"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Different transmission repetitions are used for different coverage level; </a:t>
            </a:r>
          </a:p>
          <a:p>
            <a:pPr marL="442913" indent="-171450" defTabSz="914400" fontAlgn="b">
              <a:lnSpc>
                <a:spcPct val="120000"/>
              </a:lnSpc>
              <a:spcBef>
                <a:spcPts val="600"/>
              </a:spcBef>
              <a:spcAft>
                <a:spcPct val="0"/>
              </a:spcAft>
              <a:buClr>
                <a:srgbClr val="114F9B"/>
              </a:buClr>
              <a:buFont typeface="Wingdings" pitchFamily="2" charset="2"/>
              <a:buChar char=""/>
            </a:pPr>
            <a:r>
              <a:rPr lang="en-US" altLang="zh-CN" sz="1400" b="1" kern="0" dirty="0">
                <a:solidFill>
                  <a:srgbClr val="000000"/>
                </a:solidFill>
                <a:latin typeface="Arial" charset="0"/>
              </a:rPr>
              <a:t>Use </a:t>
            </a:r>
            <a:r>
              <a:rPr lang="en-US" altLang="zh-CN" sz="1400" b="1" kern="0" dirty="0" err="1">
                <a:solidFill>
                  <a:srgbClr val="000000"/>
                </a:solidFill>
                <a:latin typeface="Arial" charset="0"/>
              </a:rPr>
              <a:t>DRX</a:t>
            </a:r>
            <a:r>
              <a:rPr lang="en-US" altLang="zh-CN" sz="1400" b="1" kern="0" dirty="0">
                <a:solidFill>
                  <a:srgbClr val="000000"/>
                </a:solidFill>
                <a:latin typeface="Arial" charset="0"/>
              </a:rPr>
              <a:t> or </a:t>
            </a:r>
            <a:r>
              <a:rPr lang="en-US" altLang="zh-CN" sz="1400" b="1" kern="0" dirty="0" err="1">
                <a:solidFill>
                  <a:srgbClr val="000000"/>
                </a:solidFill>
                <a:latin typeface="Arial" charset="0"/>
              </a:rPr>
              <a:t>eDRX</a:t>
            </a:r>
            <a:endParaRPr lang="en-US" altLang="zh-CN" sz="1400" b="1" kern="0" dirty="0">
              <a:solidFill>
                <a:srgbClr val="000000"/>
              </a:solidFill>
              <a:latin typeface="Arial" charset="0"/>
            </a:endParaRPr>
          </a:p>
          <a:p>
            <a:pPr marL="342900" indent="-342900" defTabSz="914400" fontAlgn="b">
              <a:lnSpc>
                <a:spcPct val="120000"/>
              </a:lnSpc>
              <a:spcBef>
                <a:spcPts val="600"/>
              </a:spcBef>
              <a:spcAft>
                <a:spcPct val="0"/>
              </a:spcAft>
              <a:buClr>
                <a:srgbClr val="114F9B"/>
              </a:buClr>
              <a:buFont typeface="Wingdings" pitchFamily="2" charset="2"/>
              <a:buChar char=""/>
            </a:pPr>
            <a:endParaRPr lang="en-US" altLang="zh-CN" sz="1400" kern="0" dirty="0">
              <a:solidFill>
                <a:srgbClr val="000000"/>
              </a:solidFill>
              <a:latin typeface="Arial" charset="0"/>
            </a:endParaRPr>
          </a:p>
        </p:txBody>
      </p:sp>
    </p:spTree>
    <p:extLst>
      <p:ext uri="{BB962C8B-B14F-4D97-AF65-F5344CB8AC3E}">
        <p14:creationId xmlns:p14="http://schemas.microsoft.com/office/powerpoint/2010/main" val="584844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38436" y="418653"/>
            <a:ext cx="7067128" cy="634083"/>
          </a:xfrm>
        </p:spPr>
        <p:txBody>
          <a:bodyPr/>
          <a:lstStyle/>
          <a:p>
            <a:pPr lvl="0"/>
            <a:r>
              <a:rPr lang="en-US" altLang="zh-CN" sz="2800" kern="0" dirty="0">
                <a:solidFill>
                  <a:srgbClr val="000000"/>
                </a:solidFill>
                <a:latin typeface="Arial" charset="0"/>
              </a:rPr>
              <a:t>Random Access Procedure</a:t>
            </a:r>
          </a:p>
        </p:txBody>
      </p:sp>
      <p:sp>
        <p:nvSpPr>
          <p:cNvPr id="5" name="矩形 4"/>
          <p:cNvSpPr/>
          <p:nvPr/>
        </p:nvSpPr>
        <p:spPr>
          <a:xfrm>
            <a:off x="872715" y="1325837"/>
            <a:ext cx="7398568" cy="5025991"/>
          </a:xfrm>
          <a:prstGeom prst="rect">
            <a:avLst/>
          </a:prstGeom>
        </p:spPr>
        <p:txBody>
          <a:bodyPr wrap="square">
            <a:spAutoFit/>
          </a:bodyPr>
          <a:lstStyle/>
          <a:p>
            <a:pPr marL="342900" lvl="0" indent="-342900" defTabSz="914400" fontAlgn="b">
              <a:lnSpc>
                <a:spcPct val="120000"/>
              </a:lnSpc>
              <a:spcBef>
                <a:spcPts val="600"/>
              </a:spcBef>
              <a:spcAft>
                <a:spcPct val="0"/>
              </a:spcAft>
              <a:buClr>
                <a:srgbClr val="114F9B"/>
              </a:buClr>
              <a:buFont typeface="Wingdings" pitchFamily="2" charset="2"/>
              <a:buChar char=""/>
            </a:pPr>
            <a:r>
              <a:rPr lang="en-US" altLang="zh-CN" sz="1400" b="1" kern="0" dirty="0">
                <a:latin typeface="Arial" charset="0"/>
              </a:rPr>
              <a:t>Only contention-based random access is supported for NB-</a:t>
            </a:r>
            <a:r>
              <a:rPr lang="en-US" altLang="zh-CN" sz="1400" b="1" kern="0" dirty="0" err="1">
                <a:latin typeface="Arial" charset="0"/>
              </a:rPr>
              <a:t>IoT</a:t>
            </a:r>
            <a:r>
              <a:rPr lang="en-US" altLang="zh-CN" sz="1400" b="1" kern="0" dirty="0">
                <a:latin typeface="Arial" charset="0"/>
              </a:rPr>
              <a:t>.</a:t>
            </a:r>
          </a:p>
          <a:p>
            <a:pPr marL="342900" lvl="0" indent="-342900" defTabSz="914400" fontAlgn="b">
              <a:lnSpc>
                <a:spcPct val="120000"/>
              </a:lnSpc>
              <a:spcBef>
                <a:spcPts val="600"/>
              </a:spcBef>
              <a:spcAft>
                <a:spcPct val="0"/>
              </a:spcAft>
              <a:buClr>
                <a:srgbClr val="114F9B"/>
              </a:buClr>
              <a:buFont typeface="Wingdings" pitchFamily="2" charset="2"/>
              <a:buChar char=""/>
            </a:pPr>
            <a:r>
              <a:rPr lang="en-US" altLang="zh-CN" sz="1400" kern="0" dirty="0" err="1">
                <a:latin typeface="Arial" charset="0"/>
                <a:sym typeface="+mn-ea"/>
              </a:rPr>
              <a:t>PDCCH</a:t>
            </a:r>
            <a:r>
              <a:rPr lang="en-US" altLang="zh-CN" sz="1400" kern="0" dirty="0">
                <a:latin typeface="Arial" charset="0"/>
                <a:sym typeface="+mn-ea"/>
              </a:rPr>
              <a:t> order is supported for DL data arrival;</a:t>
            </a:r>
          </a:p>
          <a:p>
            <a:pPr marL="342900" lvl="0" indent="-342900" defTabSz="914400" fontAlgn="b">
              <a:lnSpc>
                <a:spcPct val="120000"/>
              </a:lnSpc>
              <a:spcBef>
                <a:spcPts val="600"/>
              </a:spcBef>
              <a:spcAft>
                <a:spcPct val="0"/>
              </a:spcAft>
              <a:buClr>
                <a:srgbClr val="114F9B"/>
              </a:buClr>
              <a:buFont typeface="Wingdings" pitchFamily="2" charset="2"/>
              <a:buChar char=""/>
            </a:pPr>
            <a:r>
              <a:rPr lang="en-US" altLang="zh-CN" sz="1400" b="1" kern="0" dirty="0">
                <a:latin typeface="Arial" charset="0"/>
                <a:sym typeface="+mn-ea"/>
              </a:rPr>
              <a:t>Contention </a:t>
            </a:r>
            <a:r>
              <a:rPr lang="en-US" altLang="zh-CN" sz="1400" b="1" kern="0" dirty="0">
                <a:solidFill>
                  <a:srgbClr val="000000"/>
                </a:solidFill>
                <a:latin typeface="Arial" charset="0"/>
                <a:sym typeface="+mn-ea"/>
              </a:rPr>
              <a:t>free </a:t>
            </a:r>
            <a:r>
              <a:rPr lang="en-US" altLang="zh-CN" sz="1400" b="1" kern="0" dirty="0" err="1">
                <a:solidFill>
                  <a:srgbClr val="000000"/>
                </a:solidFill>
                <a:latin typeface="Arial" charset="0"/>
                <a:sym typeface="+mn-ea"/>
              </a:rPr>
              <a:t>RACH</a:t>
            </a:r>
            <a:r>
              <a:rPr lang="en-US" altLang="zh-CN" sz="1400" b="1" kern="0" dirty="0">
                <a:solidFill>
                  <a:srgbClr val="000000"/>
                </a:solidFill>
                <a:latin typeface="Arial" charset="0"/>
                <a:sym typeface="+mn-ea"/>
              </a:rPr>
              <a:t> / dedicated preambles for Handover or other reconfigurations in this release is not supported;</a:t>
            </a:r>
          </a:p>
          <a:p>
            <a:pPr marL="342900" lvl="0" indent="-342900"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A set of </a:t>
            </a:r>
            <a:r>
              <a:rPr lang="en-US" altLang="zh-CN" sz="1400" kern="0" dirty="0" err="1">
                <a:solidFill>
                  <a:srgbClr val="000000"/>
                </a:solidFill>
                <a:latin typeface="Arial" charset="0"/>
              </a:rPr>
              <a:t>PRACH</a:t>
            </a:r>
            <a:r>
              <a:rPr lang="en-US" altLang="zh-CN" sz="1400" kern="0" dirty="0">
                <a:solidFill>
                  <a:srgbClr val="000000"/>
                </a:solidFill>
                <a:latin typeface="Arial" charset="0"/>
              </a:rPr>
              <a:t> resources (e.g. time, frequency, and preamble sequences) is provided for each coverage level. The </a:t>
            </a:r>
            <a:r>
              <a:rPr lang="en-US" altLang="zh-CN" sz="1400" kern="0" dirty="0" err="1">
                <a:solidFill>
                  <a:srgbClr val="000000"/>
                </a:solidFill>
                <a:latin typeface="Arial" charset="0"/>
              </a:rPr>
              <a:t>UE</a:t>
            </a:r>
            <a:r>
              <a:rPr lang="en-US" altLang="zh-CN" sz="1400" kern="0" dirty="0">
                <a:solidFill>
                  <a:srgbClr val="000000"/>
                </a:solidFill>
                <a:latin typeface="Arial" charset="0"/>
              </a:rPr>
              <a:t> selects </a:t>
            </a:r>
            <a:r>
              <a:rPr lang="en-US" altLang="zh-CN" sz="1400" kern="0" dirty="0" err="1">
                <a:solidFill>
                  <a:srgbClr val="000000"/>
                </a:solidFill>
                <a:latin typeface="Arial" charset="0"/>
              </a:rPr>
              <a:t>PRACH</a:t>
            </a:r>
            <a:r>
              <a:rPr lang="en-US" altLang="zh-CN" sz="1400" kern="0" dirty="0">
                <a:solidFill>
                  <a:srgbClr val="000000"/>
                </a:solidFill>
                <a:latin typeface="Arial" charset="0"/>
              </a:rPr>
              <a:t> resources based on coverage level given by a </a:t>
            </a:r>
            <a:r>
              <a:rPr lang="en-US" altLang="zh-CN" sz="1400" kern="0" dirty="0" err="1">
                <a:solidFill>
                  <a:srgbClr val="000000"/>
                </a:solidFill>
                <a:latin typeface="Arial" charset="0"/>
              </a:rPr>
              <a:t>UE</a:t>
            </a:r>
            <a:r>
              <a:rPr lang="en-US" altLang="zh-CN" sz="1400" kern="0" dirty="0">
                <a:solidFill>
                  <a:srgbClr val="000000"/>
                </a:solidFill>
                <a:latin typeface="Arial" charset="0"/>
              </a:rPr>
              <a:t> DL measurement, e.g. </a:t>
            </a:r>
            <a:r>
              <a:rPr lang="en-US" altLang="zh-CN" sz="1400" kern="0" dirty="0" err="1">
                <a:solidFill>
                  <a:srgbClr val="000000"/>
                </a:solidFill>
                <a:latin typeface="Arial" charset="0"/>
              </a:rPr>
              <a:t>RSRP</a:t>
            </a:r>
            <a:r>
              <a:rPr lang="en-US" altLang="zh-CN" sz="1400" kern="0" dirty="0">
                <a:solidFill>
                  <a:srgbClr val="000000"/>
                </a:solidFill>
                <a:latin typeface="Arial" charset="0"/>
              </a:rPr>
              <a:t>;</a:t>
            </a:r>
          </a:p>
          <a:p>
            <a:pPr marL="342900" lvl="0" indent="-342900"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sym typeface="+mn-ea"/>
              </a:rPr>
              <a:t>It should be possible to have different </a:t>
            </a:r>
            <a:r>
              <a:rPr lang="en-US" altLang="zh-CN" sz="1400" kern="0" dirty="0" err="1">
                <a:solidFill>
                  <a:srgbClr val="000000"/>
                </a:solidFill>
                <a:latin typeface="Arial" charset="0"/>
                <a:sym typeface="+mn-ea"/>
              </a:rPr>
              <a:t>backoff</a:t>
            </a:r>
            <a:r>
              <a:rPr lang="en-US" altLang="zh-CN" sz="1400" kern="0" dirty="0">
                <a:solidFill>
                  <a:srgbClr val="000000"/>
                </a:solidFill>
                <a:latin typeface="Arial" charset="0"/>
                <a:sym typeface="+mn-ea"/>
              </a:rPr>
              <a:t> times for different coverage levels. </a:t>
            </a:r>
            <a:r>
              <a:rPr lang="en-US" altLang="zh-CN" sz="1400" kern="0" dirty="0" err="1">
                <a:solidFill>
                  <a:srgbClr val="000000"/>
                </a:solidFill>
                <a:latin typeface="Arial" charset="0"/>
                <a:sym typeface="+mn-ea"/>
              </a:rPr>
              <a:t>FFS</a:t>
            </a:r>
            <a:r>
              <a:rPr lang="en-US" altLang="zh-CN" sz="1400" kern="0" dirty="0">
                <a:solidFill>
                  <a:srgbClr val="000000"/>
                </a:solidFill>
                <a:latin typeface="Arial" charset="0"/>
                <a:sym typeface="+mn-ea"/>
              </a:rPr>
              <a:t> if we Use </a:t>
            </a:r>
            <a:r>
              <a:rPr lang="en-US" altLang="zh-CN" sz="1400" kern="0" dirty="0" err="1">
                <a:solidFill>
                  <a:srgbClr val="000000"/>
                </a:solidFill>
                <a:latin typeface="Arial" charset="0"/>
                <a:sym typeface="+mn-ea"/>
              </a:rPr>
              <a:t>PRACH</a:t>
            </a:r>
            <a:r>
              <a:rPr lang="en-US" altLang="zh-CN" sz="1400" kern="0" dirty="0">
                <a:solidFill>
                  <a:srgbClr val="000000"/>
                </a:solidFill>
                <a:latin typeface="Arial" charset="0"/>
                <a:sym typeface="+mn-ea"/>
              </a:rPr>
              <a:t> period as basic unit for </a:t>
            </a:r>
            <a:r>
              <a:rPr lang="en-US" altLang="zh-CN" sz="1400" kern="0" dirty="0" err="1">
                <a:solidFill>
                  <a:srgbClr val="000000"/>
                </a:solidFill>
                <a:latin typeface="Arial" charset="0"/>
                <a:sym typeface="+mn-ea"/>
              </a:rPr>
              <a:t>backoff</a:t>
            </a:r>
            <a:r>
              <a:rPr lang="en-US" altLang="zh-CN" sz="1400" kern="0" dirty="0">
                <a:solidFill>
                  <a:srgbClr val="000000"/>
                </a:solidFill>
                <a:latin typeface="Arial" charset="0"/>
                <a:sym typeface="+mn-ea"/>
              </a:rPr>
              <a:t>. The </a:t>
            </a:r>
            <a:r>
              <a:rPr lang="en-US" altLang="zh-CN" sz="1400" kern="0" dirty="0" err="1">
                <a:solidFill>
                  <a:srgbClr val="000000"/>
                </a:solidFill>
                <a:latin typeface="Arial" charset="0"/>
                <a:sym typeface="+mn-ea"/>
              </a:rPr>
              <a:t>backoff</a:t>
            </a:r>
            <a:r>
              <a:rPr lang="en-US" altLang="zh-CN" sz="1400" kern="0" dirty="0">
                <a:solidFill>
                  <a:srgbClr val="000000"/>
                </a:solidFill>
                <a:latin typeface="Arial" charset="0"/>
                <a:sym typeface="+mn-ea"/>
              </a:rPr>
              <a:t> time can be </a:t>
            </a:r>
            <a:r>
              <a:rPr lang="en-US" altLang="zh-CN" sz="1400" kern="0" dirty="0" err="1">
                <a:solidFill>
                  <a:srgbClr val="000000"/>
                </a:solidFill>
                <a:latin typeface="Arial" charset="0"/>
                <a:sym typeface="+mn-ea"/>
              </a:rPr>
              <a:t>caluculated</a:t>
            </a:r>
            <a:r>
              <a:rPr lang="en-US" altLang="zh-CN" sz="1400" kern="0" dirty="0">
                <a:solidFill>
                  <a:srgbClr val="000000"/>
                </a:solidFill>
                <a:latin typeface="Arial" charset="0"/>
                <a:sym typeface="+mn-ea"/>
              </a:rPr>
              <a:t> as </a:t>
            </a:r>
            <a:r>
              <a:rPr lang="en-US" altLang="zh-CN" sz="1400" kern="0" dirty="0" err="1">
                <a:solidFill>
                  <a:srgbClr val="000000"/>
                </a:solidFill>
                <a:latin typeface="Arial" charset="0"/>
                <a:sym typeface="+mn-ea"/>
              </a:rPr>
              <a:t>Backoff</a:t>
            </a:r>
            <a:r>
              <a:rPr lang="en-US" altLang="zh-CN" sz="1400" kern="0" dirty="0">
                <a:solidFill>
                  <a:srgbClr val="000000"/>
                </a:solidFill>
                <a:latin typeface="Arial" charset="0"/>
                <a:sym typeface="+mn-ea"/>
              </a:rPr>
              <a:t> Parameter value * </a:t>
            </a:r>
            <a:r>
              <a:rPr lang="en-US" altLang="zh-CN" sz="1400" kern="0" dirty="0" err="1">
                <a:solidFill>
                  <a:srgbClr val="000000"/>
                </a:solidFill>
                <a:latin typeface="Arial" charset="0"/>
                <a:sym typeface="+mn-ea"/>
              </a:rPr>
              <a:t>PRACH</a:t>
            </a:r>
            <a:r>
              <a:rPr lang="en-US" altLang="zh-CN" sz="1400" kern="0" dirty="0">
                <a:solidFill>
                  <a:srgbClr val="000000"/>
                </a:solidFill>
                <a:latin typeface="Arial" charset="0"/>
                <a:sym typeface="+mn-ea"/>
              </a:rPr>
              <a:t> period.</a:t>
            </a:r>
            <a:endParaRPr lang="en-US" altLang="zh-CN" sz="1400" kern="0" dirty="0">
              <a:solidFill>
                <a:srgbClr val="000000"/>
              </a:solidFill>
              <a:latin typeface="Arial" charset="0"/>
            </a:endParaRPr>
          </a:p>
          <a:p>
            <a:pPr marL="342900" lvl="0" indent="-342900" defTabSz="914400" fontAlgn="b">
              <a:lnSpc>
                <a:spcPct val="120000"/>
              </a:lnSpc>
              <a:spcBef>
                <a:spcPts val="600"/>
              </a:spcBef>
              <a:spcAft>
                <a:spcPct val="0"/>
              </a:spcAft>
              <a:buClr>
                <a:srgbClr val="114F9B"/>
              </a:buClr>
              <a:buFont typeface="Wingdings" pitchFamily="2" charset="2"/>
              <a:buChar char=""/>
            </a:pPr>
            <a:r>
              <a:rPr lang="en-US" altLang="zh-CN" sz="1400" b="1" kern="0" dirty="0">
                <a:solidFill>
                  <a:srgbClr val="000000"/>
                </a:solidFill>
                <a:latin typeface="Arial" charset="0"/>
              </a:rPr>
              <a:t>the tone information shall be included in the </a:t>
            </a:r>
            <a:r>
              <a:rPr lang="en-US" altLang="zh-CN" sz="1400" b="1" kern="0" dirty="0" err="1">
                <a:solidFill>
                  <a:srgbClr val="000000"/>
                </a:solidFill>
                <a:latin typeface="Arial" charset="0"/>
              </a:rPr>
              <a:t>RAR</a:t>
            </a:r>
            <a:r>
              <a:rPr lang="en-US" altLang="zh-CN" sz="1400" b="1" kern="0" dirty="0">
                <a:solidFill>
                  <a:srgbClr val="000000"/>
                </a:solidFill>
                <a:latin typeface="Arial" charset="0"/>
              </a:rPr>
              <a:t>, in the Random Access Preamble ID field in the MAC </a:t>
            </a:r>
            <a:r>
              <a:rPr lang="en-US" altLang="zh-CN" sz="1400" b="1" kern="0" dirty="0" err="1">
                <a:solidFill>
                  <a:srgbClr val="000000"/>
                </a:solidFill>
                <a:latin typeface="Arial" charset="0"/>
              </a:rPr>
              <a:t>PDU</a:t>
            </a:r>
            <a:r>
              <a:rPr lang="en-US" altLang="zh-CN" sz="1400" b="1" kern="0" dirty="0">
                <a:solidFill>
                  <a:srgbClr val="000000"/>
                </a:solidFill>
                <a:latin typeface="Arial" charset="0"/>
              </a:rPr>
              <a:t> </a:t>
            </a:r>
            <a:r>
              <a:rPr lang="en-US" altLang="zh-CN" sz="1400" b="1" kern="0" dirty="0" err="1">
                <a:solidFill>
                  <a:srgbClr val="000000"/>
                </a:solidFill>
                <a:latin typeface="Arial" charset="0"/>
              </a:rPr>
              <a:t>subheader</a:t>
            </a:r>
            <a:r>
              <a:rPr lang="en-US" altLang="zh-CN" sz="1400" kern="0" dirty="0">
                <a:solidFill>
                  <a:srgbClr val="000000"/>
                </a:solidFill>
                <a:latin typeface="Arial" charset="0"/>
              </a:rPr>
              <a:t>.</a:t>
            </a:r>
          </a:p>
          <a:p>
            <a:pPr marL="342900" lvl="0" indent="-342900" defTabSz="914400" fontAlgn="b">
              <a:lnSpc>
                <a:spcPct val="120000"/>
              </a:lnSpc>
              <a:spcBef>
                <a:spcPts val="600"/>
              </a:spcBef>
              <a:spcAft>
                <a:spcPct val="0"/>
              </a:spcAft>
              <a:buClr>
                <a:srgbClr val="114F9B"/>
              </a:buClr>
              <a:buFont typeface="Wingdings" pitchFamily="2" charset="2"/>
              <a:buChar char=""/>
            </a:pPr>
            <a:r>
              <a:rPr lang="en-US" altLang="zh-CN" sz="1400" b="1" kern="0" dirty="0" err="1">
                <a:solidFill>
                  <a:srgbClr val="000000"/>
                </a:solidFill>
                <a:latin typeface="Arial" charset="0"/>
              </a:rPr>
              <a:t>MSG3</a:t>
            </a:r>
            <a:r>
              <a:rPr lang="en-US" altLang="zh-CN" sz="1400" b="1" kern="0" dirty="0">
                <a:solidFill>
                  <a:srgbClr val="000000"/>
                </a:solidFill>
                <a:latin typeface="Arial" charset="0"/>
              </a:rPr>
              <a:t> including multi-tone </a:t>
            </a:r>
            <a:r>
              <a:rPr lang="en-US" altLang="zh-CN" sz="1400" b="1" kern="0" dirty="0" err="1">
                <a:solidFill>
                  <a:srgbClr val="000000"/>
                </a:solidFill>
                <a:latin typeface="Arial" charset="0"/>
              </a:rPr>
              <a:t>UE</a:t>
            </a:r>
            <a:r>
              <a:rPr lang="en-US" altLang="zh-CN" sz="1400" b="1" kern="0" dirty="0">
                <a:solidFill>
                  <a:srgbClr val="000000"/>
                </a:solidFill>
                <a:latin typeface="Arial" charset="0"/>
              </a:rPr>
              <a:t> </a:t>
            </a:r>
            <a:r>
              <a:rPr lang="en-US" altLang="zh-CN" sz="1400" b="1" kern="0" dirty="0" err="1">
                <a:solidFill>
                  <a:srgbClr val="000000"/>
                </a:solidFill>
                <a:latin typeface="Arial" charset="0"/>
              </a:rPr>
              <a:t>capablity</a:t>
            </a:r>
            <a:r>
              <a:rPr lang="en-US" altLang="zh-CN" sz="1400" b="1" kern="0" dirty="0">
                <a:solidFill>
                  <a:srgbClr val="000000"/>
                </a:solidFill>
                <a:latin typeface="Arial" charset="0"/>
              </a:rPr>
              <a:t> indication, multi-</a:t>
            </a:r>
            <a:r>
              <a:rPr lang="en-US" altLang="zh-CN" sz="1400" b="1" kern="0" dirty="0" err="1">
                <a:solidFill>
                  <a:srgbClr val="000000"/>
                </a:solidFill>
                <a:latin typeface="Arial" charset="0"/>
              </a:rPr>
              <a:t>PRB</a:t>
            </a:r>
            <a:r>
              <a:rPr lang="en-US" altLang="zh-CN" sz="1400" b="1" kern="0" dirty="0">
                <a:solidFill>
                  <a:srgbClr val="000000"/>
                </a:solidFill>
                <a:latin typeface="Arial" charset="0"/>
              </a:rPr>
              <a:t> </a:t>
            </a:r>
            <a:r>
              <a:rPr lang="en-US" altLang="zh-CN" sz="1400" b="1" kern="0" dirty="0" err="1">
                <a:solidFill>
                  <a:srgbClr val="000000"/>
                </a:solidFill>
                <a:latin typeface="Arial" charset="0"/>
              </a:rPr>
              <a:t>UE</a:t>
            </a:r>
            <a:r>
              <a:rPr lang="en-US" altLang="zh-CN" sz="1400" b="1" kern="0" dirty="0">
                <a:solidFill>
                  <a:srgbClr val="000000"/>
                </a:solidFill>
                <a:latin typeface="Arial" charset="0"/>
              </a:rPr>
              <a:t> </a:t>
            </a:r>
            <a:r>
              <a:rPr lang="en-US" altLang="zh-CN" sz="1400" b="1" kern="0" dirty="0" err="1">
                <a:solidFill>
                  <a:srgbClr val="000000"/>
                </a:solidFill>
                <a:latin typeface="Arial" charset="0"/>
              </a:rPr>
              <a:t>capablity</a:t>
            </a:r>
            <a:r>
              <a:rPr lang="en-US" altLang="zh-CN" sz="1400" b="1" kern="0" dirty="0">
                <a:solidFill>
                  <a:srgbClr val="000000"/>
                </a:solidFill>
                <a:latin typeface="Arial" charset="0"/>
              </a:rPr>
              <a:t> indication, 2 bits </a:t>
            </a:r>
            <a:r>
              <a:rPr lang="en-US" altLang="zh-CN" sz="1400" b="1" kern="0" dirty="0" err="1">
                <a:solidFill>
                  <a:srgbClr val="000000"/>
                </a:solidFill>
                <a:latin typeface="Arial" charset="0"/>
              </a:rPr>
              <a:t>PHR</a:t>
            </a:r>
            <a:r>
              <a:rPr lang="en-US" altLang="zh-CN" sz="1400" b="1" kern="0" dirty="0">
                <a:solidFill>
                  <a:srgbClr val="000000"/>
                </a:solidFill>
                <a:latin typeface="Arial" charset="0"/>
              </a:rPr>
              <a:t> and 4-bit DVI</a:t>
            </a:r>
            <a:r>
              <a:rPr lang="en-US" altLang="zh-CN" sz="1400" kern="0" dirty="0">
                <a:solidFill>
                  <a:srgbClr val="000000"/>
                </a:solidFill>
                <a:latin typeface="Arial" charset="0"/>
              </a:rPr>
              <a:t> (data volume indication indicates the amount of user data (including </a:t>
            </a:r>
            <a:r>
              <a:rPr lang="en-US" altLang="zh-CN" sz="1400" kern="0" dirty="0" err="1">
                <a:solidFill>
                  <a:srgbClr val="000000"/>
                </a:solidFill>
                <a:latin typeface="Arial" charset="0"/>
              </a:rPr>
              <a:t>SMS</a:t>
            </a:r>
            <a:r>
              <a:rPr lang="en-US" altLang="zh-CN" sz="1400" kern="0" dirty="0">
                <a:solidFill>
                  <a:srgbClr val="000000"/>
                </a:solidFill>
                <a:latin typeface="Arial" charset="0"/>
              </a:rPr>
              <a:t>) and NAS </a:t>
            </a:r>
            <a:r>
              <a:rPr lang="en-US" altLang="zh-CN" sz="1400" kern="0" dirty="0" err="1">
                <a:solidFill>
                  <a:srgbClr val="000000"/>
                </a:solidFill>
                <a:latin typeface="Arial" charset="0"/>
              </a:rPr>
              <a:t>signalling</a:t>
            </a:r>
            <a:r>
              <a:rPr lang="en-US" altLang="zh-CN" sz="1400" kern="0" dirty="0">
                <a:solidFill>
                  <a:srgbClr val="000000"/>
                </a:solidFill>
                <a:latin typeface="Arial" charset="0"/>
              </a:rPr>
              <a:t> data volume sent over user plane or control plane)</a:t>
            </a:r>
          </a:p>
          <a:p>
            <a:pPr marL="623888" indent="-342900" defTabSz="914400" fontAlgn="b">
              <a:lnSpc>
                <a:spcPct val="120000"/>
              </a:lnSpc>
              <a:spcBef>
                <a:spcPts val="600"/>
              </a:spcBef>
              <a:spcAft>
                <a:spcPct val="0"/>
              </a:spcAft>
              <a:buClr>
                <a:srgbClr val="114F9B"/>
              </a:buClr>
              <a:buFont typeface="Wingdings" pitchFamily="2" charset="2"/>
              <a:buChar char=""/>
            </a:pPr>
            <a:endParaRPr lang="en-US" altLang="zh-CN" sz="1400" kern="0" dirty="0">
              <a:solidFill>
                <a:srgbClr val="000000"/>
              </a:solidFill>
              <a:latin typeface="Arial" charset="0"/>
            </a:endParaRPr>
          </a:p>
        </p:txBody>
      </p:sp>
    </p:spTree>
    <p:extLst>
      <p:ext uri="{BB962C8B-B14F-4D97-AF65-F5344CB8AC3E}">
        <p14:creationId xmlns:p14="http://schemas.microsoft.com/office/powerpoint/2010/main" val="10246980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38436" y="418653"/>
            <a:ext cx="7067128" cy="634083"/>
          </a:xfrm>
        </p:spPr>
        <p:txBody>
          <a:bodyPr/>
          <a:lstStyle/>
          <a:p>
            <a:r>
              <a:rPr lang="en-US" altLang="zh-CN" sz="2800" dirty="0"/>
              <a:t>MAC</a:t>
            </a:r>
          </a:p>
        </p:txBody>
      </p:sp>
      <p:sp>
        <p:nvSpPr>
          <p:cNvPr id="5" name="矩形 4"/>
          <p:cNvSpPr/>
          <p:nvPr/>
        </p:nvSpPr>
        <p:spPr>
          <a:xfrm>
            <a:off x="872715" y="1124744"/>
            <a:ext cx="7398568" cy="5410712"/>
          </a:xfrm>
          <a:prstGeom prst="rect">
            <a:avLst/>
          </a:prstGeom>
        </p:spPr>
        <p:txBody>
          <a:bodyPr wrap="square">
            <a:spAutoFit/>
          </a:bodyPr>
          <a:lstStyle/>
          <a:p>
            <a:pPr marL="342900" indent="-342900" defTabSz="914400" fontAlgn="b">
              <a:lnSpc>
                <a:spcPct val="120000"/>
              </a:lnSpc>
              <a:spcBef>
                <a:spcPts val="600"/>
              </a:spcBef>
              <a:spcAft>
                <a:spcPct val="0"/>
              </a:spcAft>
              <a:buClr>
                <a:srgbClr val="114F9B"/>
              </a:buClr>
              <a:buFont typeface="Wingdings" pitchFamily="2" charset="2"/>
              <a:buChar char="v"/>
            </a:pPr>
            <a:r>
              <a:rPr lang="en-US" altLang="zh-CN" sz="1400" b="1" kern="0" dirty="0">
                <a:solidFill>
                  <a:srgbClr val="000000"/>
                </a:solidFill>
                <a:latin typeface="Arial" charset="0"/>
              </a:rPr>
              <a:t>The following MAC layer functions are assumed not supported</a:t>
            </a:r>
            <a:r>
              <a:rPr lang="en-US" altLang="zh-CN" sz="1400" kern="0" dirty="0">
                <a:solidFill>
                  <a:srgbClr val="000000"/>
                </a:solidFill>
                <a:latin typeface="Arial" charset="0"/>
              </a:rPr>
              <a:t>:</a:t>
            </a:r>
          </a:p>
          <a:p>
            <a:pPr marL="533400" lvl="0" indent="-261938" defTabSz="914400" fontAlgn="b">
              <a:lnSpc>
                <a:spcPct val="120000"/>
              </a:lnSpc>
              <a:spcBef>
                <a:spcPts val="600"/>
              </a:spcBef>
              <a:spcAft>
                <a:spcPct val="0"/>
              </a:spcAft>
              <a:buClr>
                <a:srgbClr val="114F9B"/>
              </a:buClr>
              <a:buFont typeface="Wingdings" pitchFamily="2" charset="2"/>
              <a:buChar char=""/>
            </a:pPr>
            <a:r>
              <a:rPr lang="en-US" altLang="zh-CN" sz="1400" kern="0" dirty="0" err="1">
                <a:solidFill>
                  <a:srgbClr val="000000"/>
                </a:solidFill>
                <a:latin typeface="Arial" charset="0"/>
              </a:rPr>
              <a:t>MBMS</a:t>
            </a:r>
            <a:r>
              <a:rPr lang="en-US" altLang="zh-CN" sz="1400" kern="0" dirty="0">
                <a:solidFill>
                  <a:srgbClr val="000000"/>
                </a:solidFill>
                <a:latin typeface="Arial" charset="0"/>
              </a:rPr>
              <a:t> service; </a:t>
            </a:r>
          </a:p>
          <a:p>
            <a:pPr marL="533400" lvl="0" indent="-261938"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Semi-Persistent Scheduling;</a:t>
            </a:r>
          </a:p>
          <a:p>
            <a:pPr marL="533400" lvl="0" indent="-261938"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Dedicated Scheduling request;</a:t>
            </a:r>
          </a:p>
          <a:p>
            <a:pPr marL="533400" lvl="0" indent="-261938"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Activation / deactivation (definition needs to be further clarified).</a:t>
            </a:r>
          </a:p>
          <a:p>
            <a:pPr marL="342900" lvl="0" indent="-342900" defTabSz="914400" fontAlgn="b">
              <a:lnSpc>
                <a:spcPct val="120000"/>
              </a:lnSpc>
              <a:spcBef>
                <a:spcPts val="600"/>
              </a:spcBef>
              <a:spcAft>
                <a:spcPct val="0"/>
              </a:spcAft>
              <a:buClr>
                <a:srgbClr val="114F9B"/>
              </a:buClr>
              <a:buFont typeface="Wingdings" pitchFamily="2" charset="2"/>
              <a:buChar char="v"/>
            </a:pPr>
            <a:r>
              <a:rPr lang="en-US" altLang="zh-CN" sz="1400" kern="0" dirty="0">
                <a:solidFill>
                  <a:srgbClr val="000000"/>
                </a:solidFill>
                <a:latin typeface="Arial" charset="0"/>
              </a:rPr>
              <a:t>BSR</a:t>
            </a:r>
          </a:p>
          <a:p>
            <a:pPr marL="533400" lvl="0" indent="-261938" defTabSz="914400" fontAlgn="b">
              <a:lnSpc>
                <a:spcPct val="120000"/>
              </a:lnSpc>
              <a:spcBef>
                <a:spcPts val="600"/>
              </a:spcBef>
              <a:spcAft>
                <a:spcPct val="0"/>
              </a:spcAft>
              <a:buClr>
                <a:srgbClr val="114F9B"/>
              </a:buClr>
              <a:buFont typeface="Wingdings" pitchFamily="2" charset="2"/>
              <a:buChar char=""/>
            </a:pPr>
            <a:r>
              <a:rPr lang="en-US" altLang="zh-CN" sz="1400" b="1" kern="0" dirty="0">
                <a:solidFill>
                  <a:srgbClr val="000000"/>
                </a:solidFill>
                <a:latin typeface="Arial" charset="0"/>
              </a:rPr>
              <a:t>We use NB-</a:t>
            </a:r>
            <a:r>
              <a:rPr lang="en-US" altLang="zh-CN" sz="1400" b="1" kern="0" dirty="0" err="1">
                <a:solidFill>
                  <a:srgbClr val="000000"/>
                </a:solidFill>
                <a:latin typeface="Arial" charset="0"/>
              </a:rPr>
              <a:t>IoT</a:t>
            </a:r>
            <a:r>
              <a:rPr lang="en-US" altLang="zh-CN" sz="1400" b="1" kern="0" dirty="0">
                <a:solidFill>
                  <a:srgbClr val="000000"/>
                </a:solidFill>
                <a:latin typeface="Arial" charset="0"/>
              </a:rPr>
              <a:t> specific DVI/</a:t>
            </a:r>
            <a:r>
              <a:rPr lang="en-US" altLang="zh-CN" sz="1400" b="1" kern="0" dirty="0" err="1">
                <a:solidFill>
                  <a:srgbClr val="000000"/>
                </a:solidFill>
                <a:latin typeface="Arial" charset="0"/>
              </a:rPr>
              <a:t>PHR</a:t>
            </a:r>
            <a:r>
              <a:rPr lang="en-US" altLang="zh-CN" sz="1400" b="1" kern="0" dirty="0">
                <a:solidFill>
                  <a:srgbClr val="000000"/>
                </a:solidFill>
                <a:latin typeface="Arial" charset="0"/>
              </a:rPr>
              <a:t> for </a:t>
            </a:r>
            <a:r>
              <a:rPr lang="en-US" altLang="zh-CN" sz="1400" b="1" kern="0" dirty="0" err="1">
                <a:solidFill>
                  <a:srgbClr val="000000"/>
                </a:solidFill>
                <a:latin typeface="Arial" charset="0"/>
              </a:rPr>
              <a:t>MSG3</a:t>
            </a:r>
            <a:r>
              <a:rPr lang="en-US" altLang="zh-CN" sz="1400" b="1" kern="0" dirty="0">
                <a:solidFill>
                  <a:srgbClr val="000000"/>
                </a:solidFill>
                <a:latin typeface="Arial" charset="0"/>
              </a:rPr>
              <a:t>, and use </a:t>
            </a:r>
            <a:r>
              <a:rPr lang="en-US" altLang="zh-CN" sz="1400" b="1" kern="0" dirty="0" err="1">
                <a:solidFill>
                  <a:srgbClr val="000000"/>
                </a:solidFill>
                <a:latin typeface="Arial" charset="0"/>
              </a:rPr>
              <a:t>LTE</a:t>
            </a:r>
            <a:r>
              <a:rPr lang="en-US" altLang="zh-CN" sz="1400" b="1" kern="0" dirty="0">
                <a:solidFill>
                  <a:srgbClr val="000000"/>
                </a:solidFill>
                <a:latin typeface="Arial" charset="0"/>
              </a:rPr>
              <a:t> </a:t>
            </a:r>
            <a:r>
              <a:rPr lang="en-US" altLang="zh-CN" sz="1400" b="1" kern="0" dirty="0" err="1">
                <a:solidFill>
                  <a:srgbClr val="000000"/>
                </a:solidFill>
                <a:latin typeface="Arial" charset="0"/>
              </a:rPr>
              <a:t>BSR</a:t>
            </a:r>
            <a:r>
              <a:rPr lang="en-US" altLang="zh-CN" sz="1400" b="1" kern="0" dirty="0">
                <a:solidFill>
                  <a:srgbClr val="000000"/>
                </a:solidFill>
                <a:latin typeface="Arial" charset="0"/>
              </a:rPr>
              <a:t> for non-</a:t>
            </a:r>
            <a:r>
              <a:rPr lang="en-US" altLang="zh-CN" sz="1400" b="1" kern="0" dirty="0" err="1">
                <a:solidFill>
                  <a:srgbClr val="000000"/>
                </a:solidFill>
                <a:latin typeface="Arial" charset="0"/>
              </a:rPr>
              <a:t>MSG3</a:t>
            </a:r>
            <a:r>
              <a:rPr lang="en-US" altLang="zh-CN" sz="1400" b="1" kern="0" dirty="0">
                <a:solidFill>
                  <a:srgbClr val="000000"/>
                </a:solidFill>
                <a:latin typeface="Arial" charset="0"/>
              </a:rPr>
              <a:t> cases.</a:t>
            </a:r>
            <a:endParaRPr lang="en-US" altLang="zh-CN" sz="1400" kern="0" dirty="0">
              <a:solidFill>
                <a:srgbClr val="000000"/>
              </a:solidFill>
              <a:latin typeface="Arial" charset="0"/>
            </a:endParaRPr>
          </a:p>
          <a:p>
            <a:pPr marL="533400" indent="-261938"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For NB-</a:t>
            </a:r>
            <a:r>
              <a:rPr lang="en-US" altLang="zh-CN" sz="1400" kern="0" dirty="0" err="1">
                <a:solidFill>
                  <a:srgbClr val="000000"/>
                </a:solidFill>
                <a:latin typeface="Arial" charset="0"/>
              </a:rPr>
              <a:t>IoT</a:t>
            </a:r>
            <a:r>
              <a:rPr lang="en-US" altLang="zh-CN" sz="1400" kern="0" dirty="0">
                <a:solidFill>
                  <a:srgbClr val="000000"/>
                </a:solidFill>
                <a:latin typeface="Arial" charset="0"/>
              </a:rPr>
              <a:t> a subset of </a:t>
            </a:r>
            <a:r>
              <a:rPr lang="en-US" altLang="zh-CN" sz="1400" kern="0" dirty="0" err="1">
                <a:solidFill>
                  <a:srgbClr val="000000"/>
                </a:solidFill>
                <a:latin typeface="Arial" charset="0"/>
              </a:rPr>
              <a:t>LTE</a:t>
            </a:r>
            <a:r>
              <a:rPr lang="en-US" altLang="zh-CN" sz="1400" kern="0" dirty="0">
                <a:solidFill>
                  <a:srgbClr val="000000"/>
                </a:solidFill>
                <a:latin typeface="Arial" charset="0"/>
              </a:rPr>
              <a:t> </a:t>
            </a:r>
            <a:r>
              <a:rPr lang="en-US" altLang="zh-CN" sz="1400" kern="0" dirty="0" err="1">
                <a:solidFill>
                  <a:srgbClr val="000000"/>
                </a:solidFill>
                <a:latin typeface="Arial" charset="0"/>
              </a:rPr>
              <a:t>BSR</a:t>
            </a:r>
            <a:r>
              <a:rPr lang="en-US" altLang="zh-CN" sz="1400" kern="0" dirty="0">
                <a:solidFill>
                  <a:srgbClr val="000000"/>
                </a:solidFill>
                <a:latin typeface="Arial" charset="0"/>
              </a:rPr>
              <a:t> support, the subset is </a:t>
            </a:r>
            <a:r>
              <a:rPr lang="en-US" altLang="zh-CN" sz="1400" kern="0" dirty="0" err="1">
                <a:solidFill>
                  <a:srgbClr val="000000"/>
                </a:solidFill>
                <a:latin typeface="Arial" charset="0"/>
              </a:rPr>
              <a:t>FFS</a:t>
            </a:r>
            <a:r>
              <a:rPr lang="en-US" altLang="zh-CN" sz="1400" kern="0" dirty="0">
                <a:solidFill>
                  <a:srgbClr val="000000"/>
                </a:solidFill>
                <a:latin typeface="Arial" charset="0"/>
              </a:rPr>
              <a:t>. </a:t>
            </a:r>
          </a:p>
          <a:p>
            <a:pPr marL="533400" indent="-261938"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Only a Short </a:t>
            </a:r>
            <a:r>
              <a:rPr lang="en-US" altLang="zh-CN" sz="1400" kern="0" dirty="0" err="1">
                <a:solidFill>
                  <a:srgbClr val="000000"/>
                </a:solidFill>
                <a:latin typeface="Arial" charset="0"/>
              </a:rPr>
              <a:t>BSR</a:t>
            </a:r>
            <a:r>
              <a:rPr lang="en-US" altLang="zh-CN" sz="1400" kern="0" dirty="0">
                <a:solidFill>
                  <a:srgbClr val="000000"/>
                </a:solidFill>
                <a:latin typeface="Arial" charset="0"/>
              </a:rPr>
              <a:t> is supported for NB-</a:t>
            </a:r>
            <a:r>
              <a:rPr lang="en-US" altLang="zh-CN" sz="1400" kern="0" dirty="0" err="1">
                <a:solidFill>
                  <a:srgbClr val="000000"/>
                </a:solidFill>
                <a:latin typeface="Arial" charset="0"/>
              </a:rPr>
              <a:t>IOT</a:t>
            </a:r>
            <a:r>
              <a:rPr lang="en-US" altLang="zh-CN" sz="1400" kern="0" dirty="0">
                <a:solidFill>
                  <a:srgbClr val="000000"/>
                </a:solidFill>
                <a:latin typeface="Arial" charset="0"/>
              </a:rPr>
              <a:t> (no long </a:t>
            </a:r>
            <a:r>
              <a:rPr lang="en-US" altLang="zh-CN" sz="1400" kern="0" dirty="0" err="1">
                <a:solidFill>
                  <a:srgbClr val="000000"/>
                </a:solidFill>
                <a:latin typeface="Arial" charset="0"/>
              </a:rPr>
              <a:t>BSR</a:t>
            </a:r>
            <a:r>
              <a:rPr lang="en-US" altLang="zh-CN" sz="1400" kern="0" dirty="0">
                <a:solidFill>
                  <a:srgbClr val="000000"/>
                </a:solidFill>
                <a:latin typeface="Arial" charset="0"/>
              </a:rPr>
              <a:t>). </a:t>
            </a:r>
          </a:p>
          <a:p>
            <a:pPr marL="533400" indent="-261938" defTabSz="914400" fontAlgn="b">
              <a:lnSpc>
                <a:spcPct val="120000"/>
              </a:lnSpc>
              <a:spcBef>
                <a:spcPts val="600"/>
              </a:spcBef>
              <a:spcAft>
                <a:spcPct val="0"/>
              </a:spcAft>
              <a:buClr>
                <a:srgbClr val="114F9B"/>
              </a:buClr>
              <a:buFont typeface="Wingdings" pitchFamily="2" charset="2"/>
              <a:buChar char=""/>
            </a:pPr>
            <a:r>
              <a:rPr lang="en-GB" altLang="zh-CN" sz="1400" b="1" kern="0" dirty="0">
                <a:solidFill>
                  <a:srgbClr val="000000"/>
                </a:solidFill>
                <a:latin typeface="Arial" charset="0"/>
              </a:rPr>
              <a:t>For NB-</a:t>
            </a:r>
            <a:r>
              <a:rPr lang="en-GB" altLang="zh-CN" sz="1400" b="1" kern="0" dirty="0" err="1">
                <a:solidFill>
                  <a:srgbClr val="000000"/>
                </a:solidFill>
                <a:latin typeface="Arial" charset="0"/>
              </a:rPr>
              <a:t>IoT</a:t>
            </a:r>
            <a:r>
              <a:rPr lang="en-GB" altLang="zh-CN" sz="1400" b="1" kern="0" dirty="0">
                <a:solidFill>
                  <a:srgbClr val="000000"/>
                </a:solidFill>
                <a:latin typeface="Arial" charset="0"/>
              </a:rPr>
              <a:t> all logical channels belong to one </a:t>
            </a:r>
            <a:r>
              <a:rPr lang="en-GB" altLang="zh-CN" sz="1400" b="1" kern="0" dirty="0" err="1">
                <a:solidFill>
                  <a:srgbClr val="000000"/>
                </a:solidFill>
                <a:latin typeface="Arial" charset="0"/>
              </a:rPr>
              <a:t>LCG</a:t>
            </a:r>
            <a:r>
              <a:rPr lang="en-GB" altLang="zh-CN" sz="1400" b="1" kern="0" dirty="0">
                <a:solidFill>
                  <a:srgbClr val="000000"/>
                </a:solidFill>
                <a:latin typeface="Arial" charset="0"/>
              </a:rPr>
              <a:t> that do not need to be configured by </a:t>
            </a:r>
            <a:r>
              <a:rPr lang="en-GB" altLang="zh-CN" sz="1400" b="1" kern="0" dirty="0" err="1">
                <a:solidFill>
                  <a:srgbClr val="000000"/>
                </a:solidFill>
                <a:latin typeface="Arial" charset="0"/>
              </a:rPr>
              <a:t>RRC</a:t>
            </a:r>
            <a:r>
              <a:rPr lang="en-GB" altLang="zh-CN" sz="1400" b="1" kern="0" dirty="0">
                <a:solidFill>
                  <a:srgbClr val="000000"/>
                </a:solidFill>
                <a:latin typeface="Arial" charset="0"/>
              </a:rPr>
              <a:t>. This </a:t>
            </a:r>
            <a:r>
              <a:rPr lang="en-GB" altLang="zh-CN" sz="1400" b="1" kern="0" dirty="0" err="1">
                <a:solidFill>
                  <a:srgbClr val="000000"/>
                </a:solidFill>
                <a:latin typeface="Arial" charset="0"/>
              </a:rPr>
              <a:t>LCG</a:t>
            </a:r>
            <a:r>
              <a:rPr lang="en-GB" altLang="zh-CN" sz="1400" b="1" kern="0" dirty="0">
                <a:solidFill>
                  <a:srgbClr val="000000"/>
                </a:solidFill>
                <a:latin typeface="Arial" charset="0"/>
              </a:rPr>
              <a:t> comprises both </a:t>
            </a:r>
            <a:r>
              <a:rPr lang="en-GB" altLang="zh-CN" sz="1400" b="1" kern="0" dirty="0" err="1">
                <a:solidFill>
                  <a:srgbClr val="000000"/>
                </a:solidFill>
                <a:latin typeface="Arial" charset="0"/>
              </a:rPr>
              <a:t>SRB</a:t>
            </a:r>
            <a:r>
              <a:rPr lang="en-GB" altLang="zh-CN" sz="1400" b="1" kern="0" dirty="0">
                <a:solidFill>
                  <a:srgbClr val="000000"/>
                </a:solidFill>
                <a:latin typeface="Arial" charset="0"/>
              </a:rPr>
              <a:t> and </a:t>
            </a:r>
            <a:r>
              <a:rPr lang="en-GB" altLang="zh-CN" sz="1400" b="1" kern="0" dirty="0" err="1">
                <a:solidFill>
                  <a:srgbClr val="000000"/>
                </a:solidFill>
                <a:latin typeface="Arial" charset="0"/>
              </a:rPr>
              <a:t>DRB</a:t>
            </a:r>
            <a:r>
              <a:rPr lang="en-GB" altLang="zh-CN" sz="1400" b="1" kern="0" dirty="0">
                <a:solidFill>
                  <a:srgbClr val="000000"/>
                </a:solidFill>
                <a:latin typeface="Arial" charset="0"/>
              </a:rPr>
              <a:t>. </a:t>
            </a:r>
          </a:p>
          <a:p>
            <a:pPr marL="342900" indent="-342900" defTabSz="914400" fontAlgn="b">
              <a:lnSpc>
                <a:spcPct val="120000"/>
              </a:lnSpc>
              <a:spcBef>
                <a:spcPts val="600"/>
              </a:spcBef>
              <a:spcAft>
                <a:spcPct val="0"/>
              </a:spcAft>
              <a:buClr>
                <a:srgbClr val="114F9B"/>
              </a:buClr>
              <a:buFont typeface="Wingdings" pitchFamily="2" charset="2"/>
              <a:buChar char="v"/>
            </a:pPr>
            <a:r>
              <a:rPr lang="en-US" altLang="zh-CN" sz="1400" b="1" kern="0" dirty="0">
                <a:solidFill>
                  <a:srgbClr val="000000"/>
                </a:solidFill>
                <a:latin typeface="Arial" charset="0"/>
              </a:rPr>
              <a:t>A single </a:t>
            </a:r>
            <a:r>
              <a:rPr lang="en-US" altLang="zh-CN" sz="1400" b="1" kern="0" dirty="0" err="1">
                <a:solidFill>
                  <a:srgbClr val="000000"/>
                </a:solidFill>
                <a:latin typeface="Arial" charset="0"/>
              </a:rPr>
              <a:t>HARQ</a:t>
            </a:r>
            <a:r>
              <a:rPr lang="en-US" altLang="zh-CN" sz="1400" b="1" kern="0" dirty="0">
                <a:solidFill>
                  <a:srgbClr val="000000"/>
                </a:solidFill>
                <a:latin typeface="Arial" charset="0"/>
              </a:rPr>
              <a:t> process is supported </a:t>
            </a:r>
            <a:r>
              <a:rPr lang="en-US" altLang="zh-CN" sz="1400" kern="0" dirty="0">
                <a:solidFill>
                  <a:srgbClr val="000000"/>
                </a:solidFill>
                <a:latin typeface="Arial" charset="0"/>
              </a:rPr>
              <a:t>for dedicated transmissions (1 for UL and 1 for DL).</a:t>
            </a:r>
          </a:p>
          <a:p>
            <a:pPr marL="342900" lvl="0" indent="-342900" defTabSz="914400" fontAlgn="b">
              <a:lnSpc>
                <a:spcPct val="120000"/>
              </a:lnSpc>
              <a:spcBef>
                <a:spcPts val="600"/>
              </a:spcBef>
              <a:spcAft>
                <a:spcPct val="0"/>
              </a:spcAft>
              <a:buClr>
                <a:srgbClr val="114F9B"/>
              </a:buClr>
              <a:buFont typeface="Wingdings" pitchFamily="2" charset="2"/>
              <a:buChar char="v"/>
            </a:pPr>
            <a:r>
              <a:rPr lang="en-US" altLang="zh-CN" sz="1400" kern="0" dirty="0" err="1">
                <a:solidFill>
                  <a:srgbClr val="000000"/>
                </a:solidFill>
                <a:latin typeface="Arial" charset="0"/>
              </a:rPr>
              <a:t>DRX</a:t>
            </a:r>
            <a:r>
              <a:rPr lang="en-US" altLang="zh-CN" sz="1400" kern="0" dirty="0">
                <a:solidFill>
                  <a:srgbClr val="000000"/>
                </a:solidFill>
                <a:latin typeface="Arial" charset="0"/>
              </a:rPr>
              <a:t> in connected mode is supported, but </a:t>
            </a:r>
            <a:r>
              <a:rPr lang="en-US" altLang="zh-CN" sz="1400" b="1" kern="0" dirty="0">
                <a:solidFill>
                  <a:srgbClr val="000000"/>
                </a:solidFill>
                <a:latin typeface="Arial" charset="0"/>
              </a:rPr>
              <a:t>only long </a:t>
            </a:r>
            <a:r>
              <a:rPr lang="en-US" altLang="zh-CN" sz="1400" b="1" kern="0" dirty="0" err="1">
                <a:solidFill>
                  <a:srgbClr val="000000"/>
                </a:solidFill>
                <a:latin typeface="Arial" charset="0"/>
              </a:rPr>
              <a:t>DRX</a:t>
            </a:r>
            <a:r>
              <a:rPr lang="en-US" altLang="zh-CN" sz="1400" kern="0" dirty="0">
                <a:solidFill>
                  <a:srgbClr val="000000"/>
                </a:solidFill>
                <a:latin typeface="Arial" charset="0"/>
              </a:rPr>
              <a:t>. It is beneficial to enable </a:t>
            </a:r>
            <a:r>
              <a:rPr lang="en-US" altLang="zh-CN" sz="1400" kern="0" dirty="0" err="1">
                <a:solidFill>
                  <a:srgbClr val="000000"/>
                </a:solidFill>
                <a:latin typeface="Arial" charset="0"/>
              </a:rPr>
              <a:t>DRX</a:t>
            </a:r>
            <a:r>
              <a:rPr lang="en-US" altLang="zh-CN" sz="1400" kern="0" dirty="0">
                <a:solidFill>
                  <a:srgbClr val="000000"/>
                </a:solidFill>
                <a:latin typeface="Arial" charset="0"/>
              </a:rPr>
              <a:t> also for short connections</a:t>
            </a:r>
          </a:p>
          <a:p>
            <a:pPr marL="342900" indent="-342900" defTabSz="914400" fontAlgn="b">
              <a:lnSpc>
                <a:spcPct val="120000"/>
              </a:lnSpc>
              <a:spcBef>
                <a:spcPts val="600"/>
              </a:spcBef>
              <a:spcAft>
                <a:spcPct val="0"/>
              </a:spcAft>
              <a:buClr>
                <a:srgbClr val="114F9B"/>
              </a:buClr>
              <a:buFont typeface="Wingdings" pitchFamily="2" charset="2"/>
              <a:buChar char="v"/>
            </a:pPr>
            <a:r>
              <a:rPr lang="en-US" altLang="zh-CN" sz="1400" b="1" kern="0" dirty="0">
                <a:solidFill>
                  <a:srgbClr val="000000"/>
                </a:solidFill>
                <a:latin typeface="Arial" charset="0"/>
              </a:rPr>
              <a:t>New MAC Control Element: Data Volume and Power Headroom Report</a:t>
            </a:r>
          </a:p>
        </p:txBody>
      </p:sp>
    </p:spTree>
    <p:extLst>
      <p:ext uri="{BB962C8B-B14F-4D97-AF65-F5344CB8AC3E}">
        <p14:creationId xmlns:p14="http://schemas.microsoft.com/office/powerpoint/2010/main" val="2951071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38436" y="418653"/>
            <a:ext cx="7067128" cy="634083"/>
          </a:xfrm>
        </p:spPr>
        <p:txBody>
          <a:bodyPr/>
          <a:lstStyle/>
          <a:p>
            <a:r>
              <a:rPr lang="en-US" altLang="zh-CN" sz="2800" dirty="0" err="1"/>
              <a:t>RLC</a:t>
            </a:r>
            <a:endParaRPr lang="en-US" altLang="zh-CN" sz="2800" dirty="0"/>
          </a:p>
        </p:txBody>
      </p:sp>
      <p:sp>
        <p:nvSpPr>
          <p:cNvPr id="5" name="矩形 4"/>
          <p:cNvSpPr/>
          <p:nvPr/>
        </p:nvSpPr>
        <p:spPr>
          <a:xfrm>
            <a:off x="856887" y="1268760"/>
            <a:ext cx="7398568" cy="4222694"/>
          </a:xfrm>
          <a:prstGeom prst="rect">
            <a:avLst/>
          </a:prstGeom>
        </p:spPr>
        <p:txBody>
          <a:bodyPr wrap="square">
            <a:spAutoFit/>
          </a:bodyPr>
          <a:lstStyle/>
          <a:p>
            <a:pPr marL="342900" lvl="0" indent="-342900" defTabSz="914400" fontAlgn="b">
              <a:lnSpc>
                <a:spcPct val="120000"/>
              </a:lnSpc>
              <a:spcBef>
                <a:spcPts val="600"/>
              </a:spcBef>
              <a:spcAft>
                <a:spcPct val="0"/>
              </a:spcAft>
              <a:buClr>
                <a:srgbClr val="114F9B"/>
              </a:buClr>
              <a:buFont typeface="Wingdings" pitchFamily="2" charset="2"/>
              <a:buChar char="v"/>
            </a:pPr>
            <a:r>
              <a:rPr lang="en-US" altLang="zh-CN" sz="1400" kern="0" dirty="0">
                <a:solidFill>
                  <a:srgbClr val="000000"/>
                </a:solidFill>
                <a:latin typeface="Arial" charset="0"/>
              </a:rPr>
              <a:t>The </a:t>
            </a:r>
            <a:r>
              <a:rPr lang="en-US" altLang="zh-CN" sz="1400" kern="0" dirty="0" err="1">
                <a:solidFill>
                  <a:srgbClr val="000000"/>
                </a:solidFill>
                <a:latin typeface="Arial" charset="0"/>
              </a:rPr>
              <a:t>RLC</a:t>
            </a:r>
            <a:r>
              <a:rPr lang="en-US" altLang="zh-CN" sz="1400" kern="0" dirty="0">
                <a:solidFill>
                  <a:srgbClr val="000000"/>
                </a:solidFill>
                <a:latin typeface="Arial" charset="0"/>
              </a:rPr>
              <a:t> layer supports the following functions:</a:t>
            </a:r>
          </a:p>
          <a:p>
            <a:pPr marL="342900" lvl="0" indent="-342900"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Transfer of upper layer </a:t>
            </a:r>
            <a:r>
              <a:rPr lang="en-US" altLang="zh-CN" sz="1400" kern="0" dirty="0" err="1">
                <a:solidFill>
                  <a:srgbClr val="000000"/>
                </a:solidFill>
                <a:latin typeface="Arial" charset="0"/>
              </a:rPr>
              <a:t>PDUs</a:t>
            </a:r>
            <a:r>
              <a:rPr lang="en-US" altLang="zh-CN" sz="1400" kern="0" dirty="0">
                <a:solidFill>
                  <a:srgbClr val="000000"/>
                </a:solidFill>
                <a:latin typeface="Arial" charset="0"/>
              </a:rPr>
              <a:t>;</a:t>
            </a:r>
          </a:p>
          <a:p>
            <a:pPr marL="342900" lvl="0" indent="-342900"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Concatenation, segmentation and reassembly of </a:t>
            </a:r>
            <a:r>
              <a:rPr lang="en-US" altLang="zh-CN" sz="1400" kern="0" dirty="0" err="1">
                <a:solidFill>
                  <a:srgbClr val="000000"/>
                </a:solidFill>
                <a:latin typeface="Arial" charset="0"/>
              </a:rPr>
              <a:t>RLC</a:t>
            </a:r>
            <a:r>
              <a:rPr lang="en-US" altLang="zh-CN" sz="1400" kern="0" dirty="0">
                <a:solidFill>
                  <a:srgbClr val="000000"/>
                </a:solidFill>
                <a:latin typeface="Arial" charset="0"/>
              </a:rPr>
              <a:t> </a:t>
            </a:r>
            <a:r>
              <a:rPr lang="en-US" altLang="zh-CN" sz="1400" kern="0" dirty="0" err="1">
                <a:solidFill>
                  <a:srgbClr val="000000"/>
                </a:solidFill>
                <a:latin typeface="Arial" charset="0"/>
              </a:rPr>
              <a:t>SDUs</a:t>
            </a:r>
            <a:r>
              <a:rPr lang="en-US" altLang="zh-CN" sz="1400" kern="0" dirty="0">
                <a:solidFill>
                  <a:srgbClr val="000000"/>
                </a:solidFill>
                <a:latin typeface="Arial" charset="0"/>
              </a:rPr>
              <a:t>;</a:t>
            </a:r>
          </a:p>
          <a:p>
            <a:pPr marL="342900" lvl="0" indent="-342900" defTabSz="914400" fontAlgn="b">
              <a:lnSpc>
                <a:spcPct val="120000"/>
              </a:lnSpc>
              <a:spcBef>
                <a:spcPts val="600"/>
              </a:spcBef>
              <a:spcAft>
                <a:spcPct val="0"/>
              </a:spcAft>
              <a:buClr>
                <a:srgbClr val="114F9B"/>
              </a:buClr>
              <a:buFont typeface="Wingdings" pitchFamily="2" charset="2"/>
              <a:buChar char=""/>
            </a:pPr>
            <a:r>
              <a:rPr lang="en-US" altLang="zh-CN" sz="1400" b="1" kern="0" dirty="0" err="1">
                <a:solidFill>
                  <a:srgbClr val="000000"/>
                </a:solidFill>
                <a:latin typeface="Arial" charset="0"/>
              </a:rPr>
              <a:t>RLC</a:t>
            </a:r>
            <a:r>
              <a:rPr lang="en-US" altLang="zh-CN" sz="1400" b="1" kern="0" dirty="0">
                <a:solidFill>
                  <a:srgbClr val="000000"/>
                </a:solidFill>
                <a:latin typeface="Arial" charset="0"/>
              </a:rPr>
              <a:t> AM is supported </a:t>
            </a:r>
            <a:r>
              <a:rPr lang="en-US" altLang="zh-CN" sz="1400" kern="0" dirty="0">
                <a:solidFill>
                  <a:srgbClr val="000000"/>
                </a:solidFill>
                <a:latin typeface="Arial" charset="0"/>
              </a:rPr>
              <a:t>for both </a:t>
            </a:r>
            <a:r>
              <a:rPr lang="en-US" altLang="zh-CN" sz="1400" kern="0" dirty="0" err="1">
                <a:solidFill>
                  <a:srgbClr val="000000"/>
                </a:solidFill>
                <a:latin typeface="Arial" charset="0"/>
              </a:rPr>
              <a:t>SRB</a:t>
            </a:r>
            <a:r>
              <a:rPr lang="en-US" altLang="zh-CN" sz="1400" kern="0" dirty="0">
                <a:solidFill>
                  <a:srgbClr val="000000"/>
                </a:solidFill>
                <a:latin typeface="Arial" charset="0"/>
              </a:rPr>
              <a:t> and </a:t>
            </a:r>
            <a:r>
              <a:rPr lang="en-US" altLang="zh-CN" sz="1400" kern="0" dirty="0" err="1">
                <a:solidFill>
                  <a:srgbClr val="000000"/>
                </a:solidFill>
                <a:latin typeface="Arial" charset="0"/>
              </a:rPr>
              <a:t>DRB</a:t>
            </a:r>
            <a:r>
              <a:rPr lang="en-US" altLang="zh-CN" sz="1400" kern="0" dirty="0">
                <a:solidFill>
                  <a:srgbClr val="000000"/>
                </a:solidFill>
                <a:latin typeface="Arial" charset="0"/>
              </a:rPr>
              <a:t>. The concerns of power consumption, number of transmissions and complexity should be addressed;</a:t>
            </a:r>
          </a:p>
          <a:p>
            <a:pPr marL="342900" lvl="0" indent="-342900" defTabSz="914400" fontAlgn="b">
              <a:lnSpc>
                <a:spcPct val="120000"/>
              </a:lnSpc>
              <a:spcBef>
                <a:spcPts val="600"/>
              </a:spcBef>
              <a:spcAft>
                <a:spcPct val="0"/>
              </a:spcAft>
              <a:buClr>
                <a:srgbClr val="114F9B"/>
              </a:buClr>
              <a:buFont typeface="Wingdings" pitchFamily="2" charset="2"/>
              <a:buChar char=""/>
            </a:pPr>
            <a:r>
              <a:rPr lang="en-US" altLang="zh-CN" sz="1400" kern="0" dirty="0" err="1">
                <a:solidFill>
                  <a:srgbClr val="000000"/>
                </a:solidFill>
                <a:latin typeface="Arial" charset="0"/>
              </a:rPr>
              <a:t>RLC</a:t>
            </a:r>
            <a:r>
              <a:rPr lang="en-US" altLang="zh-CN" sz="1400" kern="0" dirty="0">
                <a:solidFill>
                  <a:srgbClr val="000000"/>
                </a:solidFill>
                <a:latin typeface="Arial" charset="0"/>
              </a:rPr>
              <a:t> re-segmentation;</a:t>
            </a:r>
          </a:p>
          <a:p>
            <a:pPr marL="342900" lvl="0" indent="-342900" defTabSz="914400" fontAlgn="b">
              <a:lnSpc>
                <a:spcPct val="120000"/>
              </a:lnSpc>
              <a:spcBef>
                <a:spcPts val="600"/>
              </a:spcBef>
              <a:spcAft>
                <a:spcPct val="0"/>
              </a:spcAft>
              <a:buClr>
                <a:srgbClr val="114F9B"/>
              </a:buClr>
              <a:buFont typeface="Wingdings" pitchFamily="2" charset="2"/>
              <a:buChar char=""/>
            </a:pPr>
            <a:r>
              <a:rPr lang="en-US" altLang="zh-CN" sz="1400" b="1" kern="0" dirty="0" err="1">
                <a:solidFill>
                  <a:srgbClr val="000000"/>
                </a:solidFill>
                <a:latin typeface="Arial" charset="0"/>
              </a:rPr>
              <a:t>RLC</a:t>
            </a:r>
            <a:r>
              <a:rPr lang="en-US" altLang="zh-CN" sz="1400" b="1" kern="0" dirty="0">
                <a:solidFill>
                  <a:srgbClr val="000000"/>
                </a:solidFill>
                <a:latin typeface="Arial" charset="0"/>
              </a:rPr>
              <a:t> re-establishment is supported for the UP solution but is not required for the </a:t>
            </a:r>
            <a:r>
              <a:rPr lang="en-US" altLang="zh-CN" sz="1400" b="1" kern="0" dirty="0" err="1">
                <a:solidFill>
                  <a:srgbClr val="000000"/>
                </a:solidFill>
                <a:latin typeface="Arial" charset="0"/>
              </a:rPr>
              <a:t>CP</a:t>
            </a:r>
            <a:r>
              <a:rPr lang="en-US" altLang="zh-CN" sz="1400" b="1" kern="0" dirty="0">
                <a:solidFill>
                  <a:srgbClr val="000000"/>
                </a:solidFill>
                <a:latin typeface="Arial" charset="0"/>
              </a:rPr>
              <a:t> solution (to be clear by </a:t>
            </a:r>
            <a:r>
              <a:rPr lang="en-US" altLang="zh-CN" sz="1400" b="1" kern="0" dirty="0" err="1">
                <a:solidFill>
                  <a:srgbClr val="000000"/>
                </a:solidFill>
                <a:latin typeface="Arial" charset="0"/>
              </a:rPr>
              <a:t>RRC</a:t>
            </a:r>
            <a:r>
              <a:rPr lang="en-US" altLang="zh-CN" sz="1400" b="1" kern="0" dirty="0">
                <a:solidFill>
                  <a:srgbClr val="000000"/>
                </a:solidFill>
                <a:latin typeface="Arial" charset="0"/>
              </a:rPr>
              <a:t>);</a:t>
            </a:r>
          </a:p>
          <a:p>
            <a:pPr marL="342900" lvl="0" indent="-342900"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In-sequence delivery and duplicate detection;</a:t>
            </a:r>
          </a:p>
          <a:p>
            <a:pPr marL="342900" lvl="0" indent="-342900" defTabSz="914400" fontAlgn="b">
              <a:lnSpc>
                <a:spcPct val="120000"/>
              </a:lnSpc>
              <a:spcBef>
                <a:spcPts val="600"/>
              </a:spcBef>
              <a:spcAft>
                <a:spcPct val="0"/>
              </a:spcAft>
              <a:buClr>
                <a:srgbClr val="114F9B"/>
              </a:buClr>
              <a:buFont typeface="Wingdings" pitchFamily="2" charset="2"/>
              <a:buChar char="v"/>
            </a:pPr>
            <a:endParaRPr lang="en-US" altLang="zh-CN" sz="1400" kern="0" dirty="0">
              <a:solidFill>
                <a:srgbClr val="000000"/>
              </a:solidFill>
              <a:latin typeface="Arial" charset="0"/>
            </a:endParaRPr>
          </a:p>
          <a:p>
            <a:pPr marL="342900" lvl="0" indent="-342900" defTabSz="914400" fontAlgn="b">
              <a:lnSpc>
                <a:spcPct val="120000"/>
              </a:lnSpc>
              <a:spcBef>
                <a:spcPts val="600"/>
              </a:spcBef>
              <a:spcAft>
                <a:spcPct val="0"/>
              </a:spcAft>
              <a:buClr>
                <a:srgbClr val="114F9B"/>
              </a:buClr>
              <a:buFont typeface="Wingdings" pitchFamily="2" charset="2"/>
              <a:buChar char="v"/>
            </a:pPr>
            <a:r>
              <a:rPr lang="en-US" altLang="zh-CN" sz="1400" kern="0" dirty="0">
                <a:solidFill>
                  <a:srgbClr val="000000"/>
                </a:solidFill>
                <a:latin typeface="Arial" charset="0"/>
              </a:rPr>
              <a:t>The following </a:t>
            </a:r>
            <a:r>
              <a:rPr lang="en-US" altLang="zh-CN" sz="1400" kern="0" dirty="0" err="1">
                <a:solidFill>
                  <a:srgbClr val="000000"/>
                </a:solidFill>
                <a:latin typeface="Arial" charset="0"/>
              </a:rPr>
              <a:t>RLC</a:t>
            </a:r>
            <a:r>
              <a:rPr lang="en-US" altLang="zh-CN" sz="1400" kern="0" dirty="0">
                <a:solidFill>
                  <a:srgbClr val="000000"/>
                </a:solidFill>
                <a:latin typeface="Arial" charset="0"/>
              </a:rPr>
              <a:t> layer functions are assumed not supported:</a:t>
            </a:r>
          </a:p>
          <a:p>
            <a:pPr marL="342900" indent="-342900" defTabSz="914400" fontAlgn="b">
              <a:lnSpc>
                <a:spcPct val="120000"/>
              </a:lnSpc>
              <a:spcBef>
                <a:spcPts val="600"/>
              </a:spcBef>
              <a:spcAft>
                <a:spcPct val="0"/>
              </a:spcAft>
              <a:buClr>
                <a:srgbClr val="114F9B"/>
              </a:buClr>
              <a:buFont typeface="Arial" pitchFamily="34" charset="0"/>
              <a:buChar char="•"/>
            </a:pPr>
            <a:r>
              <a:rPr lang="en-US" altLang="zh-CN" sz="1400" b="1" kern="0" dirty="0" err="1">
                <a:solidFill>
                  <a:srgbClr val="000000"/>
                </a:solidFill>
                <a:latin typeface="Arial" charset="0"/>
              </a:rPr>
              <a:t>RLC</a:t>
            </a:r>
            <a:r>
              <a:rPr lang="en-US" altLang="zh-CN" sz="1400" b="1" kern="0" dirty="0">
                <a:solidFill>
                  <a:srgbClr val="000000"/>
                </a:solidFill>
                <a:latin typeface="Arial" charset="0"/>
              </a:rPr>
              <a:t> UM is not supported. </a:t>
            </a:r>
          </a:p>
          <a:p>
            <a:pPr marL="342900" lvl="0" indent="-342900" defTabSz="914400" fontAlgn="b">
              <a:lnSpc>
                <a:spcPct val="120000"/>
              </a:lnSpc>
              <a:spcBef>
                <a:spcPts val="600"/>
              </a:spcBef>
              <a:spcAft>
                <a:spcPct val="0"/>
              </a:spcAft>
              <a:buClr>
                <a:srgbClr val="114F9B"/>
              </a:buClr>
              <a:buFont typeface="Arial" pitchFamily="34" charset="0"/>
              <a:buChar char="•"/>
            </a:pPr>
            <a:r>
              <a:rPr lang="en-US" altLang="zh-CN" sz="1400" b="1" kern="0" dirty="0">
                <a:solidFill>
                  <a:srgbClr val="000000"/>
                </a:solidFill>
                <a:latin typeface="Arial" charset="0"/>
              </a:rPr>
              <a:t>Reordering of </a:t>
            </a:r>
            <a:r>
              <a:rPr lang="en-US" altLang="zh-CN" sz="1400" b="1" kern="0" dirty="0" err="1">
                <a:solidFill>
                  <a:srgbClr val="000000"/>
                </a:solidFill>
                <a:latin typeface="Arial" charset="0"/>
              </a:rPr>
              <a:t>RLC</a:t>
            </a:r>
            <a:r>
              <a:rPr lang="en-US" altLang="zh-CN" sz="1400" b="1" kern="0" dirty="0">
                <a:solidFill>
                  <a:srgbClr val="000000"/>
                </a:solidFill>
                <a:latin typeface="Arial" charset="0"/>
              </a:rPr>
              <a:t> data </a:t>
            </a:r>
            <a:r>
              <a:rPr lang="en-US" altLang="zh-CN" sz="1400" b="1" kern="0" dirty="0" err="1">
                <a:solidFill>
                  <a:srgbClr val="000000"/>
                </a:solidFill>
                <a:latin typeface="Arial" charset="0"/>
              </a:rPr>
              <a:t>PDUs</a:t>
            </a:r>
            <a:r>
              <a:rPr lang="en-US" altLang="zh-CN" sz="1400" b="1" kern="0" dirty="0">
                <a:solidFill>
                  <a:srgbClr val="000000"/>
                </a:solidFill>
                <a:latin typeface="Arial" charset="0"/>
              </a:rPr>
              <a:t> ;</a:t>
            </a:r>
          </a:p>
        </p:txBody>
      </p:sp>
    </p:spTree>
    <p:extLst>
      <p:ext uri="{BB962C8B-B14F-4D97-AF65-F5344CB8AC3E}">
        <p14:creationId xmlns:p14="http://schemas.microsoft.com/office/powerpoint/2010/main" val="16179684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38436" y="418653"/>
            <a:ext cx="7067128" cy="634083"/>
          </a:xfrm>
        </p:spPr>
        <p:txBody>
          <a:bodyPr/>
          <a:lstStyle/>
          <a:p>
            <a:r>
              <a:rPr lang="en-US" altLang="zh-CN" sz="2800" dirty="0" err="1"/>
              <a:t>PDCP</a:t>
            </a:r>
            <a:endParaRPr lang="en-US" altLang="zh-CN" sz="2800" dirty="0"/>
          </a:p>
        </p:txBody>
      </p:sp>
      <p:sp>
        <p:nvSpPr>
          <p:cNvPr id="5" name="矩形 4"/>
          <p:cNvSpPr/>
          <p:nvPr/>
        </p:nvSpPr>
        <p:spPr>
          <a:xfrm>
            <a:off x="683568" y="1229148"/>
            <a:ext cx="7704856" cy="5152180"/>
          </a:xfrm>
          <a:prstGeom prst="rect">
            <a:avLst/>
          </a:prstGeom>
        </p:spPr>
        <p:txBody>
          <a:bodyPr wrap="square">
            <a:spAutoFit/>
          </a:bodyPr>
          <a:lstStyle/>
          <a:p>
            <a:pPr marL="342900" lvl="0" indent="-342900" defTabSz="914400" fontAlgn="b">
              <a:lnSpc>
                <a:spcPct val="120000"/>
              </a:lnSpc>
              <a:spcBef>
                <a:spcPts val="600"/>
              </a:spcBef>
              <a:spcAft>
                <a:spcPct val="0"/>
              </a:spcAft>
              <a:buClr>
                <a:srgbClr val="114F9B"/>
              </a:buClr>
              <a:buFont typeface="Wingdings" pitchFamily="2" charset="2"/>
              <a:buChar char="v"/>
            </a:pPr>
            <a:r>
              <a:rPr lang="en-US" altLang="zh-CN" sz="1400" b="1" kern="0" dirty="0">
                <a:solidFill>
                  <a:srgbClr val="000000"/>
                </a:solidFill>
                <a:latin typeface="Arial" charset="0"/>
              </a:rPr>
              <a:t>For NB-</a:t>
            </a:r>
            <a:r>
              <a:rPr lang="en-US" altLang="zh-CN" sz="1400" b="1" kern="0" dirty="0" err="1">
                <a:solidFill>
                  <a:srgbClr val="000000"/>
                </a:solidFill>
                <a:latin typeface="Arial" charset="0"/>
              </a:rPr>
              <a:t>IoT</a:t>
            </a:r>
            <a:r>
              <a:rPr lang="en-US" altLang="zh-CN" sz="1400" b="1" kern="0" dirty="0">
                <a:solidFill>
                  <a:srgbClr val="000000"/>
                </a:solidFill>
                <a:latin typeface="Arial" charset="0"/>
              </a:rPr>
              <a:t> UE supports Control Plane </a:t>
            </a:r>
            <a:r>
              <a:rPr lang="en-US" altLang="zh-CN" sz="1400" b="1" kern="0" dirty="0" err="1">
                <a:solidFill>
                  <a:srgbClr val="000000"/>
                </a:solidFill>
                <a:latin typeface="Arial" charset="0"/>
              </a:rPr>
              <a:t>CIoT</a:t>
            </a:r>
            <a:r>
              <a:rPr lang="en-US" altLang="zh-CN" sz="1400" b="1" kern="0" dirty="0">
                <a:solidFill>
                  <a:srgbClr val="000000"/>
                </a:solidFill>
                <a:latin typeface="Arial" charset="0"/>
              </a:rPr>
              <a:t> EPS optimizations only, PDCP is bypassed </a:t>
            </a:r>
            <a:r>
              <a:rPr lang="en-US" altLang="zh-CN" sz="1400" kern="0" dirty="0">
                <a:solidFill>
                  <a:srgbClr val="000000"/>
                </a:solidFill>
                <a:latin typeface="Arial" charset="0"/>
              </a:rPr>
              <a:t>discard in uplink</a:t>
            </a:r>
          </a:p>
          <a:p>
            <a:pPr marL="683895" lvl="0" indent="-342900" defTabSz="914400" fontAlgn="b">
              <a:lnSpc>
                <a:spcPct val="120000"/>
              </a:lnSpc>
              <a:spcBef>
                <a:spcPts val="600"/>
              </a:spcBef>
              <a:spcAft>
                <a:spcPct val="0"/>
              </a:spcAft>
              <a:buClr>
                <a:srgbClr val="114F9B"/>
              </a:buClr>
              <a:buFont typeface="Arial" charset="0"/>
              <a:buChar char="•"/>
            </a:pPr>
            <a:r>
              <a:rPr lang="en-US" altLang="zh-CN" sz="1400" kern="0" dirty="0" err="1">
                <a:solidFill>
                  <a:srgbClr val="000000"/>
                </a:solidFill>
                <a:latin typeface="Arial" charset="0"/>
                <a:sym typeface="+mn-ea"/>
              </a:rPr>
              <a:t>PDCP</a:t>
            </a:r>
            <a:r>
              <a:rPr lang="en-US" altLang="zh-CN" sz="1400" kern="0" dirty="0">
                <a:solidFill>
                  <a:srgbClr val="000000"/>
                </a:solidFill>
                <a:latin typeface="Arial" charset="0"/>
                <a:sym typeface="+mn-ea"/>
              </a:rPr>
              <a:t> </a:t>
            </a:r>
            <a:r>
              <a:rPr lang="en-US" altLang="zh-CN" sz="1400" kern="0" dirty="0" err="1">
                <a:solidFill>
                  <a:srgbClr val="000000"/>
                </a:solidFill>
                <a:latin typeface="Arial" charset="0"/>
                <a:sym typeface="+mn-ea"/>
              </a:rPr>
              <a:t>SN</a:t>
            </a:r>
            <a:r>
              <a:rPr lang="en-US" altLang="zh-CN" sz="1400" kern="0" dirty="0">
                <a:solidFill>
                  <a:srgbClr val="000000"/>
                </a:solidFill>
                <a:latin typeface="Arial" charset="0"/>
                <a:sym typeface="+mn-ea"/>
              </a:rPr>
              <a:t> size is </a:t>
            </a:r>
            <a:r>
              <a:rPr lang="en-US" altLang="zh-CN" sz="1400" kern="0" dirty="0" err="1">
                <a:solidFill>
                  <a:srgbClr val="000000"/>
                </a:solidFill>
                <a:latin typeface="Arial" charset="0"/>
                <a:sym typeface="+mn-ea"/>
              </a:rPr>
              <a:t>7bits</a:t>
            </a:r>
            <a:r>
              <a:rPr lang="en-US" altLang="zh-CN" sz="1400" kern="0" dirty="0">
                <a:solidFill>
                  <a:srgbClr val="000000"/>
                </a:solidFill>
                <a:latin typeface="Arial" charset="0"/>
                <a:sym typeface="+mn-ea"/>
              </a:rPr>
              <a:t> for </a:t>
            </a:r>
            <a:r>
              <a:rPr lang="en-US" altLang="zh-CN" sz="1400" kern="0" dirty="0" err="1">
                <a:solidFill>
                  <a:srgbClr val="000000"/>
                </a:solidFill>
                <a:latin typeface="Arial" charset="0"/>
                <a:sym typeface="+mn-ea"/>
              </a:rPr>
              <a:t>DRB</a:t>
            </a:r>
            <a:r>
              <a:rPr lang="en-US" altLang="zh-CN" sz="1400" kern="0" dirty="0">
                <a:solidFill>
                  <a:srgbClr val="000000"/>
                </a:solidFill>
                <a:latin typeface="Arial" charset="0"/>
                <a:sym typeface="+mn-ea"/>
              </a:rPr>
              <a:t>, </a:t>
            </a:r>
            <a:r>
              <a:rPr lang="en-US" altLang="zh-CN" sz="1400" kern="0" dirty="0" err="1">
                <a:solidFill>
                  <a:srgbClr val="000000"/>
                </a:solidFill>
                <a:latin typeface="Arial" charset="0"/>
                <a:sym typeface="+mn-ea"/>
              </a:rPr>
              <a:t>5bits</a:t>
            </a:r>
            <a:r>
              <a:rPr lang="en-US" altLang="zh-CN" sz="1400" kern="0" dirty="0">
                <a:solidFill>
                  <a:srgbClr val="000000"/>
                </a:solidFill>
                <a:latin typeface="Arial" charset="0"/>
                <a:sym typeface="+mn-ea"/>
              </a:rPr>
              <a:t> for </a:t>
            </a:r>
            <a:r>
              <a:rPr lang="en-US" altLang="zh-CN" sz="1400" kern="0" dirty="0" err="1">
                <a:solidFill>
                  <a:srgbClr val="000000"/>
                </a:solidFill>
                <a:latin typeface="Arial" charset="0"/>
                <a:sym typeface="+mn-ea"/>
              </a:rPr>
              <a:t>SRB</a:t>
            </a:r>
            <a:endParaRPr lang="en-US" altLang="zh-CN" sz="1400" kern="0" dirty="0">
              <a:solidFill>
                <a:srgbClr val="000000"/>
              </a:solidFill>
              <a:latin typeface="Arial" charset="0"/>
              <a:sym typeface="+mn-ea"/>
            </a:endParaRPr>
          </a:p>
          <a:p>
            <a:pPr marL="342265" lvl="0" indent="-342265" defTabSz="914400" fontAlgn="b">
              <a:lnSpc>
                <a:spcPct val="120000"/>
              </a:lnSpc>
              <a:spcBef>
                <a:spcPts val="600"/>
              </a:spcBef>
              <a:spcAft>
                <a:spcPct val="0"/>
              </a:spcAft>
              <a:buClr>
                <a:srgbClr val="114F9B"/>
              </a:buClr>
              <a:buFont typeface="Wingdings" pitchFamily="2" charset="2"/>
              <a:buChar char="v"/>
            </a:pPr>
            <a:r>
              <a:rPr lang="en-US" altLang="zh-CN" sz="1400" kern="0" dirty="0">
                <a:solidFill>
                  <a:srgbClr val="000000"/>
                </a:solidFill>
                <a:latin typeface="Arial" charset="0"/>
                <a:sym typeface="+mn-ea"/>
              </a:rPr>
              <a:t>The following </a:t>
            </a:r>
            <a:r>
              <a:rPr lang="en-US" altLang="zh-CN" sz="1400" kern="0" dirty="0" err="1">
                <a:solidFill>
                  <a:srgbClr val="000000"/>
                </a:solidFill>
                <a:latin typeface="Arial" charset="0"/>
                <a:sym typeface="+mn-ea"/>
              </a:rPr>
              <a:t>PDCP</a:t>
            </a:r>
            <a:r>
              <a:rPr lang="en-US" altLang="zh-CN" sz="1400" kern="0" dirty="0">
                <a:solidFill>
                  <a:srgbClr val="000000"/>
                </a:solidFill>
                <a:latin typeface="Arial" charset="0"/>
                <a:sym typeface="+mn-ea"/>
              </a:rPr>
              <a:t> layer functions are assumed </a:t>
            </a:r>
            <a:r>
              <a:rPr lang="en-US" altLang="zh-CN" sz="1400" b="1" kern="0" dirty="0">
                <a:latin typeface="Arial" charset="0"/>
                <a:sym typeface="+mn-ea"/>
              </a:rPr>
              <a:t>not supported</a:t>
            </a:r>
            <a:r>
              <a:rPr lang="en-US" altLang="zh-CN" sz="1400" kern="0" dirty="0">
                <a:solidFill>
                  <a:srgbClr val="000000"/>
                </a:solidFill>
                <a:latin typeface="Arial" charset="0"/>
                <a:sym typeface="+mn-ea"/>
              </a:rPr>
              <a:t>:</a:t>
            </a:r>
            <a:endParaRPr lang="en-US" altLang="zh-CN" sz="1400" kern="0" dirty="0">
              <a:solidFill>
                <a:srgbClr val="000000"/>
              </a:solidFill>
              <a:latin typeface="Arial" charset="0"/>
            </a:endParaRPr>
          </a:p>
          <a:p>
            <a:pPr marL="683895" lvl="0" indent="-342900" defTabSz="914400" fontAlgn="b">
              <a:lnSpc>
                <a:spcPct val="120000"/>
              </a:lnSpc>
              <a:spcBef>
                <a:spcPts val="600"/>
              </a:spcBef>
              <a:spcAft>
                <a:spcPct val="0"/>
              </a:spcAft>
              <a:buClr>
                <a:srgbClr val="114F9B"/>
              </a:buClr>
              <a:buFont typeface="Arial" charset="0"/>
              <a:buChar char="•"/>
            </a:pPr>
            <a:r>
              <a:rPr lang="en-US" altLang="zh-CN" sz="1400" kern="0" dirty="0">
                <a:solidFill>
                  <a:srgbClr val="000000"/>
                </a:solidFill>
                <a:latin typeface="Arial" charset="0"/>
                <a:sym typeface="+mn-ea"/>
              </a:rPr>
              <a:t>Retransmission of </a:t>
            </a:r>
            <a:r>
              <a:rPr lang="en-US" altLang="zh-CN" sz="1400" kern="0" dirty="0" err="1">
                <a:solidFill>
                  <a:srgbClr val="000000"/>
                </a:solidFill>
                <a:latin typeface="Arial" charset="0"/>
                <a:sym typeface="+mn-ea"/>
              </a:rPr>
              <a:t>PDCP</a:t>
            </a:r>
            <a:r>
              <a:rPr lang="en-US" altLang="zh-CN" sz="1400" kern="0" dirty="0">
                <a:solidFill>
                  <a:srgbClr val="000000"/>
                </a:solidFill>
                <a:latin typeface="Arial" charset="0"/>
                <a:sym typeface="+mn-ea"/>
              </a:rPr>
              <a:t> </a:t>
            </a:r>
            <a:r>
              <a:rPr lang="en-US" altLang="zh-CN" sz="1400" kern="0" dirty="0" err="1">
                <a:solidFill>
                  <a:srgbClr val="000000"/>
                </a:solidFill>
                <a:latin typeface="Arial" charset="0"/>
                <a:sym typeface="+mn-ea"/>
              </a:rPr>
              <a:t>SDUs</a:t>
            </a:r>
            <a:r>
              <a:rPr lang="en-US" altLang="zh-CN" sz="1400" kern="0" dirty="0">
                <a:solidFill>
                  <a:srgbClr val="000000"/>
                </a:solidFill>
                <a:latin typeface="Arial" charset="0"/>
                <a:sym typeface="+mn-ea"/>
              </a:rPr>
              <a:t> at handover for </a:t>
            </a:r>
            <a:r>
              <a:rPr lang="en-US" altLang="zh-CN" sz="1400" kern="0" dirty="0" err="1">
                <a:solidFill>
                  <a:srgbClr val="000000"/>
                </a:solidFill>
                <a:latin typeface="Arial" charset="0"/>
                <a:sym typeface="+mn-ea"/>
              </a:rPr>
              <a:t>RLC</a:t>
            </a:r>
            <a:r>
              <a:rPr lang="en-US" altLang="zh-CN" sz="1400" kern="0" dirty="0">
                <a:solidFill>
                  <a:srgbClr val="000000"/>
                </a:solidFill>
                <a:latin typeface="Arial" charset="0"/>
                <a:sym typeface="+mn-ea"/>
              </a:rPr>
              <a:t> AM;</a:t>
            </a:r>
            <a:endParaRPr lang="en-US" altLang="zh-CN" sz="1400" kern="0" dirty="0">
              <a:solidFill>
                <a:srgbClr val="000000"/>
              </a:solidFill>
              <a:latin typeface="Arial" charset="0"/>
            </a:endParaRPr>
          </a:p>
          <a:p>
            <a:pPr marL="683895" lvl="0" indent="-342900" defTabSz="914400" fontAlgn="b">
              <a:lnSpc>
                <a:spcPct val="120000"/>
              </a:lnSpc>
              <a:spcBef>
                <a:spcPts val="600"/>
              </a:spcBef>
              <a:spcAft>
                <a:spcPct val="0"/>
              </a:spcAft>
              <a:buClr>
                <a:srgbClr val="114F9B"/>
              </a:buClr>
              <a:buFont typeface="Arial" charset="0"/>
              <a:buChar char="•"/>
            </a:pPr>
            <a:r>
              <a:rPr lang="en-US" altLang="zh-CN" sz="1400" kern="0" dirty="0">
                <a:solidFill>
                  <a:srgbClr val="000000"/>
                </a:solidFill>
                <a:latin typeface="Arial" charset="0"/>
                <a:sym typeface="+mn-ea"/>
              </a:rPr>
              <a:t>For split bearers, routing and reordering;</a:t>
            </a:r>
            <a:endParaRPr lang="en-US" altLang="zh-CN" sz="1400" kern="0" dirty="0">
              <a:solidFill>
                <a:srgbClr val="000000"/>
              </a:solidFill>
              <a:latin typeface="Arial" charset="0"/>
            </a:endParaRPr>
          </a:p>
          <a:p>
            <a:pPr marL="342900" lvl="0" indent="-342900" defTabSz="914400" fontAlgn="b">
              <a:lnSpc>
                <a:spcPct val="120000"/>
              </a:lnSpc>
              <a:spcBef>
                <a:spcPts val="600"/>
              </a:spcBef>
              <a:spcAft>
                <a:spcPct val="0"/>
              </a:spcAft>
              <a:buClr>
                <a:srgbClr val="114F9B"/>
              </a:buClr>
              <a:buFont typeface="Wingdings" pitchFamily="2" charset="2"/>
              <a:buChar char="v"/>
            </a:pPr>
            <a:r>
              <a:rPr lang="en-US" altLang="zh-CN" sz="1400" kern="0" dirty="0">
                <a:solidFill>
                  <a:srgbClr val="000000"/>
                </a:solidFill>
                <a:latin typeface="Arial" charset="0"/>
                <a:sym typeface="+mn-ea"/>
              </a:rPr>
              <a:t>PDCP status report.</a:t>
            </a:r>
            <a:endParaRPr lang="en-US" altLang="zh-CN" sz="1400" b="1" kern="0" dirty="0">
              <a:solidFill>
                <a:srgbClr val="000000"/>
              </a:solidFill>
              <a:latin typeface="Arial" charset="0"/>
            </a:endParaRPr>
          </a:p>
          <a:p>
            <a:pPr marL="342900" lvl="0" indent="-342900" defTabSz="914400" fontAlgn="b">
              <a:lnSpc>
                <a:spcPct val="120000"/>
              </a:lnSpc>
              <a:spcBef>
                <a:spcPts val="600"/>
              </a:spcBef>
              <a:spcAft>
                <a:spcPct val="0"/>
              </a:spcAft>
              <a:buClr>
                <a:srgbClr val="114F9B"/>
              </a:buClr>
              <a:buFont typeface="Wingdings" pitchFamily="2" charset="2"/>
              <a:buChar char="v"/>
            </a:pPr>
            <a:r>
              <a:rPr lang="en-US" altLang="zh-CN" sz="1400" kern="0" dirty="0">
                <a:solidFill>
                  <a:srgbClr val="000000"/>
                </a:solidFill>
                <a:latin typeface="Arial" charset="0"/>
              </a:rPr>
              <a:t>The PDCP layer </a:t>
            </a:r>
            <a:r>
              <a:rPr lang="en-US" altLang="zh-CN" sz="1400" b="1" kern="0" dirty="0">
                <a:latin typeface="Arial" charset="0"/>
              </a:rPr>
              <a:t>supports</a:t>
            </a:r>
            <a:r>
              <a:rPr lang="en-US" altLang="zh-CN" sz="1400" kern="0" dirty="0">
                <a:solidFill>
                  <a:srgbClr val="000000"/>
                </a:solidFill>
                <a:latin typeface="Arial" charset="0"/>
              </a:rPr>
              <a:t> the following functions:</a:t>
            </a:r>
          </a:p>
          <a:p>
            <a:pPr marL="683895" lvl="0" indent="-342900" defTabSz="914400" fontAlgn="b">
              <a:lnSpc>
                <a:spcPct val="120000"/>
              </a:lnSpc>
              <a:spcBef>
                <a:spcPts val="600"/>
              </a:spcBef>
              <a:spcAft>
                <a:spcPct val="0"/>
              </a:spcAft>
              <a:buClr>
                <a:srgbClr val="114F9B"/>
              </a:buClr>
              <a:buFont typeface="Arial" charset="0"/>
              <a:buChar char="•"/>
            </a:pPr>
            <a:r>
              <a:rPr lang="en-US" altLang="zh-CN" sz="1400" kern="0" dirty="0">
                <a:solidFill>
                  <a:srgbClr val="000000"/>
                </a:solidFill>
                <a:latin typeface="Arial" charset="0"/>
              </a:rPr>
              <a:t>Header compression and decompression: ROHC only;</a:t>
            </a:r>
          </a:p>
          <a:p>
            <a:pPr marL="683895" lvl="0" indent="-342900" defTabSz="914400" fontAlgn="b">
              <a:lnSpc>
                <a:spcPct val="120000"/>
              </a:lnSpc>
              <a:spcBef>
                <a:spcPts val="600"/>
              </a:spcBef>
              <a:spcAft>
                <a:spcPct val="0"/>
              </a:spcAft>
              <a:buClr>
                <a:srgbClr val="114F9B"/>
              </a:buClr>
              <a:buFont typeface="Arial" charset="0"/>
              <a:buChar char="•"/>
            </a:pPr>
            <a:r>
              <a:rPr lang="en-US" altLang="zh-CN" sz="1400" kern="0" dirty="0">
                <a:solidFill>
                  <a:srgbClr val="000000"/>
                </a:solidFill>
                <a:latin typeface="Arial" charset="0"/>
              </a:rPr>
              <a:t>Transfer of user data;</a:t>
            </a:r>
          </a:p>
          <a:p>
            <a:pPr marL="683895" lvl="0" indent="-342900" defTabSz="914400" fontAlgn="b">
              <a:lnSpc>
                <a:spcPct val="120000"/>
              </a:lnSpc>
              <a:spcBef>
                <a:spcPts val="600"/>
              </a:spcBef>
              <a:spcAft>
                <a:spcPct val="0"/>
              </a:spcAft>
              <a:buClr>
                <a:srgbClr val="114F9B"/>
              </a:buClr>
              <a:buFont typeface="Arial" charset="0"/>
              <a:buChar char="•"/>
            </a:pPr>
            <a:r>
              <a:rPr lang="en-US" altLang="zh-CN" sz="1400" kern="0" dirty="0">
                <a:solidFill>
                  <a:srgbClr val="000000"/>
                </a:solidFill>
                <a:latin typeface="Arial" charset="0"/>
              </a:rPr>
              <a:t>In-sequence delivery of upper layer PDUs at PDCP re-establishment procedure for RLC AM;</a:t>
            </a:r>
          </a:p>
          <a:p>
            <a:pPr marL="683895" lvl="0" indent="-342900" defTabSz="914400" fontAlgn="b">
              <a:lnSpc>
                <a:spcPct val="120000"/>
              </a:lnSpc>
              <a:spcBef>
                <a:spcPts val="600"/>
              </a:spcBef>
              <a:spcAft>
                <a:spcPct val="0"/>
              </a:spcAft>
              <a:buClr>
                <a:srgbClr val="114F9B"/>
              </a:buClr>
              <a:buFont typeface="Arial" charset="0"/>
              <a:buChar char="•"/>
            </a:pPr>
            <a:r>
              <a:rPr lang="en-US" altLang="zh-CN" sz="1400" kern="0" dirty="0">
                <a:solidFill>
                  <a:srgbClr val="000000"/>
                </a:solidFill>
                <a:latin typeface="Arial" charset="0"/>
              </a:rPr>
              <a:t>Duplicate detection of lower layer SDUs at PDCP re-establishment procedure for RLC AM;</a:t>
            </a:r>
          </a:p>
          <a:p>
            <a:pPr marL="683895" lvl="0" indent="-342900" defTabSz="914400" fontAlgn="b">
              <a:lnSpc>
                <a:spcPct val="120000"/>
              </a:lnSpc>
              <a:spcBef>
                <a:spcPts val="600"/>
              </a:spcBef>
              <a:spcAft>
                <a:spcPct val="0"/>
              </a:spcAft>
              <a:buClr>
                <a:srgbClr val="114F9B"/>
              </a:buClr>
              <a:buFont typeface="Arial" charset="0"/>
              <a:buChar char="•"/>
            </a:pPr>
            <a:r>
              <a:rPr lang="en-US" altLang="zh-CN" sz="1400" kern="0" dirty="0">
                <a:solidFill>
                  <a:srgbClr val="000000"/>
                </a:solidFill>
                <a:latin typeface="Arial" charset="0"/>
              </a:rPr>
              <a:t>Ciphering and deciphering;</a:t>
            </a:r>
          </a:p>
          <a:p>
            <a:pPr marL="683895" lvl="0" indent="-342900" defTabSz="914400" fontAlgn="b">
              <a:lnSpc>
                <a:spcPct val="120000"/>
              </a:lnSpc>
              <a:spcBef>
                <a:spcPts val="600"/>
              </a:spcBef>
              <a:spcAft>
                <a:spcPct val="0"/>
              </a:spcAft>
              <a:buClr>
                <a:srgbClr val="114F9B"/>
              </a:buClr>
              <a:buFont typeface="Arial" charset="0"/>
              <a:buChar char="•"/>
            </a:pPr>
            <a:r>
              <a:rPr lang="en-US" altLang="zh-CN" sz="1400" kern="0" dirty="0">
                <a:solidFill>
                  <a:srgbClr val="000000"/>
                </a:solidFill>
                <a:latin typeface="Arial" charset="0"/>
              </a:rPr>
              <a:t>Timer-based SDU </a:t>
            </a:r>
          </a:p>
        </p:txBody>
      </p:sp>
    </p:spTree>
    <p:extLst>
      <p:ext uri="{BB962C8B-B14F-4D97-AF65-F5344CB8AC3E}">
        <p14:creationId xmlns:p14="http://schemas.microsoft.com/office/powerpoint/2010/main" val="26517112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38436" y="418653"/>
            <a:ext cx="7067128" cy="634083"/>
          </a:xfrm>
        </p:spPr>
        <p:txBody>
          <a:bodyPr/>
          <a:lstStyle/>
          <a:p>
            <a:r>
              <a:rPr lang="en-US" altLang="zh-CN" sz="2800" dirty="0"/>
              <a:t>ASN.1</a:t>
            </a:r>
          </a:p>
        </p:txBody>
      </p:sp>
      <p:sp>
        <p:nvSpPr>
          <p:cNvPr id="5" name="矩形 4"/>
          <p:cNvSpPr/>
          <p:nvPr/>
        </p:nvSpPr>
        <p:spPr>
          <a:xfrm>
            <a:off x="756641" y="5811658"/>
            <a:ext cx="7847807" cy="686342"/>
          </a:xfrm>
          <a:prstGeom prst="rect">
            <a:avLst/>
          </a:prstGeom>
        </p:spPr>
        <p:txBody>
          <a:bodyPr wrap="square">
            <a:spAutoFit/>
          </a:bodyPr>
          <a:lstStyle/>
          <a:p>
            <a:pPr marL="342900" lvl="0" indent="-342900" defTabSz="914400" fontAlgn="b">
              <a:lnSpc>
                <a:spcPct val="120000"/>
              </a:lnSpc>
              <a:spcBef>
                <a:spcPts val="600"/>
              </a:spcBef>
              <a:spcAft>
                <a:spcPct val="0"/>
              </a:spcAft>
              <a:buClr>
                <a:srgbClr val="114F9B"/>
              </a:buClr>
              <a:buFont typeface="Wingdings" pitchFamily="2" charset="2"/>
              <a:buChar char="v"/>
            </a:pPr>
            <a:r>
              <a:rPr lang="zh-CN" altLang="en-US" sz="1400" b="1" kern="0" dirty="0">
                <a:solidFill>
                  <a:srgbClr val="000000"/>
                </a:solidFill>
                <a:latin typeface="Arial" charset="0"/>
                <a:hlinkClick r:id="rId2"/>
              </a:rPr>
              <a:t>R2-162318</a:t>
            </a:r>
            <a:r>
              <a:rPr lang="zh-CN" altLang="en-US" sz="1400" kern="0" dirty="0">
                <a:solidFill>
                  <a:srgbClr val="000000"/>
                </a:solidFill>
                <a:latin typeface="Arial" charset="0"/>
              </a:rPr>
              <a:t>	ASN.1 Structure Using Multiple Modules	</a:t>
            </a:r>
          </a:p>
          <a:p>
            <a:pPr marL="342900" lvl="0" indent="-342900" defTabSz="914400" fontAlgn="b">
              <a:lnSpc>
                <a:spcPct val="120000"/>
              </a:lnSpc>
              <a:spcBef>
                <a:spcPts val="600"/>
              </a:spcBef>
              <a:spcAft>
                <a:spcPct val="0"/>
              </a:spcAft>
              <a:buClr>
                <a:srgbClr val="114F9B"/>
              </a:buClr>
              <a:buFont typeface="Wingdings" pitchFamily="2" charset="2"/>
              <a:buChar char="v"/>
            </a:pPr>
            <a:r>
              <a:rPr lang="zh-CN" altLang="en-US" sz="1400" b="1" kern="0" dirty="0">
                <a:solidFill>
                  <a:srgbClr val="000000"/>
                </a:solidFill>
                <a:latin typeface="Arial" charset="0"/>
                <a:hlinkClick r:id="rId3"/>
              </a:rPr>
              <a:t>R2-162493</a:t>
            </a:r>
            <a:r>
              <a:rPr lang="zh-CN" altLang="en-US" sz="1400" kern="0" dirty="0">
                <a:solidFill>
                  <a:srgbClr val="000000"/>
                </a:solidFill>
                <a:latin typeface="Arial" charset="0"/>
              </a:rPr>
              <a:t>	RRC structure for NB-IOT   </a:t>
            </a:r>
            <a:endParaRPr lang="en-US" altLang="zh-CN" sz="1400" kern="0" dirty="0">
              <a:solidFill>
                <a:srgbClr val="000000"/>
              </a:solidFill>
              <a:latin typeface="Arial" charset="0"/>
            </a:endParaRPr>
          </a:p>
        </p:txBody>
      </p:sp>
      <p:sp>
        <p:nvSpPr>
          <p:cNvPr id="3"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434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36204" y="2657817"/>
            <a:ext cx="5112568" cy="289818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6"/>
          <p:cNvSpPr>
            <a:spLocks noChangeArrowheads="1"/>
          </p:cNvSpPr>
          <p:nvPr/>
        </p:nvSpPr>
        <p:spPr bwMode="auto">
          <a:xfrm>
            <a:off x="2981686" y="5559043"/>
            <a:ext cx="282160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lvl="0" algn="ctr" defTabSz="914400" fontAlgn="base">
              <a:spcBef>
                <a:spcPct val="0"/>
              </a:spcBef>
              <a:spcAft>
                <a:spcPct val="0"/>
              </a:spcAft>
            </a:pPr>
            <a:r>
              <a:rPr kumimoji="0" lang="en-GB" altLang="zh-CN" sz="1000" b="1" i="0" u="none" strike="noStrike" cap="none" normalizeH="0" baseline="0" dirty="0">
                <a:ln>
                  <a:noFill/>
                </a:ln>
                <a:solidFill>
                  <a:schemeClr val="tx1"/>
                </a:solidFill>
                <a:effectLst/>
                <a:latin typeface="Arial" pitchFamily="34" charset="0"/>
                <a:ea typeface="Malgun Gothic" pitchFamily="34" charset="-127"/>
                <a:cs typeface="Times New Roman" pitchFamily="18" charset="0"/>
              </a:rPr>
              <a:t>F</a:t>
            </a:r>
            <a:r>
              <a:rPr kumimoji="0" lang="en-GB" altLang="zh-CN" sz="1000" b="1" i="0" u="none" strike="noStrike" cap="none" normalizeH="0" baseline="0" dirty="0" bmk="">
                <a:ln>
                  <a:noFill/>
                </a:ln>
                <a:solidFill>
                  <a:schemeClr val="tx1"/>
                </a:solidFill>
                <a:effectLst/>
                <a:latin typeface="Arial" pitchFamily="34" charset="0"/>
                <a:ea typeface="Malgun Gothic" pitchFamily="34" charset="-127"/>
                <a:cs typeface="Times New Roman" pitchFamily="18" charset="0"/>
              </a:rPr>
              <a:t>igure </a:t>
            </a:r>
            <a:r>
              <a:rPr kumimoji="0" lang="en-GB" altLang="zh-CN" sz="1000" b="1" i="0" u="none" strike="noStrike" cap="none" normalizeH="0" baseline="0" dirty="0" bmk="_Ref446940941">
                <a:ln>
                  <a:noFill/>
                </a:ln>
                <a:solidFill>
                  <a:schemeClr val="tx1"/>
                </a:solidFill>
                <a:effectLst/>
                <a:latin typeface="Arial" pitchFamily="34" charset="0"/>
                <a:ea typeface="Malgun Gothic" pitchFamily="34" charset="-127"/>
                <a:cs typeface="Times New Roman" pitchFamily="18" charset="0"/>
              </a:rPr>
              <a:t>1</a:t>
            </a:r>
            <a:r>
              <a:rPr kumimoji="0" lang="en-GB" altLang="zh-CN" sz="1000" b="1" i="0" u="none" strike="noStrike" cap="none" normalizeH="0" baseline="0" dirty="0">
                <a:ln>
                  <a:noFill/>
                </a:ln>
                <a:solidFill>
                  <a:schemeClr val="tx1"/>
                </a:solidFill>
                <a:effectLst/>
                <a:latin typeface="Arial" pitchFamily="34" charset="0"/>
                <a:ea typeface="Malgun Gothic" pitchFamily="34" charset="-127"/>
                <a:cs typeface="Times New Roman" pitchFamily="18" charset="0"/>
              </a:rPr>
              <a:t>: </a:t>
            </a:r>
            <a:r>
              <a:rPr lang="en-GB" altLang="zh-CN" sz="1000" b="1" dirty="0">
                <a:latin typeface="Arial" pitchFamily="34" charset="0"/>
                <a:ea typeface="Malgun Gothic" pitchFamily="34" charset="-127"/>
                <a:cs typeface="Times New Roman" pitchFamily="18" charset="0"/>
              </a:rPr>
              <a:t>Two-module structure(</a:t>
            </a:r>
            <a:r>
              <a:rPr lang="en-GB" altLang="zh-CN" sz="1000" b="1" dirty="0" err="1">
                <a:latin typeface="Arial" pitchFamily="34" charset="0"/>
                <a:ea typeface="Malgun Gothic" pitchFamily="34" charset="-127"/>
                <a:cs typeface="Times New Roman" pitchFamily="18" charset="0"/>
              </a:rPr>
              <a:t>R2</a:t>
            </a:r>
            <a:r>
              <a:rPr lang="en-GB" altLang="zh-CN" sz="1000" b="1" dirty="0">
                <a:latin typeface="Arial" pitchFamily="34" charset="0"/>
                <a:ea typeface="Malgun Gothic" pitchFamily="34" charset="-127"/>
                <a:cs typeface="Times New Roman" pitchFamily="18" charset="0"/>
              </a:rPr>
              <a:t>-162318)</a:t>
            </a:r>
            <a:endParaRPr kumimoji="0" lang="en-GB" altLang="zh-CN" sz="1800" b="0" i="0" u="none" strike="noStrike" cap="none" normalizeH="0" baseline="0" dirty="0">
              <a:ln>
                <a:noFill/>
              </a:ln>
              <a:solidFill>
                <a:schemeClr val="tx1"/>
              </a:solidFill>
              <a:effectLst/>
              <a:latin typeface="Arial" pitchFamily="34" charset="0"/>
              <a:ea typeface="宋体" pitchFamily="2" charset="-122"/>
              <a:cs typeface="宋体" pitchFamily="2" charset="-122"/>
            </a:endParaRPr>
          </a:p>
        </p:txBody>
      </p:sp>
      <p:sp>
        <p:nvSpPr>
          <p:cNvPr id="7" name="矩形 6"/>
          <p:cNvSpPr/>
          <p:nvPr/>
        </p:nvSpPr>
        <p:spPr>
          <a:xfrm>
            <a:off x="410157" y="1183046"/>
            <a:ext cx="8712968" cy="1357295"/>
          </a:xfrm>
          <a:prstGeom prst="rect">
            <a:avLst/>
          </a:prstGeom>
        </p:spPr>
        <p:txBody>
          <a:bodyPr wrap="square">
            <a:spAutoFit/>
          </a:bodyPr>
          <a:lstStyle/>
          <a:p>
            <a:pPr marL="342900" lvl="0" indent="-342900" defTabSz="914400" fontAlgn="b">
              <a:lnSpc>
                <a:spcPct val="120000"/>
              </a:lnSpc>
              <a:spcBef>
                <a:spcPts val="600"/>
              </a:spcBef>
              <a:spcAft>
                <a:spcPct val="0"/>
              </a:spcAft>
              <a:buClr>
                <a:srgbClr val="114F9B"/>
              </a:buClr>
              <a:buFont typeface="Wingdings" pitchFamily="2" charset="2"/>
              <a:buChar char="v"/>
            </a:pPr>
            <a:r>
              <a:rPr lang="en-US" altLang="zh-CN" sz="1400" b="1" kern="0" dirty="0">
                <a:solidFill>
                  <a:srgbClr val="000000"/>
                </a:solidFill>
                <a:latin typeface="Arial" charset="0"/>
              </a:rPr>
              <a:t>Separate ASN.1 structure for NB-</a:t>
            </a:r>
            <a:r>
              <a:rPr lang="en-US" altLang="zh-CN" sz="1400" b="1" kern="0" dirty="0" err="1">
                <a:solidFill>
                  <a:srgbClr val="000000"/>
                </a:solidFill>
                <a:latin typeface="Arial" charset="0"/>
              </a:rPr>
              <a:t>IoT</a:t>
            </a:r>
            <a:r>
              <a:rPr lang="en-US" altLang="zh-CN" sz="1400" b="1" kern="0" dirty="0">
                <a:solidFill>
                  <a:srgbClr val="000000"/>
                </a:solidFill>
                <a:latin typeface="Arial" charset="0"/>
              </a:rPr>
              <a:t> and LTE :</a:t>
            </a:r>
          </a:p>
          <a:p>
            <a:pPr marL="285750" lvl="0" indent="-285750" defTabSz="914400" fontAlgn="b">
              <a:lnSpc>
                <a:spcPct val="120000"/>
              </a:lnSpc>
              <a:spcBef>
                <a:spcPts val="600"/>
              </a:spcBef>
              <a:spcAft>
                <a:spcPct val="0"/>
              </a:spcAft>
              <a:buClr>
                <a:srgbClr val="114F9B"/>
              </a:buClr>
              <a:buFont typeface="Arial" pitchFamily="34" charset="0"/>
              <a:buChar char="•"/>
            </a:pPr>
            <a:r>
              <a:rPr lang="en-US" altLang="zh-CN" sz="1400" kern="0" dirty="0">
                <a:solidFill>
                  <a:srgbClr val="000000"/>
                </a:solidFill>
                <a:latin typeface="Arial" charset="0"/>
              </a:rPr>
              <a:t>tags (-- </a:t>
            </a:r>
            <a:r>
              <a:rPr lang="en-US" altLang="zh-CN" sz="1400" kern="0" dirty="0" err="1">
                <a:solidFill>
                  <a:srgbClr val="000000"/>
                </a:solidFill>
                <a:latin typeface="Arial" charset="0"/>
              </a:rPr>
              <a:t>ASN1START</a:t>
            </a:r>
            <a:r>
              <a:rPr lang="en-US" altLang="zh-CN" sz="1400" kern="0" dirty="0">
                <a:solidFill>
                  <a:srgbClr val="000000"/>
                </a:solidFill>
                <a:latin typeface="Arial" charset="0"/>
              </a:rPr>
              <a:t>/-- </a:t>
            </a:r>
            <a:r>
              <a:rPr lang="en-US" altLang="zh-CN" sz="1400" kern="0" dirty="0" err="1">
                <a:solidFill>
                  <a:srgbClr val="000000"/>
                </a:solidFill>
                <a:latin typeface="Arial" charset="0"/>
              </a:rPr>
              <a:t>ASN1STOP</a:t>
            </a:r>
            <a:r>
              <a:rPr lang="en-US" altLang="zh-CN" sz="1400" kern="0" dirty="0">
                <a:solidFill>
                  <a:srgbClr val="000000"/>
                </a:solidFill>
                <a:latin typeface="Arial" charset="0"/>
              </a:rPr>
              <a:t>) for </a:t>
            </a:r>
            <a:r>
              <a:rPr lang="en-US" altLang="zh-CN" sz="1400" kern="0" dirty="0" err="1">
                <a:solidFill>
                  <a:srgbClr val="000000"/>
                </a:solidFill>
                <a:latin typeface="Arial" charset="0"/>
              </a:rPr>
              <a:t>LTE</a:t>
            </a:r>
            <a:r>
              <a:rPr lang="en-US" altLang="zh-CN" sz="1400" kern="0" dirty="0">
                <a:solidFill>
                  <a:srgbClr val="000000"/>
                </a:solidFill>
                <a:latin typeface="Arial" charset="0"/>
              </a:rPr>
              <a:t> </a:t>
            </a:r>
          </a:p>
          <a:p>
            <a:pPr marL="285750" lvl="0" indent="-285750" defTabSz="914400" fontAlgn="b">
              <a:lnSpc>
                <a:spcPct val="120000"/>
              </a:lnSpc>
              <a:spcBef>
                <a:spcPts val="600"/>
              </a:spcBef>
              <a:spcAft>
                <a:spcPct val="0"/>
              </a:spcAft>
              <a:buClr>
                <a:srgbClr val="114F9B"/>
              </a:buClr>
              <a:buFont typeface="Arial" pitchFamily="34" charset="0"/>
              <a:buChar char="•"/>
            </a:pPr>
            <a:r>
              <a:rPr lang="en-US" altLang="zh-CN" sz="1400" kern="0" dirty="0">
                <a:solidFill>
                  <a:srgbClr val="000000"/>
                </a:solidFill>
                <a:latin typeface="Arial" charset="0"/>
              </a:rPr>
              <a:t>tags (-- </a:t>
            </a:r>
            <a:r>
              <a:rPr lang="en-US" altLang="zh-CN" sz="1400" kern="0" dirty="0" err="1">
                <a:solidFill>
                  <a:srgbClr val="000000"/>
                </a:solidFill>
                <a:latin typeface="Arial" charset="0"/>
              </a:rPr>
              <a:t>ASN1_NB_START</a:t>
            </a:r>
            <a:r>
              <a:rPr lang="en-US" altLang="zh-CN" sz="1400" kern="0" dirty="0">
                <a:solidFill>
                  <a:srgbClr val="000000"/>
                </a:solidFill>
                <a:latin typeface="Arial" charset="0"/>
              </a:rPr>
              <a:t>/-- </a:t>
            </a:r>
            <a:r>
              <a:rPr lang="en-US" altLang="zh-CN" sz="1400" kern="0" dirty="0" err="1">
                <a:solidFill>
                  <a:srgbClr val="000000"/>
                </a:solidFill>
                <a:latin typeface="Arial" charset="0"/>
              </a:rPr>
              <a:t>ASN1_NB_STOP</a:t>
            </a:r>
            <a:r>
              <a:rPr lang="en-US" altLang="zh-CN" sz="1400" kern="0" dirty="0">
                <a:solidFill>
                  <a:srgbClr val="000000"/>
                </a:solidFill>
                <a:latin typeface="Arial" charset="0"/>
              </a:rPr>
              <a:t>) for NB-</a:t>
            </a:r>
            <a:r>
              <a:rPr lang="en-US" altLang="zh-CN" sz="1400" kern="0" dirty="0" err="1">
                <a:solidFill>
                  <a:srgbClr val="000000"/>
                </a:solidFill>
                <a:latin typeface="Arial" charset="0"/>
              </a:rPr>
              <a:t>IoT</a:t>
            </a:r>
            <a:r>
              <a:rPr lang="en-US" altLang="zh-CN" sz="1400" kern="0" dirty="0">
                <a:solidFill>
                  <a:srgbClr val="000000"/>
                </a:solidFill>
                <a:latin typeface="Arial" charset="0"/>
              </a:rPr>
              <a:t>. </a:t>
            </a:r>
          </a:p>
          <a:p>
            <a:pPr marL="342900" lvl="0" indent="-342900" defTabSz="914400" fontAlgn="b">
              <a:lnSpc>
                <a:spcPct val="120000"/>
              </a:lnSpc>
              <a:spcBef>
                <a:spcPts val="600"/>
              </a:spcBef>
              <a:spcAft>
                <a:spcPct val="0"/>
              </a:spcAft>
              <a:buClr>
                <a:srgbClr val="114F9B"/>
              </a:buClr>
              <a:buFont typeface="Wingdings" pitchFamily="2" charset="2"/>
              <a:buChar char="v"/>
            </a:pPr>
            <a:r>
              <a:rPr lang="en-US" altLang="zh-CN" sz="1400" kern="0" dirty="0">
                <a:solidFill>
                  <a:srgbClr val="000000"/>
                </a:solidFill>
                <a:latin typeface="Arial" charset="0"/>
              </a:rPr>
              <a:t>Some portion of the </a:t>
            </a:r>
            <a:r>
              <a:rPr lang="en-US" altLang="zh-CN" sz="1400" kern="0" dirty="0" err="1">
                <a:solidFill>
                  <a:srgbClr val="000000"/>
                </a:solidFill>
                <a:latin typeface="Arial" charset="0"/>
              </a:rPr>
              <a:t>LTE</a:t>
            </a:r>
            <a:r>
              <a:rPr lang="en-US" altLang="zh-CN" sz="1400" kern="0" dirty="0">
                <a:solidFill>
                  <a:srgbClr val="000000"/>
                </a:solidFill>
                <a:latin typeface="Arial" charset="0"/>
              </a:rPr>
              <a:t> </a:t>
            </a:r>
            <a:r>
              <a:rPr lang="en-US" altLang="zh-CN" sz="1400" kern="0" dirty="0" err="1">
                <a:solidFill>
                  <a:srgbClr val="000000"/>
                </a:solidFill>
                <a:latin typeface="Arial" charset="0"/>
              </a:rPr>
              <a:t>IEs</a:t>
            </a:r>
            <a:r>
              <a:rPr lang="en-US" altLang="zh-CN" sz="1400" kern="0" dirty="0">
                <a:solidFill>
                  <a:srgbClr val="000000"/>
                </a:solidFill>
                <a:latin typeface="Arial" charset="0"/>
              </a:rPr>
              <a:t> in </a:t>
            </a:r>
            <a:r>
              <a:rPr lang="en-US" altLang="zh-CN" sz="1400" kern="0" dirty="0" err="1">
                <a:solidFill>
                  <a:srgbClr val="000000"/>
                </a:solidFill>
                <a:latin typeface="Arial" charset="0"/>
              </a:rPr>
              <a:t>EUTRA</a:t>
            </a:r>
            <a:r>
              <a:rPr lang="en-US" altLang="zh-CN" sz="1400" kern="0" dirty="0">
                <a:solidFill>
                  <a:srgbClr val="000000"/>
                </a:solidFill>
                <a:latin typeface="Arial" charset="0"/>
              </a:rPr>
              <a:t>-</a:t>
            </a:r>
            <a:r>
              <a:rPr lang="en-US" altLang="zh-CN" sz="1400" kern="0" dirty="0" err="1">
                <a:solidFill>
                  <a:srgbClr val="000000"/>
                </a:solidFill>
                <a:latin typeface="Arial" charset="0"/>
              </a:rPr>
              <a:t>RRC</a:t>
            </a:r>
            <a:r>
              <a:rPr lang="en-US" altLang="zh-CN" sz="1400" kern="0" dirty="0">
                <a:solidFill>
                  <a:srgbClr val="000000"/>
                </a:solidFill>
                <a:latin typeface="Arial" charset="0"/>
              </a:rPr>
              <a:t>-Definitions is imported into </a:t>
            </a:r>
            <a:r>
              <a:rPr lang="en-US" altLang="zh-CN" sz="1400" kern="0" dirty="0" err="1">
                <a:solidFill>
                  <a:srgbClr val="000000"/>
                </a:solidFill>
                <a:latin typeface="Arial" charset="0"/>
              </a:rPr>
              <a:t>NBIOT</a:t>
            </a:r>
            <a:r>
              <a:rPr lang="en-US" altLang="zh-CN" sz="1400" kern="0" dirty="0">
                <a:solidFill>
                  <a:srgbClr val="000000"/>
                </a:solidFill>
                <a:latin typeface="Arial" charset="0"/>
              </a:rPr>
              <a:t>-</a:t>
            </a:r>
            <a:r>
              <a:rPr lang="en-US" altLang="zh-CN" sz="1400" kern="0" dirty="0" err="1">
                <a:solidFill>
                  <a:srgbClr val="000000"/>
                </a:solidFill>
                <a:latin typeface="Arial" charset="0"/>
              </a:rPr>
              <a:t>RRC</a:t>
            </a:r>
            <a:r>
              <a:rPr lang="en-US" altLang="zh-CN" sz="1400" kern="0" dirty="0">
                <a:solidFill>
                  <a:srgbClr val="000000"/>
                </a:solidFill>
                <a:latin typeface="Arial" charset="0"/>
              </a:rPr>
              <a:t>-Definitions.</a:t>
            </a:r>
            <a:endParaRPr lang="zh-CN" altLang="en-US" sz="1400" kern="0" dirty="0">
              <a:solidFill>
                <a:srgbClr val="000000"/>
              </a:solidFill>
              <a:latin typeface="Arial" charset="0"/>
            </a:endParaRPr>
          </a:p>
        </p:txBody>
      </p:sp>
    </p:spTree>
    <p:extLst>
      <p:ext uri="{BB962C8B-B14F-4D97-AF65-F5344CB8AC3E}">
        <p14:creationId xmlns:p14="http://schemas.microsoft.com/office/powerpoint/2010/main" val="34873044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lstStyle/>
          <a:p>
            <a:r>
              <a:rPr lang="en-GB" altLang="zh-CN" sz="2400" kern="0" dirty="0">
                <a:solidFill>
                  <a:srgbClr val="000000"/>
                </a:solidFill>
              </a:rPr>
              <a:t>Attach/TAU Procedure Related</a:t>
            </a:r>
            <a:endParaRPr lang="zh-CN" altLang="zh-CN" sz="2400" dirty="0"/>
          </a:p>
        </p:txBody>
      </p:sp>
      <p:sp>
        <p:nvSpPr>
          <p:cNvPr id="4" name="TextBox 3"/>
          <p:cNvSpPr txBox="1"/>
          <p:nvPr/>
        </p:nvSpPr>
        <p:spPr>
          <a:xfrm>
            <a:off x="971600" y="1412776"/>
            <a:ext cx="7488832" cy="1077218"/>
          </a:xfrm>
          <a:prstGeom prst="rect">
            <a:avLst/>
          </a:prstGeom>
          <a:noFill/>
        </p:spPr>
        <p:txBody>
          <a:bodyPr wrap="square" rtlCol="0">
            <a:spAutoFit/>
          </a:bodyPr>
          <a:lstStyle/>
          <a:p>
            <a:pPr marL="342900" indent="-342900">
              <a:buFont typeface="Arial" pitchFamily="34" charset="0"/>
              <a:buChar char="•"/>
            </a:pPr>
            <a:r>
              <a:rPr lang="en-GB" altLang="zh-CN" sz="1600" b="1" dirty="0">
                <a:latin typeface="+mj-lt"/>
              </a:rPr>
              <a:t>Introduced the concept the cells advertise support of some C-</a:t>
            </a:r>
            <a:r>
              <a:rPr lang="en-GB" altLang="zh-CN" sz="1600" b="1" dirty="0" err="1">
                <a:latin typeface="+mj-lt"/>
              </a:rPr>
              <a:t>IoT</a:t>
            </a:r>
            <a:r>
              <a:rPr lang="en-GB" altLang="zh-CN" sz="1600" b="1" dirty="0">
                <a:latin typeface="+mj-lt"/>
              </a:rPr>
              <a:t> features in the SIB </a:t>
            </a:r>
            <a:r>
              <a:rPr lang="en-GB" altLang="zh-CN" sz="1600" dirty="0">
                <a:latin typeface="+mj-lt"/>
              </a:rPr>
              <a:t>for the PLMNs it supports. </a:t>
            </a:r>
            <a:r>
              <a:rPr lang="zh-CN" altLang="en-US" sz="1600" dirty="0">
                <a:latin typeface="+mj-lt"/>
              </a:rPr>
              <a:t> </a:t>
            </a:r>
            <a:r>
              <a:rPr lang="en-US" altLang="zh-CN" sz="1600" i="1" dirty="0">
                <a:latin typeface="+mj-lt"/>
              </a:rPr>
              <a:t>(</a:t>
            </a:r>
            <a:r>
              <a:rPr lang="en-GB" altLang="zh-CN" sz="1600" i="1" dirty="0">
                <a:latin typeface="+mj-lt"/>
              </a:rPr>
              <a:t>S2-162051 )</a:t>
            </a:r>
          </a:p>
          <a:p>
            <a:pPr marL="342900" indent="-342900">
              <a:buFont typeface="Arial" pitchFamily="34" charset="0"/>
              <a:buChar char="•"/>
            </a:pPr>
            <a:endParaRPr lang="en-GB" altLang="zh-CN" sz="1600" i="1" dirty="0">
              <a:latin typeface="+mj-lt"/>
            </a:endParaRPr>
          </a:p>
          <a:p>
            <a:pPr marL="342900" indent="-342900">
              <a:buFont typeface="Arial" pitchFamily="34" charset="0"/>
              <a:buChar char="•"/>
            </a:pPr>
            <a:r>
              <a:rPr lang="en-GB" altLang="zh-CN" sz="1600" b="1" dirty="0">
                <a:latin typeface="+mj-lt"/>
              </a:rPr>
              <a:t>Network features need to be consistent across TAI LIST</a:t>
            </a:r>
            <a:r>
              <a:rPr lang="en-GB" altLang="zh-CN" sz="1600" dirty="0">
                <a:latin typeface="+mj-lt"/>
              </a:rPr>
              <a:t>. (S2-161910)</a:t>
            </a:r>
            <a:endParaRPr lang="zh-CN" altLang="en-US" sz="1600" i="1" dirty="0">
              <a:latin typeface="+mj-lt"/>
            </a:endParaRPr>
          </a:p>
        </p:txBody>
      </p:sp>
    </p:spTree>
    <p:extLst>
      <p:ext uri="{BB962C8B-B14F-4D97-AF65-F5344CB8AC3E}">
        <p14:creationId xmlns:p14="http://schemas.microsoft.com/office/powerpoint/2010/main" val="30398264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86000" y="2828836"/>
            <a:ext cx="4572000" cy="646331"/>
          </a:xfrm>
          <a:prstGeom prst="rect">
            <a:avLst/>
          </a:prstGeom>
        </p:spPr>
        <p:txBody>
          <a:bodyPr>
            <a:spAutoFit/>
          </a:bodyPr>
          <a:lstStyle/>
          <a:p>
            <a:pPr algn="ctr">
              <a:lnSpc>
                <a:spcPct val="150000"/>
              </a:lnSpc>
            </a:pPr>
            <a:r>
              <a:rPr lang="en-US" altLang="zh-CN" b="1" dirty="0">
                <a:solidFill>
                  <a:srgbClr val="020FBD"/>
                </a:solidFill>
                <a:ea typeface="华文中宋" panose="02010600040101010101" pitchFamily="2" charset="-122"/>
              </a:rPr>
              <a:t>NB-</a:t>
            </a:r>
            <a:r>
              <a:rPr lang="en-US" altLang="zh-CN" b="1" dirty="0" err="1">
                <a:solidFill>
                  <a:srgbClr val="020FBD"/>
                </a:solidFill>
                <a:ea typeface="华文中宋" panose="02010600040101010101" pitchFamily="2" charset="-122"/>
              </a:rPr>
              <a:t>IoT</a:t>
            </a:r>
            <a:r>
              <a:rPr lang="en-US" altLang="zh-CN" b="1" dirty="0">
                <a:solidFill>
                  <a:srgbClr val="020FBD"/>
                </a:solidFill>
                <a:ea typeface="华文中宋" panose="02010600040101010101" pitchFamily="2" charset="-122"/>
              </a:rPr>
              <a:t> SIG Test Issues</a:t>
            </a:r>
            <a:endParaRPr lang="zh-CN" altLang="en-US" b="1" dirty="0">
              <a:solidFill>
                <a:srgbClr val="020FBD"/>
              </a:solidFill>
              <a:ea typeface="华文中宋" panose="02010600040101010101" pitchFamily="2" charset="-122"/>
            </a:endParaRPr>
          </a:p>
        </p:txBody>
      </p:sp>
    </p:spTree>
    <p:extLst>
      <p:ext uri="{BB962C8B-B14F-4D97-AF65-F5344CB8AC3E}">
        <p14:creationId xmlns:p14="http://schemas.microsoft.com/office/powerpoint/2010/main" val="30827827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New Test States 1/2</a:t>
            </a:r>
            <a:endParaRPr lang="zh-CN" altLang="en-US" dirty="0"/>
          </a:p>
        </p:txBody>
      </p:sp>
      <p:sp>
        <p:nvSpPr>
          <p:cNvPr id="45" name="矩形 44"/>
          <p:cNvSpPr/>
          <p:nvPr/>
        </p:nvSpPr>
        <p:spPr>
          <a:xfrm>
            <a:off x="799782" y="1310144"/>
            <a:ext cx="7544435" cy="1477328"/>
          </a:xfrm>
          <a:prstGeom prst="rect">
            <a:avLst/>
          </a:prstGeom>
        </p:spPr>
        <p:txBody>
          <a:bodyPr wrap="square">
            <a:spAutoFit/>
          </a:bodyPr>
          <a:lstStyle/>
          <a:p>
            <a:pPr algn="just"/>
            <a:r>
              <a:rPr lang="en-US" altLang="zh-CN" sz="1800" kern="100" dirty="0">
                <a:latin typeface="Times New Roman" panose="02020603050405020304" pitchFamily="18" charset="0"/>
                <a:ea typeface="宋体" panose="02010600030101010101" pitchFamily="2" charset="-122"/>
                <a:cs typeface="Times New Roman" panose="02020603050405020304" pitchFamily="18" charset="0"/>
              </a:rPr>
              <a:t>The figure below shows NB-IOT UE test states which can be used in the initial condition of the test cases. </a:t>
            </a:r>
          </a:p>
          <a:p>
            <a:pPr algn="just"/>
            <a:r>
              <a:rPr lang="en-US" altLang="zh-CN" sz="1800" kern="100" dirty="0">
                <a:latin typeface="Times New Roman" panose="02020603050405020304" pitchFamily="18" charset="0"/>
                <a:ea typeface="宋体" panose="02010600030101010101" pitchFamily="2" charset="-122"/>
                <a:cs typeface="Times New Roman" panose="02020603050405020304" pitchFamily="18" charset="0"/>
              </a:rPr>
              <a:t>(Note: In some TCs the UE may be transferred from State 1 to State 2 directly, while in some others the UE may be transferred from State 1 to State 2 through State 2B, FFS)</a:t>
            </a:r>
          </a:p>
        </p:txBody>
      </p:sp>
      <p:sp>
        <p:nvSpPr>
          <p:cNvPr id="19" name="Rectangle 62"/>
          <p:cNvSpPr>
            <a:spLocks noChangeArrowheads="1"/>
          </p:cNvSpPr>
          <p:nvPr/>
        </p:nvSpPr>
        <p:spPr bwMode="auto">
          <a:xfrm>
            <a:off x="1547664" y="292516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3" name="Rectangle 135"/>
          <p:cNvSpPr>
            <a:spLocks noChangeArrowheads="1"/>
          </p:cNvSpPr>
          <p:nvPr/>
        </p:nvSpPr>
        <p:spPr bwMode="auto">
          <a:xfrm>
            <a:off x="1547664" y="263691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67"/>
          <p:cNvSpPr>
            <a:spLocks noChangeArrowheads="1"/>
          </p:cNvSpPr>
          <p:nvPr/>
        </p:nvSpPr>
        <p:spPr bwMode="auto">
          <a:xfrm>
            <a:off x="1691680" y="278946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6" name="Rectangle 143"/>
          <p:cNvSpPr>
            <a:spLocks noChangeArrowheads="1"/>
          </p:cNvSpPr>
          <p:nvPr/>
        </p:nvSpPr>
        <p:spPr bwMode="auto">
          <a:xfrm>
            <a:off x="1331640" y="278747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167" name="Group 79"/>
          <p:cNvGrpSpPr>
            <a:grpSpLocks noChangeAspect="1"/>
          </p:cNvGrpSpPr>
          <p:nvPr/>
        </p:nvGrpSpPr>
        <p:grpSpPr bwMode="auto">
          <a:xfrm>
            <a:off x="1547664" y="2951175"/>
            <a:ext cx="5924550" cy="3273425"/>
            <a:chOff x="1440" y="1644"/>
            <a:chExt cx="9330" cy="5155"/>
          </a:xfrm>
        </p:grpSpPr>
        <p:sp>
          <p:nvSpPr>
            <p:cNvPr id="168" name="AutoShape 142"/>
            <p:cNvSpPr>
              <a:spLocks noChangeAspect="1" noChangeArrowheads="1" noTextEdit="1"/>
            </p:cNvSpPr>
            <p:nvPr/>
          </p:nvSpPr>
          <p:spPr bwMode="auto">
            <a:xfrm>
              <a:off x="1440" y="1644"/>
              <a:ext cx="9330" cy="515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141"/>
            <p:cNvSpPr>
              <a:spLocks/>
            </p:cNvSpPr>
            <p:nvPr/>
          </p:nvSpPr>
          <p:spPr bwMode="auto">
            <a:xfrm>
              <a:off x="5322" y="1786"/>
              <a:ext cx="1408" cy="850"/>
            </a:xfrm>
            <a:custGeom>
              <a:avLst/>
              <a:gdLst>
                <a:gd name="T0" fmla="*/ 1230 w 1409"/>
                <a:gd name="T1" fmla="*/ 850 h 850"/>
                <a:gd name="T2" fmla="*/ 1283 w 1409"/>
                <a:gd name="T3" fmla="*/ 773 h 850"/>
                <a:gd name="T4" fmla="*/ 1326 w 1409"/>
                <a:gd name="T5" fmla="*/ 692 h 850"/>
                <a:gd name="T6" fmla="*/ 1362 w 1409"/>
                <a:gd name="T7" fmla="*/ 605 h 850"/>
                <a:gd name="T8" fmla="*/ 1390 w 1409"/>
                <a:gd name="T9" fmla="*/ 517 h 850"/>
                <a:gd name="T10" fmla="*/ 1409 w 1409"/>
                <a:gd name="T11" fmla="*/ 425 h 850"/>
                <a:gd name="T12" fmla="*/ 1388 w 1409"/>
                <a:gd name="T13" fmla="*/ 334 h 850"/>
                <a:gd name="T14" fmla="*/ 1359 w 1409"/>
                <a:gd name="T15" fmla="*/ 248 h 850"/>
                <a:gd name="T16" fmla="*/ 1323 w 1409"/>
                <a:gd name="T17" fmla="*/ 164 h 850"/>
                <a:gd name="T18" fmla="*/ 1280 w 1409"/>
                <a:gd name="T19" fmla="*/ 80 h 850"/>
                <a:gd name="T20" fmla="*/ 1230 w 1409"/>
                <a:gd name="T21" fmla="*/ 0 h 850"/>
                <a:gd name="T22" fmla="*/ 180 w 1409"/>
                <a:gd name="T23" fmla="*/ 0 h 850"/>
                <a:gd name="T24" fmla="*/ 125 w 1409"/>
                <a:gd name="T25" fmla="*/ 80 h 850"/>
                <a:gd name="T26" fmla="*/ 84 w 1409"/>
                <a:gd name="T27" fmla="*/ 164 h 850"/>
                <a:gd name="T28" fmla="*/ 48 w 1409"/>
                <a:gd name="T29" fmla="*/ 248 h 850"/>
                <a:gd name="T30" fmla="*/ 17 w 1409"/>
                <a:gd name="T31" fmla="*/ 334 h 850"/>
                <a:gd name="T32" fmla="*/ 0 w 1409"/>
                <a:gd name="T33" fmla="*/ 425 h 850"/>
                <a:gd name="T34" fmla="*/ 17 w 1409"/>
                <a:gd name="T35" fmla="*/ 517 h 850"/>
                <a:gd name="T36" fmla="*/ 48 w 1409"/>
                <a:gd name="T37" fmla="*/ 605 h 850"/>
                <a:gd name="T38" fmla="*/ 84 w 1409"/>
                <a:gd name="T39" fmla="*/ 692 h 850"/>
                <a:gd name="T40" fmla="*/ 125 w 1409"/>
                <a:gd name="T41" fmla="*/ 773 h 850"/>
                <a:gd name="T42" fmla="*/ 180 w 1409"/>
                <a:gd name="T43" fmla="*/ 850 h 850"/>
                <a:gd name="T44" fmla="*/ 1230 w 1409"/>
                <a:gd name="T45" fmla="*/ 850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09" h="850">
                  <a:moveTo>
                    <a:pt x="1230" y="850"/>
                  </a:moveTo>
                  <a:lnTo>
                    <a:pt x="1283" y="773"/>
                  </a:lnTo>
                  <a:lnTo>
                    <a:pt x="1326" y="692"/>
                  </a:lnTo>
                  <a:lnTo>
                    <a:pt x="1362" y="605"/>
                  </a:lnTo>
                  <a:lnTo>
                    <a:pt x="1390" y="517"/>
                  </a:lnTo>
                  <a:lnTo>
                    <a:pt x="1409" y="425"/>
                  </a:lnTo>
                  <a:lnTo>
                    <a:pt x="1388" y="334"/>
                  </a:lnTo>
                  <a:lnTo>
                    <a:pt x="1359" y="248"/>
                  </a:lnTo>
                  <a:lnTo>
                    <a:pt x="1323" y="164"/>
                  </a:lnTo>
                  <a:lnTo>
                    <a:pt x="1280" y="80"/>
                  </a:lnTo>
                  <a:lnTo>
                    <a:pt x="1230" y="0"/>
                  </a:lnTo>
                  <a:lnTo>
                    <a:pt x="180" y="0"/>
                  </a:lnTo>
                  <a:lnTo>
                    <a:pt x="125" y="80"/>
                  </a:lnTo>
                  <a:lnTo>
                    <a:pt x="84" y="164"/>
                  </a:lnTo>
                  <a:lnTo>
                    <a:pt x="48" y="248"/>
                  </a:lnTo>
                  <a:lnTo>
                    <a:pt x="17" y="334"/>
                  </a:lnTo>
                  <a:lnTo>
                    <a:pt x="0" y="425"/>
                  </a:lnTo>
                  <a:lnTo>
                    <a:pt x="17" y="517"/>
                  </a:lnTo>
                  <a:lnTo>
                    <a:pt x="48" y="605"/>
                  </a:lnTo>
                  <a:lnTo>
                    <a:pt x="84" y="692"/>
                  </a:lnTo>
                  <a:lnTo>
                    <a:pt x="125" y="773"/>
                  </a:lnTo>
                  <a:lnTo>
                    <a:pt x="180" y="850"/>
                  </a:lnTo>
                  <a:lnTo>
                    <a:pt x="1230" y="850"/>
                  </a:lnTo>
                  <a:close/>
                </a:path>
              </a:pathLst>
            </a:custGeom>
            <a:noFill/>
            <a:ln w="31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Rectangle 140"/>
            <p:cNvSpPr>
              <a:spLocks noChangeArrowheads="1"/>
            </p:cNvSpPr>
            <p:nvPr/>
          </p:nvSpPr>
          <p:spPr bwMode="auto">
            <a:xfrm>
              <a:off x="5495" y="1968"/>
              <a:ext cx="1085" cy="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State </a:t>
              </a:r>
              <a:r>
                <a:rPr kumimoji="0" lang="en-GB" altLang="ja-JP"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1 Switched OFF</a:t>
              </a:r>
              <a:endParaRPr kumimoji="0" lang="en-GB" altLang="ja-JP" sz="1800" b="0" i="0" u="none" strike="noStrike" cap="none" normalizeH="0" baseline="0">
                <a:ln>
                  <a:noFill/>
                </a:ln>
                <a:solidFill>
                  <a:schemeClr val="tx1"/>
                </a:solidFill>
                <a:effectLst/>
                <a:latin typeface="Arial" panose="020B0604020202020204" pitchFamily="34" charset="0"/>
              </a:endParaRPr>
            </a:p>
          </p:txBody>
        </p:sp>
        <p:sp>
          <p:nvSpPr>
            <p:cNvPr id="171" name="Freeform 139"/>
            <p:cNvSpPr>
              <a:spLocks/>
            </p:cNvSpPr>
            <p:nvPr/>
          </p:nvSpPr>
          <p:spPr bwMode="auto">
            <a:xfrm>
              <a:off x="4942" y="2950"/>
              <a:ext cx="110" cy="169"/>
            </a:xfrm>
            <a:custGeom>
              <a:avLst/>
              <a:gdLst>
                <a:gd name="T0" fmla="*/ 110 w 110"/>
                <a:gd name="T1" fmla="*/ 0 h 168"/>
                <a:gd name="T2" fmla="*/ 55 w 110"/>
                <a:gd name="T3" fmla="*/ 168 h 168"/>
                <a:gd name="T4" fmla="*/ 0 w 110"/>
                <a:gd name="T5" fmla="*/ 0 h 168"/>
                <a:gd name="T6" fmla="*/ 110 w 110"/>
                <a:gd name="T7" fmla="*/ 0 h 168"/>
              </a:gdLst>
              <a:ahLst/>
              <a:cxnLst>
                <a:cxn ang="0">
                  <a:pos x="T0" y="T1"/>
                </a:cxn>
                <a:cxn ang="0">
                  <a:pos x="T2" y="T3"/>
                </a:cxn>
                <a:cxn ang="0">
                  <a:pos x="T4" y="T5"/>
                </a:cxn>
                <a:cxn ang="0">
                  <a:pos x="T6" y="T7"/>
                </a:cxn>
              </a:cxnLst>
              <a:rect l="0" t="0" r="r" b="b"/>
              <a:pathLst>
                <a:path w="110" h="168">
                  <a:moveTo>
                    <a:pt x="110" y="0"/>
                  </a:moveTo>
                  <a:lnTo>
                    <a:pt x="55" y="168"/>
                  </a:lnTo>
                  <a:lnTo>
                    <a:pt x="0" y="0"/>
                  </a:lnTo>
                  <a:lnTo>
                    <a:pt x="1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AutoShape 138"/>
            <p:cNvSpPr>
              <a:spLocks noChangeShapeType="1"/>
            </p:cNvSpPr>
            <p:nvPr/>
          </p:nvSpPr>
          <p:spPr bwMode="auto">
            <a:xfrm>
              <a:off x="4985" y="2848"/>
              <a:ext cx="1" cy="10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137"/>
            <p:cNvSpPr>
              <a:spLocks/>
            </p:cNvSpPr>
            <p:nvPr/>
          </p:nvSpPr>
          <p:spPr bwMode="auto">
            <a:xfrm>
              <a:off x="6213" y="3124"/>
              <a:ext cx="1964" cy="849"/>
            </a:xfrm>
            <a:custGeom>
              <a:avLst/>
              <a:gdLst>
                <a:gd name="T0" fmla="*/ 1232 w 1411"/>
                <a:gd name="T1" fmla="*/ 849 h 849"/>
                <a:gd name="T2" fmla="*/ 1284 w 1411"/>
                <a:gd name="T3" fmla="*/ 773 h 849"/>
                <a:gd name="T4" fmla="*/ 1327 w 1411"/>
                <a:gd name="T5" fmla="*/ 691 h 849"/>
                <a:gd name="T6" fmla="*/ 1363 w 1411"/>
                <a:gd name="T7" fmla="*/ 605 h 849"/>
                <a:gd name="T8" fmla="*/ 1392 w 1411"/>
                <a:gd name="T9" fmla="*/ 516 h 849"/>
                <a:gd name="T10" fmla="*/ 1411 w 1411"/>
                <a:gd name="T11" fmla="*/ 424 h 849"/>
                <a:gd name="T12" fmla="*/ 1392 w 1411"/>
                <a:gd name="T13" fmla="*/ 333 h 849"/>
                <a:gd name="T14" fmla="*/ 1363 w 1411"/>
                <a:gd name="T15" fmla="*/ 244 h 849"/>
                <a:gd name="T16" fmla="*/ 1325 w 1411"/>
                <a:gd name="T17" fmla="*/ 160 h 849"/>
                <a:gd name="T18" fmla="*/ 1282 w 1411"/>
                <a:gd name="T19" fmla="*/ 76 h 849"/>
                <a:gd name="T20" fmla="*/ 1232 w 1411"/>
                <a:gd name="T21" fmla="*/ 0 h 849"/>
                <a:gd name="T22" fmla="*/ 179 w 1411"/>
                <a:gd name="T23" fmla="*/ 0 h 849"/>
                <a:gd name="T24" fmla="*/ 129 w 1411"/>
                <a:gd name="T25" fmla="*/ 76 h 849"/>
                <a:gd name="T26" fmla="*/ 86 w 1411"/>
                <a:gd name="T27" fmla="*/ 160 h 849"/>
                <a:gd name="T28" fmla="*/ 47 w 1411"/>
                <a:gd name="T29" fmla="*/ 244 h 849"/>
                <a:gd name="T30" fmla="*/ 19 w 1411"/>
                <a:gd name="T31" fmla="*/ 333 h 849"/>
                <a:gd name="T32" fmla="*/ 0 w 1411"/>
                <a:gd name="T33" fmla="*/ 424 h 849"/>
                <a:gd name="T34" fmla="*/ 19 w 1411"/>
                <a:gd name="T35" fmla="*/ 516 h 849"/>
                <a:gd name="T36" fmla="*/ 47 w 1411"/>
                <a:gd name="T37" fmla="*/ 605 h 849"/>
                <a:gd name="T38" fmla="*/ 83 w 1411"/>
                <a:gd name="T39" fmla="*/ 691 h 849"/>
                <a:gd name="T40" fmla="*/ 126 w 1411"/>
                <a:gd name="T41" fmla="*/ 773 h 849"/>
                <a:gd name="T42" fmla="*/ 179 w 1411"/>
                <a:gd name="T43" fmla="*/ 849 h 849"/>
                <a:gd name="T44" fmla="*/ 1232 w 1411"/>
                <a:gd name="T45" fmla="*/ 849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11" h="849">
                  <a:moveTo>
                    <a:pt x="1232" y="849"/>
                  </a:moveTo>
                  <a:lnTo>
                    <a:pt x="1284" y="773"/>
                  </a:lnTo>
                  <a:lnTo>
                    <a:pt x="1327" y="691"/>
                  </a:lnTo>
                  <a:lnTo>
                    <a:pt x="1363" y="605"/>
                  </a:lnTo>
                  <a:lnTo>
                    <a:pt x="1392" y="516"/>
                  </a:lnTo>
                  <a:lnTo>
                    <a:pt x="1411" y="424"/>
                  </a:lnTo>
                  <a:lnTo>
                    <a:pt x="1392" y="333"/>
                  </a:lnTo>
                  <a:lnTo>
                    <a:pt x="1363" y="244"/>
                  </a:lnTo>
                  <a:lnTo>
                    <a:pt x="1325" y="160"/>
                  </a:lnTo>
                  <a:lnTo>
                    <a:pt x="1282" y="76"/>
                  </a:lnTo>
                  <a:lnTo>
                    <a:pt x="1232" y="0"/>
                  </a:lnTo>
                  <a:lnTo>
                    <a:pt x="179" y="0"/>
                  </a:lnTo>
                  <a:lnTo>
                    <a:pt x="129" y="76"/>
                  </a:lnTo>
                  <a:lnTo>
                    <a:pt x="86" y="160"/>
                  </a:lnTo>
                  <a:lnTo>
                    <a:pt x="47" y="244"/>
                  </a:lnTo>
                  <a:lnTo>
                    <a:pt x="19" y="333"/>
                  </a:lnTo>
                  <a:lnTo>
                    <a:pt x="0" y="424"/>
                  </a:lnTo>
                  <a:lnTo>
                    <a:pt x="19" y="516"/>
                  </a:lnTo>
                  <a:lnTo>
                    <a:pt x="47" y="605"/>
                  </a:lnTo>
                  <a:lnTo>
                    <a:pt x="83" y="691"/>
                  </a:lnTo>
                  <a:lnTo>
                    <a:pt x="126" y="773"/>
                  </a:lnTo>
                  <a:lnTo>
                    <a:pt x="179" y="849"/>
                  </a:lnTo>
                  <a:lnTo>
                    <a:pt x="1232" y="849"/>
                  </a:lnTo>
                  <a:close/>
                </a:path>
              </a:pathLst>
            </a:custGeom>
            <a:noFill/>
            <a:ln w="31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Text Box 136"/>
            <p:cNvSpPr txBox="1">
              <a:spLocks noChangeArrowheads="1"/>
            </p:cNvSpPr>
            <p:nvPr/>
          </p:nvSpPr>
          <p:spPr bwMode="auto">
            <a:xfrm>
              <a:off x="6158" y="3108"/>
              <a:ext cx="2067" cy="888"/>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State 2B</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chemeClr val="tx1"/>
                  </a:solidFill>
                  <a:effectLst/>
                  <a:latin typeface="Arial" panose="020B0604020202020204" pitchFamily="34" charset="0"/>
                  <a:ea typeface="MS Mincho" charset="-128"/>
                  <a:cs typeface="Arial" panose="020B0604020202020204" pitchFamily="34" charset="0"/>
                </a:rPr>
                <a:t>Registered without PDN</a:t>
              </a:r>
              <a:br>
                <a:rPr kumimoji="0" lang="en-GB" altLang="zh-CN" sz="800" b="0" i="0" u="none" strike="noStrike" cap="none" normalizeH="0" baseline="0">
                  <a:ln>
                    <a:noFill/>
                  </a:ln>
                  <a:solidFill>
                    <a:srgbClr val="FF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Idle Mode</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endParaRPr kumimoji="0" lang="en-GB" altLang="zh-CN" sz="1800" b="0" i="0" u="none" strike="noStrike" cap="none" normalizeH="0" baseline="0">
                <a:ln>
                  <a:noFill/>
                </a:ln>
                <a:solidFill>
                  <a:schemeClr val="tx1"/>
                </a:solidFill>
                <a:effectLst/>
                <a:latin typeface="Arial" panose="020B0604020202020204" pitchFamily="34" charset="0"/>
              </a:endParaRPr>
            </a:p>
          </p:txBody>
        </p:sp>
        <p:grpSp>
          <p:nvGrpSpPr>
            <p:cNvPr id="175" name="Group 133"/>
            <p:cNvGrpSpPr>
              <a:grpSpLocks/>
            </p:cNvGrpSpPr>
            <p:nvPr/>
          </p:nvGrpSpPr>
          <p:grpSpPr bwMode="auto">
            <a:xfrm>
              <a:off x="7142" y="3967"/>
              <a:ext cx="110" cy="472"/>
              <a:chOff x="7142" y="3967"/>
              <a:chExt cx="110" cy="472"/>
            </a:xfrm>
          </p:grpSpPr>
          <p:sp>
            <p:nvSpPr>
              <p:cNvPr id="229" name="AutoShape 135"/>
              <p:cNvSpPr>
                <a:spLocks noChangeShapeType="1"/>
              </p:cNvSpPr>
              <p:nvPr/>
            </p:nvSpPr>
            <p:spPr bwMode="auto">
              <a:xfrm>
                <a:off x="7192" y="3967"/>
                <a:ext cx="5" cy="472"/>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134"/>
              <p:cNvSpPr>
                <a:spLocks/>
              </p:cNvSpPr>
              <p:nvPr/>
            </p:nvSpPr>
            <p:spPr bwMode="auto">
              <a:xfrm>
                <a:off x="7142" y="4270"/>
                <a:ext cx="110" cy="169"/>
              </a:xfrm>
              <a:custGeom>
                <a:avLst/>
                <a:gdLst>
                  <a:gd name="T0" fmla="*/ 110 w 110"/>
                  <a:gd name="T1" fmla="*/ 0 h 168"/>
                  <a:gd name="T2" fmla="*/ 55 w 110"/>
                  <a:gd name="T3" fmla="*/ 168 h 168"/>
                  <a:gd name="T4" fmla="*/ 0 w 110"/>
                  <a:gd name="T5" fmla="*/ 0 h 168"/>
                  <a:gd name="T6" fmla="*/ 110 w 110"/>
                  <a:gd name="T7" fmla="*/ 0 h 168"/>
                </a:gdLst>
                <a:ahLst/>
                <a:cxnLst>
                  <a:cxn ang="0">
                    <a:pos x="T0" y="T1"/>
                  </a:cxn>
                  <a:cxn ang="0">
                    <a:pos x="T2" y="T3"/>
                  </a:cxn>
                  <a:cxn ang="0">
                    <a:pos x="T4" y="T5"/>
                  </a:cxn>
                  <a:cxn ang="0">
                    <a:pos x="T6" y="T7"/>
                  </a:cxn>
                </a:cxnLst>
                <a:rect l="0" t="0" r="r" b="b"/>
                <a:pathLst>
                  <a:path w="110" h="168">
                    <a:moveTo>
                      <a:pt x="110" y="0"/>
                    </a:moveTo>
                    <a:lnTo>
                      <a:pt x="55" y="168"/>
                    </a:lnTo>
                    <a:lnTo>
                      <a:pt x="0" y="0"/>
                    </a:lnTo>
                    <a:lnTo>
                      <a:pt x="1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6" name="Group 130"/>
            <p:cNvGrpSpPr>
              <a:grpSpLocks/>
            </p:cNvGrpSpPr>
            <p:nvPr/>
          </p:nvGrpSpPr>
          <p:grpSpPr bwMode="auto">
            <a:xfrm>
              <a:off x="7132" y="2850"/>
              <a:ext cx="110" cy="279"/>
              <a:chOff x="7132" y="2850"/>
              <a:chExt cx="110" cy="279"/>
            </a:xfrm>
          </p:grpSpPr>
          <p:sp>
            <p:nvSpPr>
              <p:cNvPr id="227" name="Freeform 132"/>
              <p:cNvSpPr>
                <a:spLocks/>
              </p:cNvSpPr>
              <p:nvPr/>
            </p:nvSpPr>
            <p:spPr bwMode="auto">
              <a:xfrm>
                <a:off x="7132" y="2960"/>
                <a:ext cx="110" cy="169"/>
              </a:xfrm>
              <a:custGeom>
                <a:avLst/>
                <a:gdLst>
                  <a:gd name="T0" fmla="*/ 110 w 110"/>
                  <a:gd name="T1" fmla="*/ 0 h 168"/>
                  <a:gd name="T2" fmla="*/ 55 w 110"/>
                  <a:gd name="T3" fmla="*/ 168 h 168"/>
                  <a:gd name="T4" fmla="*/ 0 w 110"/>
                  <a:gd name="T5" fmla="*/ 0 h 168"/>
                  <a:gd name="T6" fmla="*/ 110 w 110"/>
                  <a:gd name="T7" fmla="*/ 0 h 168"/>
                </a:gdLst>
                <a:ahLst/>
                <a:cxnLst>
                  <a:cxn ang="0">
                    <a:pos x="T0" y="T1"/>
                  </a:cxn>
                  <a:cxn ang="0">
                    <a:pos x="T2" y="T3"/>
                  </a:cxn>
                  <a:cxn ang="0">
                    <a:pos x="T4" y="T5"/>
                  </a:cxn>
                  <a:cxn ang="0">
                    <a:pos x="T6" y="T7"/>
                  </a:cxn>
                </a:cxnLst>
                <a:rect l="0" t="0" r="r" b="b"/>
                <a:pathLst>
                  <a:path w="110" h="168">
                    <a:moveTo>
                      <a:pt x="110" y="0"/>
                    </a:moveTo>
                    <a:lnTo>
                      <a:pt x="55" y="168"/>
                    </a:lnTo>
                    <a:lnTo>
                      <a:pt x="0" y="0"/>
                    </a:lnTo>
                    <a:lnTo>
                      <a:pt x="1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AutoShape 131"/>
              <p:cNvSpPr>
                <a:spLocks noChangeShapeType="1"/>
              </p:cNvSpPr>
              <p:nvPr/>
            </p:nvSpPr>
            <p:spPr bwMode="auto">
              <a:xfrm>
                <a:off x="7173" y="2850"/>
                <a:ext cx="10" cy="18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7" name="Line 129"/>
            <p:cNvSpPr>
              <a:spLocks noChangeShapeType="1"/>
            </p:cNvSpPr>
            <p:nvPr/>
          </p:nvSpPr>
          <p:spPr bwMode="auto">
            <a:xfrm>
              <a:off x="4987" y="2846"/>
              <a:ext cx="2189"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Line 128"/>
            <p:cNvSpPr>
              <a:spLocks noChangeShapeType="1"/>
            </p:cNvSpPr>
            <p:nvPr/>
          </p:nvSpPr>
          <p:spPr bwMode="auto">
            <a:xfrm flipV="1">
              <a:off x="6018" y="2638"/>
              <a:ext cx="1" cy="20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79" name="Group 125"/>
            <p:cNvGrpSpPr>
              <a:grpSpLocks/>
            </p:cNvGrpSpPr>
            <p:nvPr/>
          </p:nvGrpSpPr>
          <p:grpSpPr bwMode="auto">
            <a:xfrm>
              <a:off x="4007" y="3108"/>
              <a:ext cx="1991" cy="888"/>
              <a:chOff x="6500" y="3095"/>
              <a:chExt cx="1991" cy="888"/>
            </a:xfrm>
          </p:grpSpPr>
          <p:sp>
            <p:nvSpPr>
              <p:cNvPr id="225" name="Freeform 127"/>
              <p:cNvSpPr>
                <a:spLocks/>
              </p:cNvSpPr>
              <p:nvPr/>
            </p:nvSpPr>
            <p:spPr bwMode="auto">
              <a:xfrm>
                <a:off x="6527" y="3111"/>
                <a:ext cx="1964" cy="849"/>
              </a:xfrm>
              <a:custGeom>
                <a:avLst/>
                <a:gdLst>
                  <a:gd name="T0" fmla="*/ 1232 w 1411"/>
                  <a:gd name="T1" fmla="*/ 849 h 849"/>
                  <a:gd name="T2" fmla="*/ 1284 w 1411"/>
                  <a:gd name="T3" fmla="*/ 773 h 849"/>
                  <a:gd name="T4" fmla="*/ 1327 w 1411"/>
                  <a:gd name="T5" fmla="*/ 691 h 849"/>
                  <a:gd name="T6" fmla="*/ 1363 w 1411"/>
                  <a:gd name="T7" fmla="*/ 605 h 849"/>
                  <a:gd name="T8" fmla="*/ 1392 w 1411"/>
                  <a:gd name="T9" fmla="*/ 516 h 849"/>
                  <a:gd name="T10" fmla="*/ 1411 w 1411"/>
                  <a:gd name="T11" fmla="*/ 424 h 849"/>
                  <a:gd name="T12" fmla="*/ 1392 w 1411"/>
                  <a:gd name="T13" fmla="*/ 333 h 849"/>
                  <a:gd name="T14" fmla="*/ 1363 w 1411"/>
                  <a:gd name="T15" fmla="*/ 244 h 849"/>
                  <a:gd name="T16" fmla="*/ 1325 w 1411"/>
                  <a:gd name="T17" fmla="*/ 160 h 849"/>
                  <a:gd name="T18" fmla="*/ 1282 w 1411"/>
                  <a:gd name="T19" fmla="*/ 76 h 849"/>
                  <a:gd name="T20" fmla="*/ 1232 w 1411"/>
                  <a:gd name="T21" fmla="*/ 0 h 849"/>
                  <a:gd name="T22" fmla="*/ 179 w 1411"/>
                  <a:gd name="T23" fmla="*/ 0 h 849"/>
                  <a:gd name="T24" fmla="*/ 129 w 1411"/>
                  <a:gd name="T25" fmla="*/ 76 h 849"/>
                  <a:gd name="T26" fmla="*/ 86 w 1411"/>
                  <a:gd name="T27" fmla="*/ 160 h 849"/>
                  <a:gd name="T28" fmla="*/ 47 w 1411"/>
                  <a:gd name="T29" fmla="*/ 244 h 849"/>
                  <a:gd name="T30" fmla="*/ 19 w 1411"/>
                  <a:gd name="T31" fmla="*/ 333 h 849"/>
                  <a:gd name="T32" fmla="*/ 0 w 1411"/>
                  <a:gd name="T33" fmla="*/ 424 h 849"/>
                  <a:gd name="T34" fmla="*/ 19 w 1411"/>
                  <a:gd name="T35" fmla="*/ 516 h 849"/>
                  <a:gd name="T36" fmla="*/ 47 w 1411"/>
                  <a:gd name="T37" fmla="*/ 605 h 849"/>
                  <a:gd name="T38" fmla="*/ 83 w 1411"/>
                  <a:gd name="T39" fmla="*/ 691 h 849"/>
                  <a:gd name="T40" fmla="*/ 126 w 1411"/>
                  <a:gd name="T41" fmla="*/ 773 h 849"/>
                  <a:gd name="T42" fmla="*/ 179 w 1411"/>
                  <a:gd name="T43" fmla="*/ 849 h 849"/>
                  <a:gd name="T44" fmla="*/ 1232 w 1411"/>
                  <a:gd name="T45" fmla="*/ 849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11" h="849">
                    <a:moveTo>
                      <a:pt x="1232" y="849"/>
                    </a:moveTo>
                    <a:lnTo>
                      <a:pt x="1284" y="773"/>
                    </a:lnTo>
                    <a:lnTo>
                      <a:pt x="1327" y="691"/>
                    </a:lnTo>
                    <a:lnTo>
                      <a:pt x="1363" y="605"/>
                    </a:lnTo>
                    <a:lnTo>
                      <a:pt x="1392" y="516"/>
                    </a:lnTo>
                    <a:lnTo>
                      <a:pt x="1411" y="424"/>
                    </a:lnTo>
                    <a:lnTo>
                      <a:pt x="1392" y="333"/>
                    </a:lnTo>
                    <a:lnTo>
                      <a:pt x="1363" y="244"/>
                    </a:lnTo>
                    <a:lnTo>
                      <a:pt x="1325" y="160"/>
                    </a:lnTo>
                    <a:lnTo>
                      <a:pt x="1282" y="76"/>
                    </a:lnTo>
                    <a:lnTo>
                      <a:pt x="1232" y="0"/>
                    </a:lnTo>
                    <a:lnTo>
                      <a:pt x="179" y="0"/>
                    </a:lnTo>
                    <a:lnTo>
                      <a:pt x="129" y="76"/>
                    </a:lnTo>
                    <a:lnTo>
                      <a:pt x="86" y="160"/>
                    </a:lnTo>
                    <a:lnTo>
                      <a:pt x="47" y="244"/>
                    </a:lnTo>
                    <a:lnTo>
                      <a:pt x="19" y="333"/>
                    </a:lnTo>
                    <a:lnTo>
                      <a:pt x="0" y="424"/>
                    </a:lnTo>
                    <a:lnTo>
                      <a:pt x="19" y="516"/>
                    </a:lnTo>
                    <a:lnTo>
                      <a:pt x="47" y="605"/>
                    </a:lnTo>
                    <a:lnTo>
                      <a:pt x="83" y="691"/>
                    </a:lnTo>
                    <a:lnTo>
                      <a:pt x="126" y="773"/>
                    </a:lnTo>
                    <a:lnTo>
                      <a:pt x="179" y="849"/>
                    </a:lnTo>
                    <a:lnTo>
                      <a:pt x="1232" y="849"/>
                    </a:lnTo>
                    <a:close/>
                  </a:path>
                </a:pathLst>
              </a:custGeom>
              <a:noFill/>
              <a:ln w="31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Text Box 126"/>
              <p:cNvSpPr txBox="1">
                <a:spLocks noChangeArrowheads="1"/>
              </p:cNvSpPr>
              <p:nvPr/>
            </p:nvSpPr>
            <p:spPr bwMode="auto">
              <a:xfrm>
                <a:off x="6500" y="3095"/>
                <a:ext cx="1983" cy="888"/>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State 2</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Registered</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Idle Mode</a:t>
                </a:r>
                <a:endParaRPr kumimoji="0" lang="en-GB" altLang="zh-CN" sz="1800" b="0" i="0" u="none" strike="noStrike" cap="none" normalizeH="0" baseline="0">
                  <a:ln>
                    <a:noFill/>
                  </a:ln>
                  <a:solidFill>
                    <a:schemeClr val="tx1"/>
                  </a:solidFill>
                  <a:effectLst/>
                  <a:latin typeface="Arial" panose="020B0604020202020204" pitchFamily="34" charset="0"/>
                </a:endParaRPr>
              </a:p>
            </p:txBody>
          </p:sp>
        </p:grpSp>
        <p:grpSp>
          <p:nvGrpSpPr>
            <p:cNvPr id="180" name="Group 122"/>
            <p:cNvGrpSpPr>
              <a:grpSpLocks/>
            </p:cNvGrpSpPr>
            <p:nvPr/>
          </p:nvGrpSpPr>
          <p:grpSpPr bwMode="auto">
            <a:xfrm>
              <a:off x="1768" y="3108"/>
              <a:ext cx="1991" cy="888"/>
              <a:chOff x="6500" y="3095"/>
              <a:chExt cx="1991" cy="888"/>
            </a:xfrm>
          </p:grpSpPr>
          <p:sp>
            <p:nvSpPr>
              <p:cNvPr id="223" name="Freeform 124"/>
              <p:cNvSpPr>
                <a:spLocks/>
              </p:cNvSpPr>
              <p:nvPr/>
            </p:nvSpPr>
            <p:spPr bwMode="auto">
              <a:xfrm>
                <a:off x="6527" y="3111"/>
                <a:ext cx="1964" cy="849"/>
              </a:xfrm>
              <a:custGeom>
                <a:avLst/>
                <a:gdLst>
                  <a:gd name="T0" fmla="*/ 1232 w 1411"/>
                  <a:gd name="T1" fmla="*/ 849 h 849"/>
                  <a:gd name="T2" fmla="*/ 1284 w 1411"/>
                  <a:gd name="T3" fmla="*/ 773 h 849"/>
                  <a:gd name="T4" fmla="*/ 1327 w 1411"/>
                  <a:gd name="T5" fmla="*/ 691 h 849"/>
                  <a:gd name="T6" fmla="*/ 1363 w 1411"/>
                  <a:gd name="T7" fmla="*/ 605 h 849"/>
                  <a:gd name="T8" fmla="*/ 1392 w 1411"/>
                  <a:gd name="T9" fmla="*/ 516 h 849"/>
                  <a:gd name="T10" fmla="*/ 1411 w 1411"/>
                  <a:gd name="T11" fmla="*/ 424 h 849"/>
                  <a:gd name="T12" fmla="*/ 1392 w 1411"/>
                  <a:gd name="T13" fmla="*/ 333 h 849"/>
                  <a:gd name="T14" fmla="*/ 1363 w 1411"/>
                  <a:gd name="T15" fmla="*/ 244 h 849"/>
                  <a:gd name="T16" fmla="*/ 1325 w 1411"/>
                  <a:gd name="T17" fmla="*/ 160 h 849"/>
                  <a:gd name="T18" fmla="*/ 1282 w 1411"/>
                  <a:gd name="T19" fmla="*/ 76 h 849"/>
                  <a:gd name="T20" fmla="*/ 1232 w 1411"/>
                  <a:gd name="T21" fmla="*/ 0 h 849"/>
                  <a:gd name="T22" fmla="*/ 179 w 1411"/>
                  <a:gd name="T23" fmla="*/ 0 h 849"/>
                  <a:gd name="T24" fmla="*/ 129 w 1411"/>
                  <a:gd name="T25" fmla="*/ 76 h 849"/>
                  <a:gd name="T26" fmla="*/ 86 w 1411"/>
                  <a:gd name="T27" fmla="*/ 160 h 849"/>
                  <a:gd name="T28" fmla="*/ 47 w 1411"/>
                  <a:gd name="T29" fmla="*/ 244 h 849"/>
                  <a:gd name="T30" fmla="*/ 19 w 1411"/>
                  <a:gd name="T31" fmla="*/ 333 h 849"/>
                  <a:gd name="T32" fmla="*/ 0 w 1411"/>
                  <a:gd name="T33" fmla="*/ 424 h 849"/>
                  <a:gd name="T34" fmla="*/ 19 w 1411"/>
                  <a:gd name="T35" fmla="*/ 516 h 849"/>
                  <a:gd name="T36" fmla="*/ 47 w 1411"/>
                  <a:gd name="T37" fmla="*/ 605 h 849"/>
                  <a:gd name="T38" fmla="*/ 83 w 1411"/>
                  <a:gd name="T39" fmla="*/ 691 h 849"/>
                  <a:gd name="T40" fmla="*/ 126 w 1411"/>
                  <a:gd name="T41" fmla="*/ 773 h 849"/>
                  <a:gd name="T42" fmla="*/ 179 w 1411"/>
                  <a:gd name="T43" fmla="*/ 849 h 849"/>
                  <a:gd name="T44" fmla="*/ 1232 w 1411"/>
                  <a:gd name="T45" fmla="*/ 849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11" h="849">
                    <a:moveTo>
                      <a:pt x="1232" y="849"/>
                    </a:moveTo>
                    <a:lnTo>
                      <a:pt x="1284" y="773"/>
                    </a:lnTo>
                    <a:lnTo>
                      <a:pt x="1327" y="691"/>
                    </a:lnTo>
                    <a:lnTo>
                      <a:pt x="1363" y="605"/>
                    </a:lnTo>
                    <a:lnTo>
                      <a:pt x="1392" y="516"/>
                    </a:lnTo>
                    <a:lnTo>
                      <a:pt x="1411" y="424"/>
                    </a:lnTo>
                    <a:lnTo>
                      <a:pt x="1392" y="333"/>
                    </a:lnTo>
                    <a:lnTo>
                      <a:pt x="1363" y="244"/>
                    </a:lnTo>
                    <a:lnTo>
                      <a:pt x="1325" y="160"/>
                    </a:lnTo>
                    <a:lnTo>
                      <a:pt x="1282" y="76"/>
                    </a:lnTo>
                    <a:lnTo>
                      <a:pt x="1232" y="0"/>
                    </a:lnTo>
                    <a:lnTo>
                      <a:pt x="179" y="0"/>
                    </a:lnTo>
                    <a:lnTo>
                      <a:pt x="129" y="76"/>
                    </a:lnTo>
                    <a:lnTo>
                      <a:pt x="86" y="160"/>
                    </a:lnTo>
                    <a:lnTo>
                      <a:pt x="47" y="244"/>
                    </a:lnTo>
                    <a:lnTo>
                      <a:pt x="19" y="333"/>
                    </a:lnTo>
                    <a:lnTo>
                      <a:pt x="0" y="424"/>
                    </a:lnTo>
                    <a:lnTo>
                      <a:pt x="19" y="516"/>
                    </a:lnTo>
                    <a:lnTo>
                      <a:pt x="47" y="605"/>
                    </a:lnTo>
                    <a:lnTo>
                      <a:pt x="83" y="691"/>
                    </a:lnTo>
                    <a:lnTo>
                      <a:pt x="126" y="773"/>
                    </a:lnTo>
                    <a:lnTo>
                      <a:pt x="179" y="849"/>
                    </a:lnTo>
                    <a:lnTo>
                      <a:pt x="1232" y="849"/>
                    </a:lnTo>
                    <a:close/>
                  </a:path>
                </a:pathLst>
              </a:custGeom>
              <a:noFill/>
              <a:ln w="31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Text Box 123"/>
              <p:cNvSpPr txBox="1">
                <a:spLocks noChangeArrowheads="1"/>
              </p:cNvSpPr>
              <p:nvPr/>
            </p:nvSpPr>
            <p:spPr bwMode="auto">
              <a:xfrm>
                <a:off x="6500" y="3095"/>
                <a:ext cx="1983" cy="888"/>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State 2A</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Registered</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Test Mode Activated</a:t>
                </a:r>
                <a:endParaRPr kumimoji="0" lang="en-GB" altLang="zh-CN" sz="1800" b="0" i="0" u="none" strike="noStrike" cap="none" normalizeH="0" baseline="0">
                  <a:ln>
                    <a:noFill/>
                  </a:ln>
                  <a:solidFill>
                    <a:schemeClr val="tx1"/>
                  </a:solidFill>
                  <a:effectLst/>
                  <a:latin typeface="Arial" panose="020B0604020202020204" pitchFamily="34" charset="0"/>
                </a:endParaRPr>
              </a:p>
            </p:txBody>
          </p:sp>
        </p:grpSp>
        <p:sp>
          <p:nvSpPr>
            <p:cNvPr id="181" name="Freeform 121"/>
            <p:cNvSpPr>
              <a:spLocks/>
            </p:cNvSpPr>
            <p:nvPr/>
          </p:nvSpPr>
          <p:spPr bwMode="auto">
            <a:xfrm>
              <a:off x="8466" y="3131"/>
              <a:ext cx="1964" cy="849"/>
            </a:xfrm>
            <a:custGeom>
              <a:avLst/>
              <a:gdLst>
                <a:gd name="T0" fmla="*/ 1232 w 1411"/>
                <a:gd name="T1" fmla="*/ 849 h 849"/>
                <a:gd name="T2" fmla="*/ 1284 w 1411"/>
                <a:gd name="T3" fmla="*/ 773 h 849"/>
                <a:gd name="T4" fmla="*/ 1327 w 1411"/>
                <a:gd name="T5" fmla="*/ 691 h 849"/>
                <a:gd name="T6" fmla="*/ 1363 w 1411"/>
                <a:gd name="T7" fmla="*/ 605 h 849"/>
                <a:gd name="T8" fmla="*/ 1392 w 1411"/>
                <a:gd name="T9" fmla="*/ 516 h 849"/>
                <a:gd name="T10" fmla="*/ 1411 w 1411"/>
                <a:gd name="T11" fmla="*/ 424 h 849"/>
                <a:gd name="T12" fmla="*/ 1392 w 1411"/>
                <a:gd name="T13" fmla="*/ 333 h 849"/>
                <a:gd name="T14" fmla="*/ 1363 w 1411"/>
                <a:gd name="T15" fmla="*/ 244 h 849"/>
                <a:gd name="T16" fmla="*/ 1325 w 1411"/>
                <a:gd name="T17" fmla="*/ 160 h 849"/>
                <a:gd name="T18" fmla="*/ 1282 w 1411"/>
                <a:gd name="T19" fmla="*/ 76 h 849"/>
                <a:gd name="T20" fmla="*/ 1232 w 1411"/>
                <a:gd name="T21" fmla="*/ 0 h 849"/>
                <a:gd name="T22" fmla="*/ 179 w 1411"/>
                <a:gd name="T23" fmla="*/ 0 h 849"/>
                <a:gd name="T24" fmla="*/ 129 w 1411"/>
                <a:gd name="T25" fmla="*/ 76 h 849"/>
                <a:gd name="T26" fmla="*/ 86 w 1411"/>
                <a:gd name="T27" fmla="*/ 160 h 849"/>
                <a:gd name="T28" fmla="*/ 47 w 1411"/>
                <a:gd name="T29" fmla="*/ 244 h 849"/>
                <a:gd name="T30" fmla="*/ 19 w 1411"/>
                <a:gd name="T31" fmla="*/ 333 h 849"/>
                <a:gd name="T32" fmla="*/ 0 w 1411"/>
                <a:gd name="T33" fmla="*/ 424 h 849"/>
                <a:gd name="T34" fmla="*/ 19 w 1411"/>
                <a:gd name="T35" fmla="*/ 516 h 849"/>
                <a:gd name="T36" fmla="*/ 47 w 1411"/>
                <a:gd name="T37" fmla="*/ 605 h 849"/>
                <a:gd name="T38" fmla="*/ 83 w 1411"/>
                <a:gd name="T39" fmla="*/ 691 h 849"/>
                <a:gd name="T40" fmla="*/ 126 w 1411"/>
                <a:gd name="T41" fmla="*/ 773 h 849"/>
                <a:gd name="T42" fmla="*/ 179 w 1411"/>
                <a:gd name="T43" fmla="*/ 849 h 849"/>
                <a:gd name="T44" fmla="*/ 1232 w 1411"/>
                <a:gd name="T45" fmla="*/ 849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11" h="849">
                  <a:moveTo>
                    <a:pt x="1232" y="849"/>
                  </a:moveTo>
                  <a:lnTo>
                    <a:pt x="1284" y="773"/>
                  </a:lnTo>
                  <a:lnTo>
                    <a:pt x="1327" y="691"/>
                  </a:lnTo>
                  <a:lnTo>
                    <a:pt x="1363" y="605"/>
                  </a:lnTo>
                  <a:lnTo>
                    <a:pt x="1392" y="516"/>
                  </a:lnTo>
                  <a:lnTo>
                    <a:pt x="1411" y="424"/>
                  </a:lnTo>
                  <a:lnTo>
                    <a:pt x="1392" y="333"/>
                  </a:lnTo>
                  <a:lnTo>
                    <a:pt x="1363" y="244"/>
                  </a:lnTo>
                  <a:lnTo>
                    <a:pt x="1325" y="160"/>
                  </a:lnTo>
                  <a:lnTo>
                    <a:pt x="1282" y="76"/>
                  </a:lnTo>
                  <a:lnTo>
                    <a:pt x="1232" y="0"/>
                  </a:lnTo>
                  <a:lnTo>
                    <a:pt x="179" y="0"/>
                  </a:lnTo>
                  <a:lnTo>
                    <a:pt x="129" y="76"/>
                  </a:lnTo>
                  <a:lnTo>
                    <a:pt x="86" y="160"/>
                  </a:lnTo>
                  <a:lnTo>
                    <a:pt x="47" y="244"/>
                  </a:lnTo>
                  <a:lnTo>
                    <a:pt x="19" y="333"/>
                  </a:lnTo>
                  <a:lnTo>
                    <a:pt x="0" y="424"/>
                  </a:lnTo>
                  <a:lnTo>
                    <a:pt x="19" y="516"/>
                  </a:lnTo>
                  <a:lnTo>
                    <a:pt x="47" y="605"/>
                  </a:lnTo>
                  <a:lnTo>
                    <a:pt x="83" y="691"/>
                  </a:lnTo>
                  <a:lnTo>
                    <a:pt x="126" y="773"/>
                  </a:lnTo>
                  <a:lnTo>
                    <a:pt x="179" y="849"/>
                  </a:lnTo>
                  <a:lnTo>
                    <a:pt x="1232" y="849"/>
                  </a:lnTo>
                  <a:close/>
                </a:path>
              </a:pathLst>
            </a:custGeom>
            <a:noFill/>
            <a:ln w="31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Text Box 120"/>
            <p:cNvSpPr txBox="1">
              <a:spLocks noChangeArrowheads="1"/>
            </p:cNvSpPr>
            <p:nvPr/>
          </p:nvSpPr>
          <p:spPr bwMode="auto">
            <a:xfrm>
              <a:off x="8432" y="3115"/>
              <a:ext cx="2076" cy="888"/>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State 2C</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chemeClr val="tx1"/>
                  </a:solidFill>
                  <a:effectLst/>
                  <a:latin typeface="Arial" panose="020B0604020202020204" pitchFamily="34" charset="0"/>
                  <a:ea typeface="MS Mincho" charset="-128"/>
                  <a:cs typeface="Arial" panose="020B0604020202020204" pitchFamily="34" charset="0"/>
                </a:rPr>
                <a:t>Registered without PDN</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Test Mode Activated</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for Data over NAS</a:t>
              </a:r>
              <a:endParaRPr kumimoji="0" lang="en-GB" altLang="zh-CN" sz="1800" b="0" i="0" u="none" strike="noStrike" cap="none" normalizeH="0" baseline="0">
                <a:ln>
                  <a:noFill/>
                </a:ln>
                <a:solidFill>
                  <a:schemeClr val="tx1"/>
                </a:solidFill>
                <a:effectLst/>
                <a:latin typeface="Arial" panose="020B0604020202020204" pitchFamily="34" charset="0"/>
              </a:endParaRPr>
            </a:p>
          </p:txBody>
        </p:sp>
        <p:grpSp>
          <p:nvGrpSpPr>
            <p:cNvPr id="183" name="Group 117"/>
            <p:cNvGrpSpPr>
              <a:grpSpLocks/>
            </p:cNvGrpSpPr>
            <p:nvPr/>
          </p:nvGrpSpPr>
          <p:grpSpPr bwMode="auto">
            <a:xfrm>
              <a:off x="6193" y="4431"/>
              <a:ext cx="1991" cy="888"/>
              <a:chOff x="6500" y="3095"/>
              <a:chExt cx="1991" cy="888"/>
            </a:xfrm>
          </p:grpSpPr>
          <p:sp>
            <p:nvSpPr>
              <p:cNvPr id="221" name="Freeform 119"/>
              <p:cNvSpPr>
                <a:spLocks/>
              </p:cNvSpPr>
              <p:nvPr/>
            </p:nvSpPr>
            <p:spPr bwMode="auto">
              <a:xfrm>
                <a:off x="6527" y="3111"/>
                <a:ext cx="1964" cy="849"/>
              </a:xfrm>
              <a:custGeom>
                <a:avLst/>
                <a:gdLst>
                  <a:gd name="T0" fmla="*/ 1232 w 1411"/>
                  <a:gd name="T1" fmla="*/ 849 h 849"/>
                  <a:gd name="T2" fmla="*/ 1284 w 1411"/>
                  <a:gd name="T3" fmla="*/ 773 h 849"/>
                  <a:gd name="T4" fmla="*/ 1327 w 1411"/>
                  <a:gd name="T5" fmla="*/ 691 h 849"/>
                  <a:gd name="T6" fmla="*/ 1363 w 1411"/>
                  <a:gd name="T7" fmla="*/ 605 h 849"/>
                  <a:gd name="T8" fmla="*/ 1392 w 1411"/>
                  <a:gd name="T9" fmla="*/ 516 h 849"/>
                  <a:gd name="T10" fmla="*/ 1411 w 1411"/>
                  <a:gd name="T11" fmla="*/ 424 h 849"/>
                  <a:gd name="T12" fmla="*/ 1392 w 1411"/>
                  <a:gd name="T13" fmla="*/ 333 h 849"/>
                  <a:gd name="T14" fmla="*/ 1363 w 1411"/>
                  <a:gd name="T15" fmla="*/ 244 h 849"/>
                  <a:gd name="T16" fmla="*/ 1325 w 1411"/>
                  <a:gd name="T17" fmla="*/ 160 h 849"/>
                  <a:gd name="T18" fmla="*/ 1282 w 1411"/>
                  <a:gd name="T19" fmla="*/ 76 h 849"/>
                  <a:gd name="T20" fmla="*/ 1232 w 1411"/>
                  <a:gd name="T21" fmla="*/ 0 h 849"/>
                  <a:gd name="T22" fmla="*/ 179 w 1411"/>
                  <a:gd name="T23" fmla="*/ 0 h 849"/>
                  <a:gd name="T24" fmla="*/ 129 w 1411"/>
                  <a:gd name="T25" fmla="*/ 76 h 849"/>
                  <a:gd name="T26" fmla="*/ 86 w 1411"/>
                  <a:gd name="T27" fmla="*/ 160 h 849"/>
                  <a:gd name="T28" fmla="*/ 47 w 1411"/>
                  <a:gd name="T29" fmla="*/ 244 h 849"/>
                  <a:gd name="T30" fmla="*/ 19 w 1411"/>
                  <a:gd name="T31" fmla="*/ 333 h 849"/>
                  <a:gd name="T32" fmla="*/ 0 w 1411"/>
                  <a:gd name="T33" fmla="*/ 424 h 849"/>
                  <a:gd name="T34" fmla="*/ 19 w 1411"/>
                  <a:gd name="T35" fmla="*/ 516 h 849"/>
                  <a:gd name="T36" fmla="*/ 47 w 1411"/>
                  <a:gd name="T37" fmla="*/ 605 h 849"/>
                  <a:gd name="T38" fmla="*/ 83 w 1411"/>
                  <a:gd name="T39" fmla="*/ 691 h 849"/>
                  <a:gd name="T40" fmla="*/ 126 w 1411"/>
                  <a:gd name="T41" fmla="*/ 773 h 849"/>
                  <a:gd name="T42" fmla="*/ 179 w 1411"/>
                  <a:gd name="T43" fmla="*/ 849 h 849"/>
                  <a:gd name="T44" fmla="*/ 1232 w 1411"/>
                  <a:gd name="T45" fmla="*/ 849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11" h="849">
                    <a:moveTo>
                      <a:pt x="1232" y="849"/>
                    </a:moveTo>
                    <a:lnTo>
                      <a:pt x="1284" y="773"/>
                    </a:lnTo>
                    <a:lnTo>
                      <a:pt x="1327" y="691"/>
                    </a:lnTo>
                    <a:lnTo>
                      <a:pt x="1363" y="605"/>
                    </a:lnTo>
                    <a:lnTo>
                      <a:pt x="1392" y="516"/>
                    </a:lnTo>
                    <a:lnTo>
                      <a:pt x="1411" y="424"/>
                    </a:lnTo>
                    <a:lnTo>
                      <a:pt x="1392" y="333"/>
                    </a:lnTo>
                    <a:lnTo>
                      <a:pt x="1363" y="244"/>
                    </a:lnTo>
                    <a:lnTo>
                      <a:pt x="1325" y="160"/>
                    </a:lnTo>
                    <a:lnTo>
                      <a:pt x="1282" y="76"/>
                    </a:lnTo>
                    <a:lnTo>
                      <a:pt x="1232" y="0"/>
                    </a:lnTo>
                    <a:lnTo>
                      <a:pt x="179" y="0"/>
                    </a:lnTo>
                    <a:lnTo>
                      <a:pt x="129" y="76"/>
                    </a:lnTo>
                    <a:lnTo>
                      <a:pt x="86" y="160"/>
                    </a:lnTo>
                    <a:lnTo>
                      <a:pt x="47" y="244"/>
                    </a:lnTo>
                    <a:lnTo>
                      <a:pt x="19" y="333"/>
                    </a:lnTo>
                    <a:lnTo>
                      <a:pt x="0" y="424"/>
                    </a:lnTo>
                    <a:lnTo>
                      <a:pt x="19" y="516"/>
                    </a:lnTo>
                    <a:lnTo>
                      <a:pt x="47" y="605"/>
                    </a:lnTo>
                    <a:lnTo>
                      <a:pt x="83" y="691"/>
                    </a:lnTo>
                    <a:lnTo>
                      <a:pt x="126" y="773"/>
                    </a:lnTo>
                    <a:lnTo>
                      <a:pt x="179" y="849"/>
                    </a:lnTo>
                    <a:lnTo>
                      <a:pt x="1232" y="849"/>
                    </a:lnTo>
                    <a:close/>
                  </a:path>
                </a:pathLst>
              </a:custGeom>
              <a:noFill/>
              <a:ln w="31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Text Box 118"/>
              <p:cNvSpPr txBox="1">
                <a:spLocks noChangeArrowheads="1"/>
              </p:cNvSpPr>
              <p:nvPr/>
            </p:nvSpPr>
            <p:spPr bwMode="auto">
              <a:xfrm>
                <a:off x="6500" y="3095"/>
                <a:ext cx="1983" cy="888"/>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State 3B</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SRB Established</a:t>
                </a:r>
                <a:endParaRPr kumimoji="0" lang="en-GB" altLang="zh-CN" sz="1800" b="0" i="0" u="none" strike="noStrike" cap="none" normalizeH="0" baseline="0">
                  <a:ln>
                    <a:noFill/>
                  </a:ln>
                  <a:solidFill>
                    <a:schemeClr val="tx1"/>
                  </a:solidFill>
                  <a:effectLst/>
                  <a:latin typeface="Arial" panose="020B0604020202020204" pitchFamily="34" charset="0"/>
                </a:endParaRPr>
              </a:p>
            </p:txBody>
          </p:sp>
        </p:grpSp>
        <p:sp>
          <p:nvSpPr>
            <p:cNvPr id="184" name="Freeform 116"/>
            <p:cNvSpPr>
              <a:spLocks/>
            </p:cNvSpPr>
            <p:nvPr/>
          </p:nvSpPr>
          <p:spPr bwMode="auto">
            <a:xfrm>
              <a:off x="4041" y="4447"/>
              <a:ext cx="1964" cy="849"/>
            </a:xfrm>
            <a:custGeom>
              <a:avLst/>
              <a:gdLst>
                <a:gd name="T0" fmla="*/ 1232 w 1411"/>
                <a:gd name="T1" fmla="*/ 849 h 849"/>
                <a:gd name="T2" fmla="*/ 1284 w 1411"/>
                <a:gd name="T3" fmla="*/ 773 h 849"/>
                <a:gd name="T4" fmla="*/ 1327 w 1411"/>
                <a:gd name="T5" fmla="*/ 691 h 849"/>
                <a:gd name="T6" fmla="*/ 1363 w 1411"/>
                <a:gd name="T7" fmla="*/ 605 h 849"/>
                <a:gd name="T8" fmla="*/ 1392 w 1411"/>
                <a:gd name="T9" fmla="*/ 516 h 849"/>
                <a:gd name="T10" fmla="*/ 1411 w 1411"/>
                <a:gd name="T11" fmla="*/ 424 h 849"/>
                <a:gd name="T12" fmla="*/ 1392 w 1411"/>
                <a:gd name="T13" fmla="*/ 333 h 849"/>
                <a:gd name="T14" fmla="*/ 1363 w 1411"/>
                <a:gd name="T15" fmla="*/ 244 h 849"/>
                <a:gd name="T16" fmla="*/ 1325 w 1411"/>
                <a:gd name="T17" fmla="*/ 160 h 849"/>
                <a:gd name="T18" fmla="*/ 1282 w 1411"/>
                <a:gd name="T19" fmla="*/ 76 h 849"/>
                <a:gd name="T20" fmla="*/ 1232 w 1411"/>
                <a:gd name="T21" fmla="*/ 0 h 849"/>
                <a:gd name="T22" fmla="*/ 179 w 1411"/>
                <a:gd name="T23" fmla="*/ 0 h 849"/>
                <a:gd name="T24" fmla="*/ 129 w 1411"/>
                <a:gd name="T25" fmla="*/ 76 h 849"/>
                <a:gd name="T26" fmla="*/ 86 w 1411"/>
                <a:gd name="T27" fmla="*/ 160 h 849"/>
                <a:gd name="T28" fmla="*/ 47 w 1411"/>
                <a:gd name="T29" fmla="*/ 244 h 849"/>
                <a:gd name="T30" fmla="*/ 19 w 1411"/>
                <a:gd name="T31" fmla="*/ 333 h 849"/>
                <a:gd name="T32" fmla="*/ 0 w 1411"/>
                <a:gd name="T33" fmla="*/ 424 h 849"/>
                <a:gd name="T34" fmla="*/ 19 w 1411"/>
                <a:gd name="T35" fmla="*/ 516 h 849"/>
                <a:gd name="T36" fmla="*/ 47 w 1411"/>
                <a:gd name="T37" fmla="*/ 605 h 849"/>
                <a:gd name="T38" fmla="*/ 83 w 1411"/>
                <a:gd name="T39" fmla="*/ 691 h 849"/>
                <a:gd name="T40" fmla="*/ 126 w 1411"/>
                <a:gd name="T41" fmla="*/ 773 h 849"/>
                <a:gd name="T42" fmla="*/ 179 w 1411"/>
                <a:gd name="T43" fmla="*/ 849 h 849"/>
                <a:gd name="T44" fmla="*/ 1232 w 1411"/>
                <a:gd name="T45" fmla="*/ 849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11" h="849">
                  <a:moveTo>
                    <a:pt x="1232" y="849"/>
                  </a:moveTo>
                  <a:lnTo>
                    <a:pt x="1284" y="773"/>
                  </a:lnTo>
                  <a:lnTo>
                    <a:pt x="1327" y="691"/>
                  </a:lnTo>
                  <a:lnTo>
                    <a:pt x="1363" y="605"/>
                  </a:lnTo>
                  <a:lnTo>
                    <a:pt x="1392" y="516"/>
                  </a:lnTo>
                  <a:lnTo>
                    <a:pt x="1411" y="424"/>
                  </a:lnTo>
                  <a:lnTo>
                    <a:pt x="1392" y="333"/>
                  </a:lnTo>
                  <a:lnTo>
                    <a:pt x="1363" y="244"/>
                  </a:lnTo>
                  <a:lnTo>
                    <a:pt x="1325" y="160"/>
                  </a:lnTo>
                  <a:lnTo>
                    <a:pt x="1282" y="76"/>
                  </a:lnTo>
                  <a:lnTo>
                    <a:pt x="1232" y="0"/>
                  </a:lnTo>
                  <a:lnTo>
                    <a:pt x="179" y="0"/>
                  </a:lnTo>
                  <a:lnTo>
                    <a:pt x="129" y="76"/>
                  </a:lnTo>
                  <a:lnTo>
                    <a:pt x="86" y="160"/>
                  </a:lnTo>
                  <a:lnTo>
                    <a:pt x="47" y="244"/>
                  </a:lnTo>
                  <a:lnTo>
                    <a:pt x="19" y="333"/>
                  </a:lnTo>
                  <a:lnTo>
                    <a:pt x="0" y="424"/>
                  </a:lnTo>
                  <a:lnTo>
                    <a:pt x="19" y="516"/>
                  </a:lnTo>
                  <a:lnTo>
                    <a:pt x="47" y="605"/>
                  </a:lnTo>
                  <a:lnTo>
                    <a:pt x="83" y="691"/>
                  </a:lnTo>
                  <a:lnTo>
                    <a:pt x="126" y="773"/>
                  </a:lnTo>
                  <a:lnTo>
                    <a:pt x="179" y="849"/>
                  </a:lnTo>
                  <a:lnTo>
                    <a:pt x="1232" y="849"/>
                  </a:lnTo>
                  <a:close/>
                </a:path>
              </a:pathLst>
            </a:custGeom>
            <a:noFill/>
            <a:ln w="31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Text Box 115"/>
            <p:cNvSpPr txBox="1">
              <a:spLocks noChangeArrowheads="1"/>
            </p:cNvSpPr>
            <p:nvPr/>
          </p:nvSpPr>
          <p:spPr bwMode="auto">
            <a:xfrm>
              <a:off x="4014" y="4431"/>
              <a:ext cx="2083" cy="888"/>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State 3</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Generic RB Established</a:t>
              </a:r>
              <a:endParaRPr kumimoji="0" lang="en-GB" altLang="zh-CN" sz="1800" b="0" i="0" u="none" strike="noStrike" cap="none" normalizeH="0" baseline="0">
                <a:ln>
                  <a:noFill/>
                </a:ln>
                <a:solidFill>
                  <a:schemeClr val="tx1"/>
                </a:solidFill>
                <a:effectLst/>
                <a:latin typeface="Arial" panose="020B0604020202020204" pitchFamily="34" charset="0"/>
              </a:endParaRPr>
            </a:p>
          </p:txBody>
        </p:sp>
        <p:sp>
          <p:nvSpPr>
            <p:cNvPr id="186" name="Freeform 114"/>
            <p:cNvSpPr>
              <a:spLocks/>
            </p:cNvSpPr>
            <p:nvPr/>
          </p:nvSpPr>
          <p:spPr bwMode="auto">
            <a:xfrm>
              <a:off x="1788" y="4447"/>
              <a:ext cx="1964" cy="849"/>
            </a:xfrm>
            <a:custGeom>
              <a:avLst/>
              <a:gdLst>
                <a:gd name="T0" fmla="*/ 1232 w 1411"/>
                <a:gd name="T1" fmla="*/ 849 h 849"/>
                <a:gd name="T2" fmla="*/ 1284 w 1411"/>
                <a:gd name="T3" fmla="*/ 773 h 849"/>
                <a:gd name="T4" fmla="*/ 1327 w 1411"/>
                <a:gd name="T5" fmla="*/ 691 h 849"/>
                <a:gd name="T6" fmla="*/ 1363 w 1411"/>
                <a:gd name="T7" fmla="*/ 605 h 849"/>
                <a:gd name="T8" fmla="*/ 1392 w 1411"/>
                <a:gd name="T9" fmla="*/ 516 h 849"/>
                <a:gd name="T10" fmla="*/ 1411 w 1411"/>
                <a:gd name="T11" fmla="*/ 424 h 849"/>
                <a:gd name="T12" fmla="*/ 1392 w 1411"/>
                <a:gd name="T13" fmla="*/ 333 h 849"/>
                <a:gd name="T14" fmla="*/ 1363 w 1411"/>
                <a:gd name="T15" fmla="*/ 244 h 849"/>
                <a:gd name="T16" fmla="*/ 1325 w 1411"/>
                <a:gd name="T17" fmla="*/ 160 h 849"/>
                <a:gd name="T18" fmla="*/ 1282 w 1411"/>
                <a:gd name="T19" fmla="*/ 76 h 849"/>
                <a:gd name="T20" fmla="*/ 1232 w 1411"/>
                <a:gd name="T21" fmla="*/ 0 h 849"/>
                <a:gd name="T22" fmla="*/ 179 w 1411"/>
                <a:gd name="T23" fmla="*/ 0 h 849"/>
                <a:gd name="T24" fmla="*/ 129 w 1411"/>
                <a:gd name="T25" fmla="*/ 76 h 849"/>
                <a:gd name="T26" fmla="*/ 86 w 1411"/>
                <a:gd name="T27" fmla="*/ 160 h 849"/>
                <a:gd name="T28" fmla="*/ 47 w 1411"/>
                <a:gd name="T29" fmla="*/ 244 h 849"/>
                <a:gd name="T30" fmla="*/ 19 w 1411"/>
                <a:gd name="T31" fmla="*/ 333 h 849"/>
                <a:gd name="T32" fmla="*/ 0 w 1411"/>
                <a:gd name="T33" fmla="*/ 424 h 849"/>
                <a:gd name="T34" fmla="*/ 19 w 1411"/>
                <a:gd name="T35" fmla="*/ 516 h 849"/>
                <a:gd name="T36" fmla="*/ 47 w 1411"/>
                <a:gd name="T37" fmla="*/ 605 h 849"/>
                <a:gd name="T38" fmla="*/ 83 w 1411"/>
                <a:gd name="T39" fmla="*/ 691 h 849"/>
                <a:gd name="T40" fmla="*/ 126 w 1411"/>
                <a:gd name="T41" fmla="*/ 773 h 849"/>
                <a:gd name="T42" fmla="*/ 179 w 1411"/>
                <a:gd name="T43" fmla="*/ 849 h 849"/>
                <a:gd name="T44" fmla="*/ 1232 w 1411"/>
                <a:gd name="T45" fmla="*/ 849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11" h="849">
                  <a:moveTo>
                    <a:pt x="1232" y="849"/>
                  </a:moveTo>
                  <a:lnTo>
                    <a:pt x="1284" y="773"/>
                  </a:lnTo>
                  <a:lnTo>
                    <a:pt x="1327" y="691"/>
                  </a:lnTo>
                  <a:lnTo>
                    <a:pt x="1363" y="605"/>
                  </a:lnTo>
                  <a:lnTo>
                    <a:pt x="1392" y="516"/>
                  </a:lnTo>
                  <a:lnTo>
                    <a:pt x="1411" y="424"/>
                  </a:lnTo>
                  <a:lnTo>
                    <a:pt x="1392" y="333"/>
                  </a:lnTo>
                  <a:lnTo>
                    <a:pt x="1363" y="244"/>
                  </a:lnTo>
                  <a:lnTo>
                    <a:pt x="1325" y="160"/>
                  </a:lnTo>
                  <a:lnTo>
                    <a:pt x="1282" y="76"/>
                  </a:lnTo>
                  <a:lnTo>
                    <a:pt x="1232" y="0"/>
                  </a:lnTo>
                  <a:lnTo>
                    <a:pt x="179" y="0"/>
                  </a:lnTo>
                  <a:lnTo>
                    <a:pt x="129" y="76"/>
                  </a:lnTo>
                  <a:lnTo>
                    <a:pt x="86" y="160"/>
                  </a:lnTo>
                  <a:lnTo>
                    <a:pt x="47" y="244"/>
                  </a:lnTo>
                  <a:lnTo>
                    <a:pt x="19" y="333"/>
                  </a:lnTo>
                  <a:lnTo>
                    <a:pt x="0" y="424"/>
                  </a:lnTo>
                  <a:lnTo>
                    <a:pt x="19" y="516"/>
                  </a:lnTo>
                  <a:lnTo>
                    <a:pt x="47" y="605"/>
                  </a:lnTo>
                  <a:lnTo>
                    <a:pt x="83" y="691"/>
                  </a:lnTo>
                  <a:lnTo>
                    <a:pt x="126" y="773"/>
                  </a:lnTo>
                  <a:lnTo>
                    <a:pt x="179" y="849"/>
                  </a:lnTo>
                  <a:lnTo>
                    <a:pt x="1232" y="849"/>
                  </a:lnTo>
                  <a:close/>
                </a:path>
              </a:pathLst>
            </a:custGeom>
            <a:noFill/>
            <a:ln w="31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Text Box 113"/>
            <p:cNvSpPr txBox="1">
              <a:spLocks noChangeArrowheads="1"/>
            </p:cNvSpPr>
            <p:nvPr/>
          </p:nvSpPr>
          <p:spPr bwMode="auto">
            <a:xfrm>
              <a:off x="1698" y="4431"/>
              <a:ext cx="2116" cy="888"/>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State 3A</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Generic RB Established</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Test Mode Activated</a:t>
              </a:r>
              <a:endParaRPr kumimoji="0" lang="en-GB" altLang="zh-CN" sz="1800" b="0" i="0" u="none" strike="noStrike" cap="none" normalizeH="0" baseline="0">
                <a:ln>
                  <a:noFill/>
                </a:ln>
                <a:solidFill>
                  <a:schemeClr val="tx1"/>
                </a:solidFill>
                <a:effectLst/>
                <a:latin typeface="Arial" panose="020B0604020202020204" pitchFamily="34" charset="0"/>
              </a:endParaRPr>
            </a:p>
          </p:txBody>
        </p:sp>
        <p:grpSp>
          <p:nvGrpSpPr>
            <p:cNvPr id="188" name="Group 110"/>
            <p:cNvGrpSpPr>
              <a:grpSpLocks/>
            </p:cNvGrpSpPr>
            <p:nvPr/>
          </p:nvGrpSpPr>
          <p:grpSpPr bwMode="auto">
            <a:xfrm>
              <a:off x="8446" y="4431"/>
              <a:ext cx="1991" cy="888"/>
              <a:chOff x="6500" y="3095"/>
              <a:chExt cx="1991" cy="888"/>
            </a:xfrm>
          </p:grpSpPr>
          <p:sp>
            <p:nvSpPr>
              <p:cNvPr id="219" name="Freeform 112"/>
              <p:cNvSpPr>
                <a:spLocks/>
              </p:cNvSpPr>
              <p:nvPr/>
            </p:nvSpPr>
            <p:spPr bwMode="auto">
              <a:xfrm>
                <a:off x="6527" y="3111"/>
                <a:ext cx="1964" cy="849"/>
              </a:xfrm>
              <a:custGeom>
                <a:avLst/>
                <a:gdLst>
                  <a:gd name="T0" fmla="*/ 1232 w 1411"/>
                  <a:gd name="T1" fmla="*/ 849 h 849"/>
                  <a:gd name="T2" fmla="*/ 1284 w 1411"/>
                  <a:gd name="T3" fmla="*/ 773 h 849"/>
                  <a:gd name="T4" fmla="*/ 1327 w 1411"/>
                  <a:gd name="T5" fmla="*/ 691 h 849"/>
                  <a:gd name="T6" fmla="*/ 1363 w 1411"/>
                  <a:gd name="T7" fmla="*/ 605 h 849"/>
                  <a:gd name="T8" fmla="*/ 1392 w 1411"/>
                  <a:gd name="T9" fmla="*/ 516 h 849"/>
                  <a:gd name="T10" fmla="*/ 1411 w 1411"/>
                  <a:gd name="T11" fmla="*/ 424 h 849"/>
                  <a:gd name="T12" fmla="*/ 1392 w 1411"/>
                  <a:gd name="T13" fmla="*/ 333 h 849"/>
                  <a:gd name="T14" fmla="*/ 1363 w 1411"/>
                  <a:gd name="T15" fmla="*/ 244 h 849"/>
                  <a:gd name="T16" fmla="*/ 1325 w 1411"/>
                  <a:gd name="T17" fmla="*/ 160 h 849"/>
                  <a:gd name="T18" fmla="*/ 1282 w 1411"/>
                  <a:gd name="T19" fmla="*/ 76 h 849"/>
                  <a:gd name="T20" fmla="*/ 1232 w 1411"/>
                  <a:gd name="T21" fmla="*/ 0 h 849"/>
                  <a:gd name="T22" fmla="*/ 179 w 1411"/>
                  <a:gd name="T23" fmla="*/ 0 h 849"/>
                  <a:gd name="T24" fmla="*/ 129 w 1411"/>
                  <a:gd name="T25" fmla="*/ 76 h 849"/>
                  <a:gd name="T26" fmla="*/ 86 w 1411"/>
                  <a:gd name="T27" fmla="*/ 160 h 849"/>
                  <a:gd name="T28" fmla="*/ 47 w 1411"/>
                  <a:gd name="T29" fmla="*/ 244 h 849"/>
                  <a:gd name="T30" fmla="*/ 19 w 1411"/>
                  <a:gd name="T31" fmla="*/ 333 h 849"/>
                  <a:gd name="T32" fmla="*/ 0 w 1411"/>
                  <a:gd name="T33" fmla="*/ 424 h 849"/>
                  <a:gd name="T34" fmla="*/ 19 w 1411"/>
                  <a:gd name="T35" fmla="*/ 516 h 849"/>
                  <a:gd name="T36" fmla="*/ 47 w 1411"/>
                  <a:gd name="T37" fmla="*/ 605 h 849"/>
                  <a:gd name="T38" fmla="*/ 83 w 1411"/>
                  <a:gd name="T39" fmla="*/ 691 h 849"/>
                  <a:gd name="T40" fmla="*/ 126 w 1411"/>
                  <a:gd name="T41" fmla="*/ 773 h 849"/>
                  <a:gd name="T42" fmla="*/ 179 w 1411"/>
                  <a:gd name="T43" fmla="*/ 849 h 849"/>
                  <a:gd name="T44" fmla="*/ 1232 w 1411"/>
                  <a:gd name="T45" fmla="*/ 849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11" h="849">
                    <a:moveTo>
                      <a:pt x="1232" y="849"/>
                    </a:moveTo>
                    <a:lnTo>
                      <a:pt x="1284" y="773"/>
                    </a:lnTo>
                    <a:lnTo>
                      <a:pt x="1327" y="691"/>
                    </a:lnTo>
                    <a:lnTo>
                      <a:pt x="1363" y="605"/>
                    </a:lnTo>
                    <a:lnTo>
                      <a:pt x="1392" y="516"/>
                    </a:lnTo>
                    <a:lnTo>
                      <a:pt x="1411" y="424"/>
                    </a:lnTo>
                    <a:lnTo>
                      <a:pt x="1392" y="333"/>
                    </a:lnTo>
                    <a:lnTo>
                      <a:pt x="1363" y="244"/>
                    </a:lnTo>
                    <a:lnTo>
                      <a:pt x="1325" y="160"/>
                    </a:lnTo>
                    <a:lnTo>
                      <a:pt x="1282" y="76"/>
                    </a:lnTo>
                    <a:lnTo>
                      <a:pt x="1232" y="0"/>
                    </a:lnTo>
                    <a:lnTo>
                      <a:pt x="179" y="0"/>
                    </a:lnTo>
                    <a:lnTo>
                      <a:pt x="129" y="76"/>
                    </a:lnTo>
                    <a:lnTo>
                      <a:pt x="86" y="160"/>
                    </a:lnTo>
                    <a:lnTo>
                      <a:pt x="47" y="244"/>
                    </a:lnTo>
                    <a:lnTo>
                      <a:pt x="19" y="333"/>
                    </a:lnTo>
                    <a:lnTo>
                      <a:pt x="0" y="424"/>
                    </a:lnTo>
                    <a:lnTo>
                      <a:pt x="19" y="516"/>
                    </a:lnTo>
                    <a:lnTo>
                      <a:pt x="47" y="605"/>
                    </a:lnTo>
                    <a:lnTo>
                      <a:pt x="83" y="691"/>
                    </a:lnTo>
                    <a:lnTo>
                      <a:pt x="126" y="773"/>
                    </a:lnTo>
                    <a:lnTo>
                      <a:pt x="179" y="849"/>
                    </a:lnTo>
                    <a:lnTo>
                      <a:pt x="1232" y="849"/>
                    </a:lnTo>
                    <a:close/>
                  </a:path>
                </a:pathLst>
              </a:custGeom>
              <a:noFill/>
              <a:ln w="31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Text Box 111"/>
              <p:cNvSpPr txBox="1">
                <a:spLocks noChangeArrowheads="1"/>
              </p:cNvSpPr>
              <p:nvPr/>
            </p:nvSpPr>
            <p:spPr bwMode="auto">
              <a:xfrm>
                <a:off x="6500" y="3095"/>
                <a:ext cx="1983" cy="888"/>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State 3C</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SRB Established</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Test Mode Activated</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for Data over NAS</a:t>
                </a:r>
                <a:endParaRPr kumimoji="0" lang="en-GB" altLang="zh-CN" sz="1800" b="0" i="0" u="none" strike="noStrike" cap="none" normalizeH="0" baseline="0">
                  <a:ln>
                    <a:noFill/>
                  </a:ln>
                  <a:solidFill>
                    <a:schemeClr val="tx1"/>
                  </a:solidFill>
                  <a:effectLst/>
                  <a:latin typeface="Arial" panose="020B0604020202020204" pitchFamily="34" charset="0"/>
                </a:endParaRPr>
              </a:p>
            </p:txBody>
          </p:sp>
        </p:grpSp>
        <p:grpSp>
          <p:nvGrpSpPr>
            <p:cNvPr id="189" name="Group 107"/>
            <p:cNvGrpSpPr>
              <a:grpSpLocks/>
            </p:cNvGrpSpPr>
            <p:nvPr/>
          </p:nvGrpSpPr>
          <p:grpSpPr bwMode="auto">
            <a:xfrm>
              <a:off x="1771" y="5781"/>
              <a:ext cx="1991" cy="888"/>
              <a:chOff x="6500" y="3095"/>
              <a:chExt cx="1991" cy="888"/>
            </a:xfrm>
          </p:grpSpPr>
          <p:sp>
            <p:nvSpPr>
              <p:cNvPr id="217" name="Freeform 109"/>
              <p:cNvSpPr>
                <a:spLocks/>
              </p:cNvSpPr>
              <p:nvPr/>
            </p:nvSpPr>
            <p:spPr bwMode="auto">
              <a:xfrm>
                <a:off x="6527" y="3111"/>
                <a:ext cx="1964" cy="849"/>
              </a:xfrm>
              <a:custGeom>
                <a:avLst/>
                <a:gdLst>
                  <a:gd name="T0" fmla="*/ 1232 w 1411"/>
                  <a:gd name="T1" fmla="*/ 849 h 849"/>
                  <a:gd name="T2" fmla="*/ 1284 w 1411"/>
                  <a:gd name="T3" fmla="*/ 773 h 849"/>
                  <a:gd name="T4" fmla="*/ 1327 w 1411"/>
                  <a:gd name="T5" fmla="*/ 691 h 849"/>
                  <a:gd name="T6" fmla="*/ 1363 w 1411"/>
                  <a:gd name="T7" fmla="*/ 605 h 849"/>
                  <a:gd name="T8" fmla="*/ 1392 w 1411"/>
                  <a:gd name="T9" fmla="*/ 516 h 849"/>
                  <a:gd name="T10" fmla="*/ 1411 w 1411"/>
                  <a:gd name="T11" fmla="*/ 424 h 849"/>
                  <a:gd name="T12" fmla="*/ 1392 w 1411"/>
                  <a:gd name="T13" fmla="*/ 333 h 849"/>
                  <a:gd name="T14" fmla="*/ 1363 w 1411"/>
                  <a:gd name="T15" fmla="*/ 244 h 849"/>
                  <a:gd name="T16" fmla="*/ 1325 w 1411"/>
                  <a:gd name="T17" fmla="*/ 160 h 849"/>
                  <a:gd name="T18" fmla="*/ 1282 w 1411"/>
                  <a:gd name="T19" fmla="*/ 76 h 849"/>
                  <a:gd name="T20" fmla="*/ 1232 w 1411"/>
                  <a:gd name="T21" fmla="*/ 0 h 849"/>
                  <a:gd name="T22" fmla="*/ 179 w 1411"/>
                  <a:gd name="T23" fmla="*/ 0 h 849"/>
                  <a:gd name="T24" fmla="*/ 129 w 1411"/>
                  <a:gd name="T25" fmla="*/ 76 h 849"/>
                  <a:gd name="T26" fmla="*/ 86 w 1411"/>
                  <a:gd name="T27" fmla="*/ 160 h 849"/>
                  <a:gd name="T28" fmla="*/ 47 w 1411"/>
                  <a:gd name="T29" fmla="*/ 244 h 849"/>
                  <a:gd name="T30" fmla="*/ 19 w 1411"/>
                  <a:gd name="T31" fmla="*/ 333 h 849"/>
                  <a:gd name="T32" fmla="*/ 0 w 1411"/>
                  <a:gd name="T33" fmla="*/ 424 h 849"/>
                  <a:gd name="T34" fmla="*/ 19 w 1411"/>
                  <a:gd name="T35" fmla="*/ 516 h 849"/>
                  <a:gd name="T36" fmla="*/ 47 w 1411"/>
                  <a:gd name="T37" fmla="*/ 605 h 849"/>
                  <a:gd name="T38" fmla="*/ 83 w 1411"/>
                  <a:gd name="T39" fmla="*/ 691 h 849"/>
                  <a:gd name="T40" fmla="*/ 126 w 1411"/>
                  <a:gd name="T41" fmla="*/ 773 h 849"/>
                  <a:gd name="T42" fmla="*/ 179 w 1411"/>
                  <a:gd name="T43" fmla="*/ 849 h 849"/>
                  <a:gd name="T44" fmla="*/ 1232 w 1411"/>
                  <a:gd name="T45" fmla="*/ 849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11" h="849">
                    <a:moveTo>
                      <a:pt x="1232" y="849"/>
                    </a:moveTo>
                    <a:lnTo>
                      <a:pt x="1284" y="773"/>
                    </a:lnTo>
                    <a:lnTo>
                      <a:pt x="1327" y="691"/>
                    </a:lnTo>
                    <a:lnTo>
                      <a:pt x="1363" y="605"/>
                    </a:lnTo>
                    <a:lnTo>
                      <a:pt x="1392" y="516"/>
                    </a:lnTo>
                    <a:lnTo>
                      <a:pt x="1411" y="424"/>
                    </a:lnTo>
                    <a:lnTo>
                      <a:pt x="1392" y="333"/>
                    </a:lnTo>
                    <a:lnTo>
                      <a:pt x="1363" y="244"/>
                    </a:lnTo>
                    <a:lnTo>
                      <a:pt x="1325" y="160"/>
                    </a:lnTo>
                    <a:lnTo>
                      <a:pt x="1282" y="76"/>
                    </a:lnTo>
                    <a:lnTo>
                      <a:pt x="1232" y="0"/>
                    </a:lnTo>
                    <a:lnTo>
                      <a:pt x="179" y="0"/>
                    </a:lnTo>
                    <a:lnTo>
                      <a:pt x="129" y="76"/>
                    </a:lnTo>
                    <a:lnTo>
                      <a:pt x="86" y="160"/>
                    </a:lnTo>
                    <a:lnTo>
                      <a:pt x="47" y="244"/>
                    </a:lnTo>
                    <a:lnTo>
                      <a:pt x="19" y="333"/>
                    </a:lnTo>
                    <a:lnTo>
                      <a:pt x="0" y="424"/>
                    </a:lnTo>
                    <a:lnTo>
                      <a:pt x="19" y="516"/>
                    </a:lnTo>
                    <a:lnTo>
                      <a:pt x="47" y="605"/>
                    </a:lnTo>
                    <a:lnTo>
                      <a:pt x="83" y="691"/>
                    </a:lnTo>
                    <a:lnTo>
                      <a:pt x="126" y="773"/>
                    </a:lnTo>
                    <a:lnTo>
                      <a:pt x="179" y="849"/>
                    </a:lnTo>
                    <a:lnTo>
                      <a:pt x="1232" y="849"/>
                    </a:lnTo>
                    <a:close/>
                  </a:path>
                </a:pathLst>
              </a:custGeom>
              <a:noFill/>
              <a:ln w="31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Text Box 108"/>
              <p:cNvSpPr txBox="1">
                <a:spLocks noChangeArrowheads="1"/>
              </p:cNvSpPr>
              <p:nvPr/>
            </p:nvSpPr>
            <p:spPr bwMode="auto">
              <a:xfrm>
                <a:off x="6500" y="3095"/>
                <a:ext cx="1983" cy="888"/>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State 4</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Loopback Activated</a:t>
                </a:r>
                <a:endParaRPr kumimoji="0" lang="en-GB" altLang="zh-CN" sz="1800" b="0" i="0" u="none" strike="noStrike" cap="none" normalizeH="0" baseline="0">
                  <a:ln>
                    <a:noFill/>
                  </a:ln>
                  <a:solidFill>
                    <a:schemeClr val="tx1"/>
                  </a:solidFill>
                  <a:effectLst/>
                  <a:latin typeface="Arial" panose="020B0604020202020204" pitchFamily="34" charset="0"/>
                </a:endParaRPr>
              </a:p>
            </p:txBody>
          </p:sp>
        </p:grpSp>
        <p:grpSp>
          <p:nvGrpSpPr>
            <p:cNvPr id="190" name="Group 104"/>
            <p:cNvGrpSpPr>
              <a:grpSpLocks/>
            </p:cNvGrpSpPr>
            <p:nvPr/>
          </p:nvGrpSpPr>
          <p:grpSpPr bwMode="auto">
            <a:xfrm>
              <a:off x="2692" y="3975"/>
              <a:ext cx="110" cy="472"/>
              <a:chOff x="7142" y="3967"/>
              <a:chExt cx="110" cy="472"/>
            </a:xfrm>
          </p:grpSpPr>
          <p:sp>
            <p:nvSpPr>
              <p:cNvPr id="215" name="AutoShape 106"/>
              <p:cNvSpPr>
                <a:spLocks noChangeShapeType="1"/>
              </p:cNvSpPr>
              <p:nvPr/>
            </p:nvSpPr>
            <p:spPr bwMode="auto">
              <a:xfrm>
                <a:off x="7192" y="3967"/>
                <a:ext cx="5" cy="472"/>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105"/>
              <p:cNvSpPr>
                <a:spLocks/>
              </p:cNvSpPr>
              <p:nvPr/>
            </p:nvSpPr>
            <p:spPr bwMode="auto">
              <a:xfrm>
                <a:off x="7142" y="4270"/>
                <a:ext cx="110" cy="169"/>
              </a:xfrm>
              <a:custGeom>
                <a:avLst/>
                <a:gdLst>
                  <a:gd name="T0" fmla="*/ 110 w 110"/>
                  <a:gd name="T1" fmla="*/ 0 h 168"/>
                  <a:gd name="T2" fmla="*/ 55 w 110"/>
                  <a:gd name="T3" fmla="*/ 168 h 168"/>
                  <a:gd name="T4" fmla="*/ 0 w 110"/>
                  <a:gd name="T5" fmla="*/ 0 h 168"/>
                  <a:gd name="T6" fmla="*/ 110 w 110"/>
                  <a:gd name="T7" fmla="*/ 0 h 168"/>
                </a:gdLst>
                <a:ahLst/>
                <a:cxnLst>
                  <a:cxn ang="0">
                    <a:pos x="T0" y="T1"/>
                  </a:cxn>
                  <a:cxn ang="0">
                    <a:pos x="T2" y="T3"/>
                  </a:cxn>
                  <a:cxn ang="0">
                    <a:pos x="T4" y="T5"/>
                  </a:cxn>
                  <a:cxn ang="0">
                    <a:pos x="T6" y="T7"/>
                  </a:cxn>
                </a:cxnLst>
                <a:rect l="0" t="0" r="r" b="b"/>
                <a:pathLst>
                  <a:path w="110" h="168">
                    <a:moveTo>
                      <a:pt x="110" y="0"/>
                    </a:moveTo>
                    <a:lnTo>
                      <a:pt x="55" y="168"/>
                    </a:lnTo>
                    <a:lnTo>
                      <a:pt x="0" y="0"/>
                    </a:lnTo>
                    <a:lnTo>
                      <a:pt x="1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1" name="Group 101"/>
            <p:cNvGrpSpPr>
              <a:grpSpLocks/>
            </p:cNvGrpSpPr>
            <p:nvPr/>
          </p:nvGrpSpPr>
          <p:grpSpPr bwMode="auto">
            <a:xfrm>
              <a:off x="9409" y="3973"/>
              <a:ext cx="110" cy="472"/>
              <a:chOff x="7142" y="3967"/>
              <a:chExt cx="110" cy="472"/>
            </a:xfrm>
          </p:grpSpPr>
          <p:sp>
            <p:nvSpPr>
              <p:cNvPr id="213" name="AutoShape 103"/>
              <p:cNvSpPr>
                <a:spLocks noChangeShapeType="1"/>
              </p:cNvSpPr>
              <p:nvPr/>
            </p:nvSpPr>
            <p:spPr bwMode="auto">
              <a:xfrm>
                <a:off x="7192" y="3967"/>
                <a:ext cx="5" cy="472"/>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102"/>
              <p:cNvSpPr>
                <a:spLocks/>
              </p:cNvSpPr>
              <p:nvPr/>
            </p:nvSpPr>
            <p:spPr bwMode="auto">
              <a:xfrm>
                <a:off x="7142" y="4270"/>
                <a:ext cx="110" cy="169"/>
              </a:xfrm>
              <a:custGeom>
                <a:avLst/>
                <a:gdLst>
                  <a:gd name="T0" fmla="*/ 110 w 110"/>
                  <a:gd name="T1" fmla="*/ 0 h 168"/>
                  <a:gd name="T2" fmla="*/ 55 w 110"/>
                  <a:gd name="T3" fmla="*/ 168 h 168"/>
                  <a:gd name="T4" fmla="*/ 0 w 110"/>
                  <a:gd name="T5" fmla="*/ 0 h 168"/>
                  <a:gd name="T6" fmla="*/ 110 w 110"/>
                  <a:gd name="T7" fmla="*/ 0 h 168"/>
                </a:gdLst>
                <a:ahLst/>
                <a:cxnLst>
                  <a:cxn ang="0">
                    <a:pos x="T0" y="T1"/>
                  </a:cxn>
                  <a:cxn ang="0">
                    <a:pos x="T2" y="T3"/>
                  </a:cxn>
                  <a:cxn ang="0">
                    <a:pos x="T4" y="T5"/>
                  </a:cxn>
                  <a:cxn ang="0">
                    <a:pos x="T6" y="T7"/>
                  </a:cxn>
                </a:cxnLst>
                <a:rect l="0" t="0" r="r" b="b"/>
                <a:pathLst>
                  <a:path w="110" h="168">
                    <a:moveTo>
                      <a:pt x="110" y="0"/>
                    </a:moveTo>
                    <a:lnTo>
                      <a:pt x="55" y="168"/>
                    </a:lnTo>
                    <a:lnTo>
                      <a:pt x="0" y="0"/>
                    </a:lnTo>
                    <a:lnTo>
                      <a:pt x="1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2" name="Group 98"/>
            <p:cNvGrpSpPr>
              <a:grpSpLocks/>
            </p:cNvGrpSpPr>
            <p:nvPr/>
          </p:nvGrpSpPr>
          <p:grpSpPr bwMode="auto">
            <a:xfrm>
              <a:off x="2710" y="5296"/>
              <a:ext cx="110" cy="472"/>
              <a:chOff x="7142" y="3967"/>
              <a:chExt cx="110" cy="472"/>
            </a:xfrm>
          </p:grpSpPr>
          <p:sp>
            <p:nvSpPr>
              <p:cNvPr id="211" name="AutoShape 100"/>
              <p:cNvSpPr>
                <a:spLocks noChangeShapeType="1"/>
              </p:cNvSpPr>
              <p:nvPr/>
            </p:nvSpPr>
            <p:spPr bwMode="auto">
              <a:xfrm>
                <a:off x="7192" y="3967"/>
                <a:ext cx="5" cy="472"/>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99"/>
              <p:cNvSpPr>
                <a:spLocks/>
              </p:cNvSpPr>
              <p:nvPr/>
            </p:nvSpPr>
            <p:spPr bwMode="auto">
              <a:xfrm>
                <a:off x="7142" y="4270"/>
                <a:ext cx="110" cy="169"/>
              </a:xfrm>
              <a:custGeom>
                <a:avLst/>
                <a:gdLst>
                  <a:gd name="T0" fmla="*/ 110 w 110"/>
                  <a:gd name="T1" fmla="*/ 0 h 168"/>
                  <a:gd name="T2" fmla="*/ 55 w 110"/>
                  <a:gd name="T3" fmla="*/ 168 h 168"/>
                  <a:gd name="T4" fmla="*/ 0 w 110"/>
                  <a:gd name="T5" fmla="*/ 0 h 168"/>
                  <a:gd name="T6" fmla="*/ 110 w 110"/>
                  <a:gd name="T7" fmla="*/ 0 h 168"/>
                </a:gdLst>
                <a:ahLst/>
                <a:cxnLst>
                  <a:cxn ang="0">
                    <a:pos x="T0" y="T1"/>
                  </a:cxn>
                  <a:cxn ang="0">
                    <a:pos x="T2" y="T3"/>
                  </a:cxn>
                  <a:cxn ang="0">
                    <a:pos x="T4" y="T5"/>
                  </a:cxn>
                  <a:cxn ang="0">
                    <a:pos x="T6" y="T7"/>
                  </a:cxn>
                </a:cxnLst>
                <a:rect l="0" t="0" r="r" b="b"/>
                <a:pathLst>
                  <a:path w="110" h="168">
                    <a:moveTo>
                      <a:pt x="110" y="0"/>
                    </a:moveTo>
                    <a:lnTo>
                      <a:pt x="55" y="168"/>
                    </a:lnTo>
                    <a:lnTo>
                      <a:pt x="0" y="0"/>
                    </a:lnTo>
                    <a:lnTo>
                      <a:pt x="1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3" name="Group 95"/>
            <p:cNvGrpSpPr>
              <a:grpSpLocks/>
            </p:cNvGrpSpPr>
            <p:nvPr/>
          </p:nvGrpSpPr>
          <p:grpSpPr bwMode="auto">
            <a:xfrm>
              <a:off x="4936" y="3975"/>
              <a:ext cx="110" cy="472"/>
              <a:chOff x="7142" y="3967"/>
              <a:chExt cx="110" cy="472"/>
            </a:xfrm>
          </p:grpSpPr>
          <p:sp>
            <p:nvSpPr>
              <p:cNvPr id="209" name="AutoShape 97"/>
              <p:cNvSpPr>
                <a:spLocks noChangeShapeType="1"/>
              </p:cNvSpPr>
              <p:nvPr/>
            </p:nvSpPr>
            <p:spPr bwMode="auto">
              <a:xfrm>
                <a:off x="7192" y="3967"/>
                <a:ext cx="5" cy="472"/>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96"/>
              <p:cNvSpPr>
                <a:spLocks/>
              </p:cNvSpPr>
              <p:nvPr/>
            </p:nvSpPr>
            <p:spPr bwMode="auto">
              <a:xfrm>
                <a:off x="7142" y="4270"/>
                <a:ext cx="110" cy="169"/>
              </a:xfrm>
              <a:custGeom>
                <a:avLst/>
                <a:gdLst>
                  <a:gd name="T0" fmla="*/ 110 w 110"/>
                  <a:gd name="T1" fmla="*/ 0 h 168"/>
                  <a:gd name="T2" fmla="*/ 55 w 110"/>
                  <a:gd name="T3" fmla="*/ 168 h 168"/>
                  <a:gd name="T4" fmla="*/ 0 w 110"/>
                  <a:gd name="T5" fmla="*/ 0 h 168"/>
                  <a:gd name="T6" fmla="*/ 110 w 110"/>
                  <a:gd name="T7" fmla="*/ 0 h 168"/>
                </a:gdLst>
                <a:ahLst/>
                <a:cxnLst>
                  <a:cxn ang="0">
                    <a:pos x="T0" y="T1"/>
                  </a:cxn>
                  <a:cxn ang="0">
                    <a:pos x="T2" y="T3"/>
                  </a:cxn>
                  <a:cxn ang="0">
                    <a:pos x="T4" y="T5"/>
                  </a:cxn>
                  <a:cxn ang="0">
                    <a:pos x="T6" y="T7"/>
                  </a:cxn>
                </a:cxnLst>
                <a:rect l="0" t="0" r="r" b="b"/>
                <a:pathLst>
                  <a:path w="110" h="168">
                    <a:moveTo>
                      <a:pt x="110" y="0"/>
                    </a:moveTo>
                    <a:lnTo>
                      <a:pt x="55" y="168"/>
                    </a:lnTo>
                    <a:lnTo>
                      <a:pt x="0" y="0"/>
                    </a:lnTo>
                    <a:lnTo>
                      <a:pt x="1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4" name="Group 92"/>
            <p:cNvGrpSpPr>
              <a:grpSpLocks/>
            </p:cNvGrpSpPr>
            <p:nvPr/>
          </p:nvGrpSpPr>
          <p:grpSpPr bwMode="auto">
            <a:xfrm>
              <a:off x="9417" y="5309"/>
              <a:ext cx="110" cy="472"/>
              <a:chOff x="7142" y="3967"/>
              <a:chExt cx="110" cy="472"/>
            </a:xfrm>
          </p:grpSpPr>
          <p:sp>
            <p:nvSpPr>
              <p:cNvPr id="207" name="AutoShape 94"/>
              <p:cNvSpPr>
                <a:spLocks noChangeShapeType="1"/>
              </p:cNvSpPr>
              <p:nvPr/>
            </p:nvSpPr>
            <p:spPr bwMode="auto">
              <a:xfrm>
                <a:off x="7192" y="3967"/>
                <a:ext cx="5" cy="472"/>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93"/>
              <p:cNvSpPr>
                <a:spLocks/>
              </p:cNvSpPr>
              <p:nvPr/>
            </p:nvSpPr>
            <p:spPr bwMode="auto">
              <a:xfrm>
                <a:off x="7142" y="4270"/>
                <a:ext cx="110" cy="169"/>
              </a:xfrm>
              <a:custGeom>
                <a:avLst/>
                <a:gdLst>
                  <a:gd name="T0" fmla="*/ 110 w 110"/>
                  <a:gd name="T1" fmla="*/ 0 h 168"/>
                  <a:gd name="T2" fmla="*/ 55 w 110"/>
                  <a:gd name="T3" fmla="*/ 168 h 168"/>
                  <a:gd name="T4" fmla="*/ 0 w 110"/>
                  <a:gd name="T5" fmla="*/ 0 h 168"/>
                  <a:gd name="T6" fmla="*/ 110 w 110"/>
                  <a:gd name="T7" fmla="*/ 0 h 168"/>
                </a:gdLst>
                <a:ahLst/>
                <a:cxnLst>
                  <a:cxn ang="0">
                    <a:pos x="T0" y="T1"/>
                  </a:cxn>
                  <a:cxn ang="0">
                    <a:pos x="T2" y="T3"/>
                  </a:cxn>
                  <a:cxn ang="0">
                    <a:pos x="T4" y="T5"/>
                  </a:cxn>
                  <a:cxn ang="0">
                    <a:pos x="T6" y="T7"/>
                  </a:cxn>
                </a:cxnLst>
                <a:rect l="0" t="0" r="r" b="b"/>
                <a:pathLst>
                  <a:path w="110" h="168">
                    <a:moveTo>
                      <a:pt x="110" y="0"/>
                    </a:moveTo>
                    <a:lnTo>
                      <a:pt x="55" y="168"/>
                    </a:lnTo>
                    <a:lnTo>
                      <a:pt x="0" y="0"/>
                    </a:lnTo>
                    <a:lnTo>
                      <a:pt x="1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5" name="Group 89"/>
            <p:cNvGrpSpPr>
              <a:grpSpLocks/>
            </p:cNvGrpSpPr>
            <p:nvPr/>
          </p:nvGrpSpPr>
          <p:grpSpPr bwMode="auto">
            <a:xfrm>
              <a:off x="8473" y="5781"/>
              <a:ext cx="1991" cy="888"/>
              <a:chOff x="6500" y="3095"/>
              <a:chExt cx="1991" cy="888"/>
            </a:xfrm>
          </p:grpSpPr>
          <p:sp>
            <p:nvSpPr>
              <p:cNvPr id="205" name="Freeform 91"/>
              <p:cNvSpPr>
                <a:spLocks/>
              </p:cNvSpPr>
              <p:nvPr/>
            </p:nvSpPr>
            <p:spPr bwMode="auto">
              <a:xfrm>
                <a:off x="6527" y="3111"/>
                <a:ext cx="1964" cy="849"/>
              </a:xfrm>
              <a:custGeom>
                <a:avLst/>
                <a:gdLst>
                  <a:gd name="T0" fmla="*/ 1232 w 1411"/>
                  <a:gd name="T1" fmla="*/ 849 h 849"/>
                  <a:gd name="T2" fmla="*/ 1284 w 1411"/>
                  <a:gd name="T3" fmla="*/ 773 h 849"/>
                  <a:gd name="T4" fmla="*/ 1327 w 1411"/>
                  <a:gd name="T5" fmla="*/ 691 h 849"/>
                  <a:gd name="T6" fmla="*/ 1363 w 1411"/>
                  <a:gd name="T7" fmla="*/ 605 h 849"/>
                  <a:gd name="T8" fmla="*/ 1392 w 1411"/>
                  <a:gd name="T9" fmla="*/ 516 h 849"/>
                  <a:gd name="T10" fmla="*/ 1411 w 1411"/>
                  <a:gd name="T11" fmla="*/ 424 h 849"/>
                  <a:gd name="T12" fmla="*/ 1392 w 1411"/>
                  <a:gd name="T13" fmla="*/ 333 h 849"/>
                  <a:gd name="T14" fmla="*/ 1363 w 1411"/>
                  <a:gd name="T15" fmla="*/ 244 h 849"/>
                  <a:gd name="T16" fmla="*/ 1325 w 1411"/>
                  <a:gd name="T17" fmla="*/ 160 h 849"/>
                  <a:gd name="T18" fmla="*/ 1282 w 1411"/>
                  <a:gd name="T19" fmla="*/ 76 h 849"/>
                  <a:gd name="T20" fmla="*/ 1232 w 1411"/>
                  <a:gd name="T21" fmla="*/ 0 h 849"/>
                  <a:gd name="T22" fmla="*/ 179 w 1411"/>
                  <a:gd name="T23" fmla="*/ 0 h 849"/>
                  <a:gd name="T24" fmla="*/ 129 w 1411"/>
                  <a:gd name="T25" fmla="*/ 76 h 849"/>
                  <a:gd name="T26" fmla="*/ 86 w 1411"/>
                  <a:gd name="T27" fmla="*/ 160 h 849"/>
                  <a:gd name="T28" fmla="*/ 47 w 1411"/>
                  <a:gd name="T29" fmla="*/ 244 h 849"/>
                  <a:gd name="T30" fmla="*/ 19 w 1411"/>
                  <a:gd name="T31" fmla="*/ 333 h 849"/>
                  <a:gd name="T32" fmla="*/ 0 w 1411"/>
                  <a:gd name="T33" fmla="*/ 424 h 849"/>
                  <a:gd name="T34" fmla="*/ 19 w 1411"/>
                  <a:gd name="T35" fmla="*/ 516 h 849"/>
                  <a:gd name="T36" fmla="*/ 47 w 1411"/>
                  <a:gd name="T37" fmla="*/ 605 h 849"/>
                  <a:gd name="T38" fmla="*/ 83 w 1411"/>
                  <a:gd name="T39" fmla="*/ 691 h 849"/>
                  <a:gd name="T40" fmla="*/ 126 w 1411"/>
                  <a:gd name="T41" fmla="*/ 773 h 849"/>
                  <a:gd name="T42" fmla="*/ 179 w 1411"/>
                  <a:gd name="T43" fmla="*/ 849 h 849"/>
                  <a:gd name="T44" fmla="*/ 1232 w 1411"/>
                  <a:gd name="T45" fmla="*/ 849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11" h="849">
                    <a:moveTo>
                      <a:pt x="1232" y="849"/>
                    </a:moveTo>
                    <a:lnTo>
                      <a:pt x="1284" y="773"/>
                    </a:lnTo>
                    <a:lnTo>
                      <a:pt x="1327" y="691"/>
                    </a:lnTo>
                    <a:lnTo>
                      <a:pt x="1363" y="605"/>
                    </a:lnTo>
                    <a:lnTo>
                      <a:pt x="1392" y="516"/>
                    </a:lnTo>
                    <a:lnTo>
                      <a:pt x="1411" y="424"/>
                    </a:lnTo>
                    <a:lnTo>
                      <a:pt x="1392" y="333"/>
                    </a:lnTo>
                    <a:lnTo>
                      <a:pt x="1363" y="244"/>
                    </a:lnTo>
                    <a:lnTo>
                      <a:pt x="1325" y="160"/>
                    </a:lnTo>
                    <a:lnTo>
                      <a:pt x="1282" y="76"/>
                    </a:lnTo>
                    <a:lnTo>
                      <a:pt x="1232" y="0"/>
                    </a:lnTo>
                    <a:lnTo>
                      <a:pt x="179" y="0"/>
                    </a:lnTo>
                    <a:lnTo>
                      <a:pt x="129" y="76"/>
                    </a:lnTo>
                    <a:lnTo>
                      <a:pt x="86" y="160"/>
                    </a:lnTo>
                    <a:lnTo>
                      <a:pt x="47" y="244"/>
                    </a:lnTo>
                    <a:lnTo>
                      <a:pt x="19" y="333"/>
                    </a:lnTo>
                    <a:lnTo>
                      <a:pt x="0" y="424"/>
                    </a:lnTo>
                    <a:lnTo>
                      <a:pt x="19" y="516"/>
                    </a:lnTo>
                    <a:lnTo>
                      <a:pt x="47" y="605"/>
                    </a:lnTo>
                    <a:lnTo>
                      <a:pt x="83" y="691"/>
                    </a:lnTo>
                    <a:lnTo>
                      <a:pt x="126" y="773"/>
                    </a:lnTo>
                    <a:lnTo>
                      <a:pt x="179" y="849"/>
                    </a:lnTo>
                    <a:lnTo>
                      <a:pt x="1232" y="849"/>
                    </a:lnTo>
                    <a:close/>
                  </a:path>
                </a:pathLst>
              </a:custGeom>
              <a:noFill/>
              <a:ln w="31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Text Box 90"/>
              <p:cNvSpPr txBox="1">
                <a:spLocks noChangeArrowheads="1"/>
              </p:cNvSpPr>
              <p:nvPr/>
            </p:nvSpPr>
            <p:spPr bwMode="auto">
              <a:xfrm>
                <a:off x="6500" y="3095"/>
                <a:ext cx="1983" cy="888"/>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State 4A</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Loopback Activated</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for Data over NAS</a:t>
                </a:r>
                <a:endParaRPr kumimoji="0" lang="en-GB" altLang="zh-CN" sz="1800" b="0" i="0" u="none" strike="noStrike" cap="none" normalizeH="0" baseline="0">
                  <a:ln>
                    <a:noFill/>
                  </a:ln>
                  <a:solidFill>
                    <a:schemeClr val="tx1"/>
                  </a:solidFill>
                  <a:effectLst/>
                  <a:latin typeface="Arial" panose="020B0604020202020204" pitchFamily="34" charset="0"/>
                </a:endParaRPr>
              </a:p>
            </p:txBody>
          </p:sp>
        </p:grpSp>
        <p:sp>
          <p:nvSpPr>
            <p:cNvPr id="196" name="AutoShape 88"/>
            <p:cNvSpPr>
              <a:spLocks noChangeShapeType="1"/>
            </p:cNvSpPr>
            <p:nvPr/>
          </p:nvSpPr>
          <p:spPr bwMode="auto">
            <a:xfrm flipV="1">
              <a:off x="5990" y="3551"/>
              <a:ext cx="256" cy="3"/>
            </a:xfrm>
            <a:prstGeom prst="straightConnector1">
              <a:avLst/>
            </a:prstGeom>
            <a:noFill/>
            <a:ln w="9525" cap="rnd">
              <a:solidFill>
                <a:srgbClr val="000000"/>
              </a:solidFill>
              <a:prstDash val="sysDot"/>
              <a:round/>
              <a:headEnd type="triangle" w="sm" len="med"/>
              <a:tailEnd type="none" w="sm"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97" name="Group 85"/>
            <p:cNvGrpSpPr>
              <a:grpSpLocks/>
            </p:cNvGrpSpPr>
            <p:nvPr/>
          </p:nvGrpSpPr>
          <p:grpSpPr bwMode="auto">
            <a:xfrm>
              <a:off x="9397" y="2852"/>
              <a:ext cx="110" cy="279"/>
              <a:chOff x="7132" y="2850"/>
              <a:chExt cx="110" cy="279"/>
            </a:xfrm>
          </p:grpSpPr>
          <p:sp>
            <p:nvSpPr>
              <p:cNvPr id="203" name="Freeform 87"/>
              <p:cNvSpPr>
                <a:spLocks/>
              </p:cNvSpPr>
              <p:nvPr/>
            </p:nvSpPr>
            <p:spPr bwMode="auto">
              <a:xfrm>
                <a:off x="7132" y="2960"/>
                <a:ext cx="110" cy="169"/>
              </a:xfrm>
              <a:custGeom>
                <a:avLst/>
                <a:gdLst>
                  <a:gd name="T0" fmla="*/ 110 w 110"/>
                  <a:gd name="T1" fmla="*/ 0 h 168"/>
                  <a:gd name="T2" fmla="*/ 55 w 110"/>
                  <a:gd name="T3" fmla="*/ 168 h 168"/>
                  <a:gd name="T4" fmla="*/ 0 w 110"/>
                  <a:gd name="T5" fmla="*/ 0 h 168"/>
                  <a:gd name="T6" fmla="*/ 110 w 110"/>
                  <a:gd name="T7" fmla="*/ 0 h 168"/>
                </a:gdLst>
                <a:ahLst/>
                <a:cxnLst>
                  <a:cxn ang="0">
                    <a:pos x="T0" y="T1"/>
                  </a:cxn>
                  <a:cxn ang="0">
                    <a:pos x="T2" y="T3"/>
                  </a:cxn>
                  <a:cxn ang="0">
                    <a:pos x="T4" y="T5"/>
                  </a:cxn>
                  <a:cxn ang="0">
                    <a:pos x="T6" y="T7"/>
                  </a:cxn>
                </a:cxnLst>
                <a:rect l="0" t="0" r="r" b="b"/>
                <a:pathLst>
                  <a:path w="110" h="168">
                    <a:moveTo>
                      <a:pt x="110" y="0"/>
                    </a:moveTo>
                    <a:lnTo>
                      <a:pt x="55" y="168"/>
                    </a:lnTo>
                    <a:lnTo>
                      <a:pt x="0" y="0"/>
                    </a:lnTo>
                    <a:lnTo>
                      <a:pt x="1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AutoShape 86"/>
              <p:cNvSpPr>
                <a:spLocks noChangeShapeType="1"/>
              </p:cNvSpPr>
              <p:nvPr/>
            </p:nvSpPr>
            <p:spPr bwMode="auto">
              <a:xfrm>
                <a:off x="7173" y="2850"/>
                <a:ext cx="10" cy="18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98" name="Line 84"/>
            <p:cNvSpPr>
              <a:spLocks noChangeShapeType="1"/>
            </p:cNvSpPr>
            <p:nvPr/>
          </p:nvSpPr>
          <p:spPr bwMode="auto">
            <a:xfrm flipV="1">
              <a:off x="7183" y="2846"/>
              <a:ext cx="2255"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99" name="Group 81"/>
            <p:cNvGrpSpPr>
              <a:grpSpLocks/>
            </p:cNvGrpSpPr>
            <p:nvPr/>
          </p:nvGrpSpPr>
          <p:grpSpPr bwMode="auto">
            <a:xfrm>
              <a:off x="2686" y="2840"/>
              <a:ext cx="110" cy="279"/>
              <a:chOff x="7132" y="2850"/>
              <a:chExt cx="110" cy="279"/>
            </a:xfrm>
          </p:grpSpPr>
          <p:sp>
            <p:nvSpPr>
              <p:cNvPr id="201" name="Freeform 83"/>
              <p:cNvSpPr>
                <a:spLocks/>
              </p:cNvSpPr>
              <p:nvPr/>
            </p:nvSpPr>
            <p:spPr bwMode="auto">
              <a:xfrm>
                <a:off x="7132" y="2960"/>
                <a:ext cx="110" cy="169"/>
              </a:xfrm>
              <a:custGeom>
                <a:avLst/>
                <a:gdLst>
                  <a:gd name="T0" fmla="*/ 110 w 110"/>
                  <a:gd name="T1" fmla="*/ 0 h 168"/>
                  <a:gd name="T2" fmla="*/ 55 w 110"/>
                  <a:gd name="T3" fmla="*/ 168 h 168"/>
                  <a:gd name="T4" fmla="*/ 0 w 110"/>
                  <a:gd name="T5" fmla="*/ 0 h 168"/>
                  <a:gd name="T6" fmla="*/ 110 w 110"/>
                  <a:gd name="T7" fmla="*/ 0 h 168"/>
                </a:gdLst>
                <a:ahLst/>
                <a:cxnLst>
                  <a:cxn ang="0">
                    <a:pos x="T0" y="T1"/>
                  </a:cxn>
                  <a:cxn ang="0">
                    <a:pos x="T2" y="T3"/>
                  </a:cxn>
                  <a:cxn ang="0">
                    <a:pos x="T4" y="T5"/>
                  </a:cxn>
                  <a:cxn ang="0">
                    <a:pos x="T6" y="T7"/>
                  </a:cxn>
                </a:cxnLst>
                <a:rect l="0" t="0" r="r" b="b"/>
                <a:pathLst>
                  <a:path w="110" h="168">
                    <a:moveTo>
                      <a:pt x="110" y="0"/>
                    </a:moveTo>
                    <a:lnTo>
                      <a:pt x="55" y="168"/>
                    </a:lnTo>
                    <a:lnTo>
                      <a:pt x="0" y="0"/>
                    </a:lnTo>
                    <a:lnTo>
                      <a:pt x="1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AutoShape 82"/>
              <p:cNvSpPr>
                <a:spLocks noChangeShapeType="1"/>
              </p:cNvSpPr>
              <p:nvPr/>
            </p:nvSpPr>
            <p:spPr bwMode="auto">
              <a:xfrm>
                <a:off x="7173" y="2850"/>
                <a:ext cx="10" cy="18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0" name="Line 80"/>
            <p:cNvSpPr>
              <a:spLocks noChangeShapeType="1"/>
            </p:cNvSpPr>
            <p:nvPr/>
          </p:nvSpPr>
          <p:spPr bwMode="auto">
            <a:xfrm flipV="1">
              <a:off x="2724" y="2846"/>
              <a:ext cx="2255"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0510678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New Test States 2/2</a:t>
            </a:r>
            <a:endParaRPr lang="zh-CN" altLang="en-US" dirty="0"/>
          </a:p>
        </p:txBody>
      </p:sp>
      <p:graphicFrame>
        <p:nvGraphicFramePr>
          <p:cNvPr id="4" name="内容占位符 15"/>
          <p:cNvGraphicFramePr>
            <a:graphicFrameLocks/>
          </p:cNvGraphicFramePr>
          <p:nvPr>
            <p:extLst>
              <p:ext uri="{D42A27DB-BD31-4B8C-83A1-F6EECF244321}">
                <p14:modId xmlns:p14="http://schemas.microsoft.com/office/powerpoint/2010/main" val="3322473561"/>
              </p:ext>
            </p:extLst>
          </p:nvPr>
        </p:nvGraphicFramePr>
        <p:xfrm>
          <a:off x="228600" y="1162877"/>
          <a:ext cx="8735888" cy="5085807"/>
        </p:xfrm>
        <a:graphic>
          <a:graphicData uri="http://schemas.openxmlformats.org/drawingml/2006/table">
            <a:tbl>
              <a:tblPr firstRow="1" bandRow="1">
                <a:tableStyleId>{7DF18680-E054-41AD-8BC1-D1AEF772440D}</a:tableStyleId>
              </a:tblPr>
              <a:tblGrid>
                <a:gridCol w="633292">
                  <a:extLst>
                    <a:ext uri="{9D8B030D-6E8A-4147-A177-3AD203B41FA5}">
                      <a16:colId xmlns:a16="http://schemas.microsoft.com/office/drawing/2014/main" val="20000"/>
                    </a:ext>
                  </a:extLst>
                </a:gridCol>
                <a:gridCol w="1360663">
                  <a:extLst>
                    <a:ext uri="{9D8B030D-6E8A-4147-A177-3AD203B41FA5}">
                      <a16:colId xmlns:a16="http://schemas.microsoft.com/office/drawing/2014/main" val="20001"/>
                    </a:ext>
                  </a:extLst>
                </a:gridCol>
                <a:gridCol w="2479302">
                  <a:extLst>
                    <a:ext uri="{9D8B030D-6E8A-4147-A177-3AD203B41FA5}">
                      <a16:colId xmlns:a16="http://schemas.microsoft.com/office/drawing/2014/main" val="20002"/>
                    </a:ext>
                  </a:extLst>
                </a:gridCol>
                <a:gridCol w="942793">
                  <a:extLst>
                    <a:ext uri="{9D8B030D-6E8A-4147-A177-3AD203B41FA5}">
                      <a16:colId xmlns:a16="http://schemas.microsoft.com/office/drawing/2014/main" val="20003"/>
                    </a:ext>
                  </a:extLst>
                </a:gridCol>
                <a:gridCol w="1033062">
                  <a:extLst>
                    <a:ext uri="{9D8B030D-6E8A-4147-A177-3AD203B41FA5}">
                      <a16:colId xmlns:a16="http://schemas.microsoft.com/office/drawing/2014/main" val="20004"/>
                    </a:ext>
                  </a:extLst>
                </a:gridCol>
                <a:gridCol w="2286776">
                  <a:extLst>
                    <a:ext uri="{9D8B030D-6E8A-4147-A177-3AD203B41FA5}">
                      <a16:colId xmlns:a16="http://schemas.microsoft.com/office/drawing/2014/main" val="20005"/>
                    </a:ext>
                  </a:extLst>
                </a:gridCol>
              </a:tblGrid>
              <a:tr h="299019">
                <a:tc gridSpan="2">
                  <a:txBody>
                    <a:bodyPr/>
                    <a:lstStyle/>
                    <a:p>
                      <a:pPr algn="ctr" hangingPunct="0">
                        <a:spcAft>
                          <a:spcPts val="0"/>
                        </a:spcAft>
                      </a:pPr>
                      <a:r>
                        <a:rPr lang="en-GB" sz="900" dirty="0">
                          <a:effectLst/>
                        </a:rPr>
                        <a:t> </a:t>
                      </a:r>
                      <a:endParaRPr lang="zh-CN" sz="900" b="1" dirty="0">
                        <a:effectLst/>
                        <a:latin typeface="Arial"/>
                        <a:ea typeface="Times New Roman"/>
                        <a:cs typeface="Times New Roman"/>
                      </a:endParaRPr>
                    </a:p>
                  </a:txBody>
                  <a:tcPr marL="17780" marR="62865" marT="0" marB="0"/>
                </a:tc>
                <a:tc hMerge="1">
                  <a:txBody>
                    <a:bodyPr/>
                    <a:lstStyle/>
                    <a:p>
                      <a:endParaRPr lang="zh-CN" altLang="en-US"/>
                    </a:p>
                  </a:txBody>
                  <a:tcPr/>
                </a:tc>
                <a:tc>
                  <a:txBody>
                    <a:bodyPr/>
                    <a:lstStyle/>
                    <a:p>
                      <a:pPr algn="ctr" hangingPunct="0">
                        <a:spcAft>
                          <a:spcPts val="0"/>
                        </a:spcAft>
                      </a:pPr>
                      <a:r>
                        <a:rPr lang="en-GB" sz="900" dirty="0">
                          <a:effectLst/>
                        </a:rPr>
                        <a:t>RRC</a:t>
                      </a:r>
                      <a:endParaRPr lang="zh-CN" sz="900" b="1" dirty="0">
                        <a:effectLst/>
                        <a:latin typeface="Arial"/>
                        <a:ea typeface="Times New Roman"/>
                        <a:cs typeface="Times New Roman"/>
                      </a:endParaRPr>
                    </a:p>
                  </a:txBody>
                  <a:tcPr marL="17780" marR="62865" marT="0" marB="0"/>
                </a:tc>
                <a:tc>
                  <a:txBody>
                    <a:bodyPr/>
                    <a:lstStyle/>
                    <a:p>
                      <a:pPr algn="ctr" hangingPunct="0">
                        <a:spcAft>
                          <a:spcPts val="0"/>
                        </a:spcAft>
                      </a:pPr>
                      <a:r>
                        <a:rPr lang="en-GB" sz="900" dirty="0">
                          <a:effectLst/>
                        </a:rPr>
                        <a:t>ECM</a:t>
                      </a:r>
                      <a:endParaRPr lang="zh-CN" sz="900" b="1" dirty="0">
                        <a:effectLst/>
                        <a:latin typeface="Arial"/>
                        <a:ea typeface="Times New Roman"/>
                        <a:cs typeface="Times New Roman"/>
                      </a:endParaRPr>
                    </a:p>
                  </a:txBody>
                  <a:tcPr marL="17780" marR="62865" marT="0" marB="0"/>
                </a:tc>
                <a:tc>
                  <a:txBody>
                    <a:bodyPr/>
                    <a:lstStyle/>
                    <a:p>
                      <a:pPr algn="ctr" hangingPunct="0">
                        <a:spcAft>
                          <a:spcPts val="0"/>
                        </a:spcAft>
                      </a:pPr>
                      <a:r>
                        <a:rPr lang="en-GB" sz="900">
                          <a:effectLst/>
                        </a:rPr>
                        <a:t>EMM</a:t>
                      </a:r>
                      <a:endParaRPr lang="zh-CN" sz="900" b="1">
                        <a:effectLst/>
                        <a:latin typeface="Arial"/>
                        <a:ea typeface="Times New Roman"/>
                        <a:cs typeface="Times New Roman"/>
                      </a:endParaRPr>
                    </a:p>
                  </a:txBody>
                  <a:tcPr marL="17780" marR="62865" marT="0" marB="0"/>
                </a:tc>
                <a:tc>
                  <a:txBody>
                    <a:bodyPr/>
                    <a:lstStyle/>
                    <a:p>
                      <a:pPr algn="ctr" hangingPunct="0">
                        <a:spcAft>
                          <a:spcPts val="0"/>
                        </a:spcAft>
                      </a:pPr>
                      <a:r>
                        <a:rPr lang="en-GB" sz="900">
                          <a:effectLst/>
                        </a:rPr>
                        <a:t>ESM</a:t>
                      </a:r>
                      <a:endParaRPr lang="zh-CN" sz="900" b="1">
                        <a:effectLst/>
                        <a:latin typeface="Arial"/>
                        <a:ea typeface="Times New Roman"/>
                        <a:cs typeface="Times New Roman"/>
                      </a:endParaRPr>
                    </a:p>
                  </a:txBody>
                  <a:tcPr marL="17780" marR="62865" marT="0" marB="0"/>
                </a:tc>
                <a:extLst>
                  <a:ext uri="{0D108BD9-81ED-4DB2-BD59-A6C34878D82A}">
                    <a16:rowId xmlns:a16="http://schemas.microsoft.com/office/drawing/2014/main" val="10000"/>
                  </a:ext>
                </a:extLst>
              </a:tr>
              <a:tr h="299019">
                <a:tc>
                  <a:txBody>
                    <a:bodyPr/>
                    <a:lstStyle/>
                    <a:p>
                      <a:pPr hangingPunct="0">
                        <a:spcAft>
                          <a:spcPts val="0"/>
                        </a:spcAft>
                      </a:pPr>
                      <a:r>
                        <a:rPr lang="en-GB" sz="900">
                          <a:effectLst/>
                        </a:rPr>
                        <a:t>State 1</a:t>
                      </a:r>
                      <a:endParaRPr lang="zh-CN" sz="900">
                        <a:effectLst/>
                        <a:latin typeface="Arial"/>
                        <a:ea typeface="Times New Roman"/>
                        <a:cs typeface="Times New Roman"/>
                      </a:endParaRPr>
                    </a:p>
                  </a:txBody>
                  <a:tcPr marL="17780" marR="62865" marT="0" marB="0"/>
                </a:tc>
                <a:tc>
                  <a:txBody>
                    <a:bodyPr/>
                    <a:lstStyle/>
                    <a:p>
                      <a:pPr hangingPunct="0">
                        <a:spcAft>
                          <a:spcPts val="0"/>
                        </a:spcAft>
                      </a:pPr>
                      <a:r>
                        <a:rPr lang="en-GB" sz="900">
                          <a:effectLst/>
                        </a:rPr>
                        <a:t>Switched OFF</a:t>
                      </a:r>
                      <a:endParaRPr lang="zh-CN" sz="900">
                        <a:effectLst/>
                        <a:latin typeface="Arial"/>
                        <a:ea typeface="Times New Roman"/>
                        <a:cs typeface="Times New Roman"/>
                      </a:endParaRPr>
                    </a:p>
                  </a:txBody>
                  <a:tcPr marL="17780" marR="62865" marT="0" marB="0"/>
                </a:tc>
                <a:tc>
                  <a:txBody>
                    <a:bodyPr/>
                    <a:lstStyle/>
                    <a:p>
                      <a:pPr hangingPunct="0">
                        <a:spcAft>
                          <a:spcPts val="0"/>
                        </a:spcAft>
                      </a:pPr>
                      <a:r>
                        <a:rPr lang="en-GB" sz="900" dirty="0">
                          <a:effectLst/>
                        </a:rPr>
                        <a:t>-----</a:t>
                      </a:r>
                      <a:endParaRPr lang="zh-CN" sz="900" dirty="0">
                        <a:effectLst/>
                        <a:latin typeface="Arial"/>
                        <a:ea typeface="Times New Roman"/>
                        <a:cs typeface="Times New Roman"/>
                      </a:endParaRPr>
                    </a:p>
                  </a:txBody>
                  <a:tcPr marL="17780" marR="62865" marT="0" marB="0"/>
                </a:tc>
                <a:tc>
                  <a:txBody>
                    <a:bodyPr/>
                    <a:lstStyle/>
                    <a:p>
                      <a:pPr hangingPunct="0">
                        <a:spcAft>
                          <a:spcPts val="0"/>
                        </a:spcAft>
                      </a:pPr>
                      <a:r>
                        <a:rPr lang="en-GB" sz="900">
                          <a:effectLst/>
                        </a:rPr>
                        <a:t>-----</a:t>
                      </a:r>
                      <a:endParaRPr lang="zh-CN" sz="900">
                        <a:effectLst/>
                        <a:latin typeface="Arial"/>
                        <a:ea typeface="Times New Roman"/>
                        <a:cs typeface="Times New Roman"/>
                      </a:endParaRPr>
                    </a:p>
                  </a:txBody>
                  <a:tcPr marL="17780" marR="62865" marT="0" marB="0"/>
                </a:tc>
                <a:tc>
                  <a:txBody>
                    <a:bodyPr/>
                    <a:lstStyle/>
                    <a:p>
                      <a:pPr hangingPunct="0">
                        <a:spcAft>
                          <a:spcPts val="0"/>
                        </a:spcAft>
                      </a:pPr>
                      <a:r>
                        <a:rPr lang="en-GB" sz="900">
                          <a:effectLst/>
                        </a:rPr>
                        <a:t>-----</a:t>
                      </a:r>
                      <a:endParaRPr lang="zh-CN" sz="900">
                        <a:effectLst/>
                        <a:latin typeface="Arial"/>
                        <a:ea typeface="Times New Roman"/>
                        <a:cs typeface="Times New Roman"/>
                      </a:endParaRPr>
                    </a:p>
                  </a:txBody>
                  <a:tcPr marL="17780" marR="62865" marT="0" marB="0"/>
                </a:tc>
                <a:tc>
                  <a:txBody>
                    <a:bodyPr/>
                    <a:lstStyle/>
                    <a:p>
                      <a:pPr hangingPunct="0">
                        <a:spcAft>
                          <a:spcPts val="0"/>
                        </a:spcAft>
                      </a:pPr>
                      <a:r>
                        <a:rPr lang="en-GB" sz="900">
                          <a:effectLst/>
                        </a:rPr>
                        <a:t>-----</a:t>
                      </a:r>
                      <a:endParaRPr lang="zh-CN" sz="900">
                        <a:effectLst/>
                        <a:latin typeface="Arial"/>
                        <a:ea typeface="Times New Roman"/>
                        <a:cs typeface="Times New Roman"/>
                      </a:endParaRPr>
                    </a:p>
                  </a:txBody>
                  <a:tcPr marL="17780" marR="62865" marT="0" marB="0"/>
                </a:tc>
                <a:extLst>
                  <a:ext uri="{0D108BD9-81ED-4DB2-BD59-A6C34878D82A}">
                    <a16:rowId xmlns:a16="http://schemas.microsoft.com/office/drawing/2014/main" val="10001"/>
                  </a:ext>
                </a:extLst>
              </a:tr>
              <a:tr h="340763">
                <a:tc>
                  <a:txBody>
                    <a:bodyPr/>
                    <a:lstStyle/>
                    <a:p>
                      <a:pPr hangingPunct="0">
                        <a:spcAft>
                          <a:spcPts val="0"/>
                        </a:spcAft>
                      </a:pPr>
                      <a:r>
                        <a:rPr lang="en-GB" sz="900" kern="1200" dirty="0">
                          <a:solidFill>
                            <a:schemeClr val="dk1"/>
                          </a:solidFill>
                          <a:effectLst/>
                          <a:latin typeface="+mn-lt"/>
                          <a:ea typeface="+mn-ea"/>
                          <a:cs typeface="+mn-cs"/>
                        </a:rPr>
                        <a:t>State 2</a:t>
                      </a:r>
                      <a:endParaRPr lang="zh-CN" sz="900" kern="1200" dirty="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dirty="0">
                          <a:solidFill>
                            <a:schemeClr val="dk1"/>
                          </a:solidFill>
                          <a:effectLst/>
                          <a:latin typeface="+mn-lt"/>
                          <a:ea typeface="+mn-ea"/>
                          <a:cs typeface="+mn-cs"/>
                        </a:rPr>
                        <a:t>Registered, Idle Mode</a:t>
                      </a:r>
                      <a:endParaRPr lang="zh-CN" sz="900" kern="1200" dirty="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dirty="0">
                          <a:solidFill>
                            <a:schemeClr val="dk1"/>
                          </a:solidFill>
                          <a:effectLst/>
                          <a:latin typeface="+mn-lt"/>
                          <a:ea typeface="+mn-ea"/>
                          <a:cs typeface="+mn-cs"/>
                        </a:rPr>
                        <a:t>RRC_IDLE</a:t>
                      </a:r>
                      <a:endParaRPr lang="zh-CN" sz="900" kern="1200" dirty="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dirty="0">
                          <a:solidFill>
                            <a:schemeClr val="dk1"/>
                          </a:solidFill>
                          <a:effectLst/>
                          <a:latin typeface="+mn-lt"/>
                          <a:ea typeface="+mn-ea"/>
                          <a:cs typeface="+mn-cs"/>
                        </a:rPr>
                        <a:t>ECM-IDLE</a:t>
                      </a:r>
                      <a:endParaRPr lang="zh-CN" sz="900" kern="1200" dirty="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dirty="0">
                          <a:solidFill>
                            <a:schemeClr val="dk1"/>
                          </a:solidFill>
                          <a:effectLst/>
                          <a:latin typeface="+mn-lt"/>
                          <a:ea typeface="+mn-ea"/>
                          <a:cs typeface="+mn-cs"/>
                        </a:rPr>
                        <a:t>EMM-REGISTERED</a:t>
                      </a:r>
                      <a:endParaRPr lang="zh-CN" sz="900" kern="1200" dirty="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dirty="0">
                          <a:solidFill>
                            <a:schemeClr val="dk1"/>
                          </a:solidFill>
                          <a:effectLst/>
                          <a:latin typeface="+mn-lt"/>
                          <a:ea typeface="+mn-ea"/>
                          <a:cs typeface="+mn-cs"/>
                        </a:rPr>
                        <a:t>1 default EPS bearer context active.</a:t>
                      </a:r>
                      <a:endParaRPr lang="zh-CN" sz="900" kern="1200" dirty="0">
                        <a:solidFill>
                          <a:schemeClr val="dk1"/>
                        </a:solidFill>
                        <a:effectLst/>
                        <a:latin typeface="+mn-lt"/>
                        <a:ea typeface="+mn-ea"/>
                        <a:cs typeface="+mn-cs"/>
                      </a:endParaRPr>
                    </a:p>
                  </a:txBody>
                  <a:tcPr marL="17780" marR="62865" marT="0" marB="0"/>
                </a:tc>
                <a:extLst>
                  <a:ext uri="{0D108BD9-81ED-4DB2-BD59-A6C34878D82A}">
                    <a16:rowId xmlns:a16="http://schemas.microsoft.com/office/drawing/2014/main" val="10003"/>
                  </a:ext>
                </a:extLst>
              </a:tr>
              <a:tr h="348468">
                <a:tc>
                  <a:txBody>
                    <a:bodyPr/>
                    <a:lstStyle/>
                    <a:p>
                      <a:pPr hangingPunct="0">
                        <a:spcAft>
                          <a:spcPts val="0"/>
                        </a:spcAft>
                      </a:pPr>
                      <a:r>
                        <a:rPr lang="en-GB" sz="900" kern="1200">
                          <a:solidFill>
                            <a:schemeClr val="dk1"/>
                          </a:solidFill>
                          <a:effectLst/>
                          <a:latin typeface="+mn-lt"/>
                          <a:ea typeface="+mn-ea"/>
                          <a:cs typeface="+mn-cs"/>
                        </a:rPr>
                        <a:t>State 2A</a:t>
                      </a:r>
                      <a:endParaRPr lang="zh-CN" sz="900" kern="120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dirty="0">
                          <a:solidFill>
                            <a:schemeClr val="dk1"/>
                          </a:solidFill>
                          <a:effectLst/>
                          <a:latin typeface="+mn-lt"/>
                          <a:ea typeface="+mn-ea"/>
                          <a:cs typeface="+mn-cs"/>
                        </a:rPr>
                        <a:t>Registered, Idle Mode, UE Test Mode Activated</a:t>
                      </a:r>
                      <a:endParaRPr lang="zh-CN" sz="900" kern="1200" dirty="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dirty="0">
                          <a:solidFill>
                            <a:schemeClr val="dk1"/>
                          </a:solidFill>
                          <a:effectLst/>
                          <a:latin typeface="+mn-lt"/>
                          <a:ea typeface="+mn-ea"/>
                          <a:cs typeface="+mn-cs"/>
                        </a:rPr>
                        <a:t>RRC_IDLE</a:t>
                      </a:r>
                      <a:endParaRPr lang="zh-CN" sz="900" kern="1200" dirty="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dirty="0">
                          <a:solidFill>
                            <a:schemeClr val="dk1"/>
                          </a:solidFill>
                          <a:effectLst/>
                          <a:latin typeface="+mn-lt"/>
                          <a:ea typeface="+mn-ea"/>
                          <a:cs typeface="+mn-cs"/>
                        </a:rPr>
                        <a:t>ECM-IDLE</a:t>
                      </a:r>
                      <a:endParaRPr lang="zh-CN" sz="900" kern="1200" dirty="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a:solidFill>
                            <a:schemeClr val="dk1"/>
                          </a:solidFill>
                          <a:effectLst/>
                          <a:latin typeface="+mn-lt"/>
                          <a:ea typeface="+mn-ea"/>
                          <a:cs typeface="+mn-cs"/>
                        </a:rPr>
                        <a:t>EMM-REGISTERED</a:t>
                      </a:r>
                      <a:endParaRPr lang="zh-CN" sz="900" kern="120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a:solidFill>
                            <a:schemeClr val="dk1"/>
                          </a:solidFill>
                          <a:effectLst/>
                          <a:latin typeface="+mn-lt"/>
                          <a:ea typeface="+mn-ea"/>
                          <a:cs typeface="+mn-cs"/>
                        </a:rPr>
                        <a:t>1 default EPS bearer context active.</a:t>
                      </a:r>
                      <a:endParaRPr lang="zh-CN" sz="900" kern="1200">
                        <a:solidFill>
                          <a:schemeClr val="dk1"/>
                        </a:solidFill>
                        <a:effectLst/>
                        <a:latin typeface="+mn-lt"/>
                        <a:ea typeface="+mn-ea"/>
                        <a:cs typeface="+mn-cs"/>
                      </a:endParaRPr>
                    </a:p>
                  </a:txBody>
                  <a:tcPr marL="17780" marR="62865" marT="0" marB="0"/>
                </a:tc>
                <a:extLst>
                  <a:ext uri="{0D108BD9-81ED-4DB2-BD59-A6C34878D82A}">
                    <a16:rowId xmlns:a16="http://schemas.microsoft.com/office/drawing/2014/main" val="10004"/>
                  </a:ext>
                </a:extLst>
              </a:tr>
              <a:tr h="354833">
                <a:tc>
                  <a:txBody>
                    <a:bodyPr/>
                    <a:lstStyle/>
                    <a:p>
                      <a:pPr hangingPunct="0">
                        <a:spcAft>
                          <a:spcPts val="0"/>
                        </a:spcAft>
                      </a:pPr>
                      <a:r>
                        <a:rPr lang="en-GB" sz="900" u="sng" kern="1200" dirty="0">
                          <a:solidFill>
                            <a:srgbClr val="FF0000"/>
                          </a:solidFill>
                          <a:effectLst/>
                          <a:latin typeface="+mn-lt"/>
                          <a:ea typeface="+mn-ea"/>
                          <a:cs typeface="+mn-cs"/>
                        </a:rPr>
                        <a:t>State 2</a:t>
                      </a:r>
                      <a:r>
                        <a:rPr lang="en-US" altLang="zh-CN" sz="900" u="sng" kern="1200" dirty="0">
                          <a:solidFill>
                            <a:srgbClr val="FF0000"/>
                          </a:solidFill>
                          <a:effectLst/>
                          <a:latin typeface="+mn-lt"/>
                          <a:ea typeface="+mn-ea"/>
                          <a:cs typeface="+mn-cs"/>
                        </a:rPr>
                        <a:t>B</a:t>
                      </a:r>
                      <a:endParaRPr lang="zh-CN" sz="900" u="sng" kern="1200" dirty="0">
                        <a:solidFill>
                          <a:srgbClr val="FF0000"/>
                        </a:solidFill>
                        <a:effectLst/>
                        <a:latin typeface="+mn-lt"/>
                        <a:ea typeface="+mn-ea"/>
                        <a:cs typeface="+mn-cs"/>
                      </a:endParaRPr>
                    </a:p>
                  </a:txBody>
                  <a:tcPr marL="17780" marR="62865" marT="0" marB="0"/>
                </a:tc>
                <a:tc>
                  <a:txBody>
                    <a:bodyPr/>
                    <a:lstStyle/>
                    <a:p>
                      <a:pPr hangingPunct="0">
                        <a:spcAft>
                          <a:spcPts val="0"/>
                        </a:spcAft>
                      </a:pPr>
                      <a:r>
                        <a:rPr lang="en-GB" sz="900" u="none" kern="1200" dirty="0">
                          <a:solidFill>
                            <a:srgbClr val="FF0000"/>
                          </a:solidFill>
                          <a:effectLst/>
                          <a:latin typeface="+mn-lt"/>
                          <a:ea typeface="+mn-ea"/>
                          <a:cs typeface="+mn-cs"/>
                        </a:rPr>
                        <a:t>Registered, without PDN, Idle Mode</a:t>
                      </a:r>
                      <a:endParaRPr lang="zh-CN" sz="900" u="none" kern="1200" dirty="0">
                        <a:solidFill>
                          <a:srgbClr val="FF0000"/>
                        </a:solidFill>
                        <a:effectLst/>
                        <a:latin typeface="+mn-lt"/>
                        <a:ea typeface="+mn-ea"/>
                        <a:cs typeface="+mn-cs"/>
                      </a:endParaRPr>
                    </a:p>
                  </a:txBody>
                  <a:tcPr marL="17780" marR="62865" marT="0" marB="0"/>
                </a:tc>
                <a:tc>
                  <a:txBody>
                    <a:bodyPr/>
                    <a:lstStyle/>
                    <a:p>
                      <a:pPr hangingPunct="0">
                        <a:spcAft>
                          <a:spcPts val="0"/>
                        </a:spcAft>
                      </a:pPr>
                      <a:r>
                        <a:rPr lang="en-GB" sz="900" u="none" kern="1200" dirty="0">
                          <a:solidFill>
                            <a:srgbClr val="FF0000"/>
                          </a:solidFill>
                          <a:effectLst/>
                          <a:latin typeface="+mn-lt"/>
                          <a:ea typeface="+mn-ea"/>
                          <a:cs typeface="+mn-cs"/>
                        </a:rPr>
                        <a:t>RRC_IDLE</a:t>
                      </a:r>
                      <a:endParaRPr lang="zh-CN" sz="900" u="none" kern="1200" dirty="0">
                        <a:solidFill>
                          <a:srgbClr val="FF0000"/>
                        </a:solidFill>
                        <a:effectLst/>
                        <a:latin typeface="+mn-lt"/>
                        <a:ea typeface="+mn-ea"/>
                        <a:cs typeface="+mn-cs"/>
                      </a:endParaRPr>
                    </a:p>
                  </a:txBody>
                  <a:tcPr marL="17780" marR="62865" marT="0" marB="0"/>
                </a:tc>
                <a:tc>
                  <a:txBody>
                    <a:bodyPr/>
                    <a:lstStyle/>
                    <a:p>
                      <a:pPr hangingPunct="0">
                        <a:spcAft>
                          <a:spcPts val="0"/>
                        </a:spcAft>
                      </a:pPr>
                      <a:r>
                        <a:rPr lang="en-GB" sz="900" u="none" kern="1200" dirty="0">
                          <a:solidFill>
                            <a:srgbClr val="FF0000"/>
                          </a:solidFill>
                          <a:effectLst/>
                          <a:latin typeface="+mn-lt"/>
                          <a:ea typeface="+mn-ea"/>
                          <a:cs typeface="+mn-cs"/>
                        </a:rPr>
                        <a:t>ECM-IDLE</a:t>
                      </a:r>
                      <a:endParaRPr lang="zh-CN" sz="900" u="none" kern="1200" dirty="0">
                        <a:solidFill>
                          <a:srgbClr val="FF0000"/>
                        </a:solidFill>
                        <a:effectLst/>
                        <a:latin typeface="+mn-lt"/>
                        <a:ea typeface="+mn-ea"/>
                        <a:cs typeface="+mn-cs"/>
                      </a:endParaRPr>
                    </a:p>
                  </a:txBody>
                  <a:tcPr marL="17780" marR="62865" marT="0" marB="0"/>
                </a:tc>
                <a:tc>
                  <a:txBody>
                    <a:bodyPr/>
                    <a:lstStyle/>
                    <a:p>
                      <a:pPr hangingPunct="0">
                        <a:spcAft>
                          <a:spcPts val="0"/>
                        </a:spcAft>
                      </a:pPr>
                      <a:r>
                        <a:rPr lang="en-GB" sz="900" u="none" kern="1200" dirty="0">
                          <a:solidFill>
                            <a:srgbClr val="FF0000"/>
                          </a:solidFill>
                          <a:effectLst/>
                          <a:latin typeface="+mn-lt"/>
                          <a:ea typeface="+mn-ea"/>
                          <a:cs typeface="+mn-cs"/>
                        </a:rPr>
                        <a:t>EMM-REGISTERED</a:t>
                      </a:r>
                      <a:endParaRPr lang="zh-CN" sz="900" u="none" kern="1200" dirty="0">
                        <a:solidFill>
                          <a:srgbClr val="FF0000"/>
                        </a:solidFill>
                        <a:effectLst/>
                        <a:latin typeface="+mn-lt"/>
                        <a:ea typeface="+mn-ea"/>
                        <a:cs typeface="+mn-cs"/>
                      </a:endParaRPr>
                    </a:p>
                  </a:txBody>
                  <a:tcPr marL="17780" marR="62865" marT="0" marB="0"/>
                </a:tc>
                <a:tc>
                  <a:txBody>
                    <a:bodyPr/>
                    <a:lstStyle/>
                    <a:p>
                      <a:pPr hangingPunct="0">
                        <a:spcAft>
                          <a:spcPts val="0"/>
                        </a:spcAft>
                      </a:pPr>
                      <a:r>
                        <a:rPr lang="en-GB" sz="900" u="none" kern="1200" dirty="0">
                          <a:solidFill>
                            <a:srgbClr val="FF0000"/>
                          </a:solidFill>
                          <a:effectLst/>
                          <a:latin typeface="+mn-lt"/>
                          <a:ea typeface="+mn-ea"/>
                          <a:cs typeface="+mn-cs"/>
                        </a:rPr>
                        <a:t>No EPS bearer context active</a:t>
                      </a:r>
                      <a:endParaRPr lang="zh-CN" sz="900" u="none" kern="1200" dirty="0">
                        <a:solidFill>
                          <a:srgbClr val="FF0000"/>
                        </a:solidFill>
                        <a:effectLst/>
                        <a:latin typeface="+mn-lt"/>
                        <a:ea typeface="+mn-ea"/>
                        <a:cs typeface="+mn-cs"/>
                      </a:endParaRPr>
                    </a:p>
                  </a:txBody>
                  <a:tcPr marL="17780" marR="62865" marT="0" marB="0"/>
                </a:tc>
                <a:extLst>
                  <a:ext uri="{0D108BD9-81ED-4DB2-BD59-A6C34878D82A}">
                    <a16:rowId xmlns:a16="http://schemas.microsoft.com/office/drawing/2014/main" val="10010"/>
                  </a:ext>
                </a:extLst>
              </a:tr>
              <a:tr h="400108">
                <a:tc>
                  <a:txBody>
                    <a:bodyPr/>
                    <a:lstStyle/>
                    <a:p>
                      <a:pPr hangingPunct="0">
                        <a:spcAft>
                          <a:spcPts val="0"/>
                        </a:spcAft>
                      </a:pPr>
                      <a:r>
                        <a:rPr lang="en-GB" sz="900" u="sng" kern="1200" dirty="0">
                          <a:solidFill>
                            <a:srgbClr val="FF0000"/>
                          </a:solidFill>
                          <a:effectLst/>
                          <a:latin typeface="+mn-lt"/>
                          <a:ea typeface="+mn-ea"/>
                          <a:cs typeface="+mn-cs"/>
                        </a:rPr>
                        <a:t>State 2</a:t>
                      </a:r>
                      <a:r>
                        <a:rPr lang="en-US" altLang="zh-CN" sz="900" u="sng" kern="1200" dirty="0">
                          <a:solidFill>
                            <a:srgbClr val="FF0000"/>
                          </a:solidFill>
                          <a:effectLst/>
                          <a:latin typeface="+mn-lt"/>
                          <a:ea typeface="+mn-ea"/>
                          <a:cs typeface="+mn-cs"/>
                        </a:rPr>
                        <a:t>C</a:t>
                      </a:r>
                      <a:endParaRPr lang="zh-CN" sz="900" u="sng" kern="1200" dirty="0">
                        <a:solidFill>
                          <a:srgbClr val="FF0000"/>
                        </a:solidFill>
                        <a:effectLst/>
                        <a:latin typeface="+mn-lt"/>
                        <a:ea typeface="+mn-ea"/>
                        <a:cs typeface="+mn-cs"/>
                      </a:endParaRPr>
                    </a:p>
                  </a:txBody>
                  <a:tcPr marL="17780" marR="62865" marT="0" marB="0"/>
                </a:tc>
                <a:tc>
                  <a:txBody>
                    <a:bodyPr/>
                    <a:lstStyle/>
                    <a:p>
                      <a:pPr hangingPunct="0">
                        <a:spcAft>
                          <a:spcPts val="0"/>
                        </a:spcAft>
                      </a:pPr>
                      <a:r>
                        <a:rPr lang="en-GB" sz="900" u="none" kern="1200" dirty="0">
                          <a:solidFill>
                            <a:srgbClr val="FF0000"/>
                          </a:solidFill>
                          <a:effectLst/>
                          <a:latin typeface="+mn-lt"/>
                          <a:ea typeface="+mn-ea"/>
                          <a:cs typeface="+mn-cs"/>
                        </a:rPr>
                        <a:t>Registered, without </a:t>
                      </a:r>
                      <a:r>
                        <a:rPr lang="en-GB" sz="900" u="none" kern="1200" dirty="0" err="1">
                          <a:solidFill>
                            <a:srgbClr val="FF0000"/>
                          </a:solidFill>
                          <a:effectLst/>
                          <a:latin typeface="+mn-lt"/>
                          <a:ea typeface="+mn-ea"/>
                          <a:cs typeface="+mn-cs"/>
                        </a:rPr>
                        <a:t>PDN,Idle</a:t>
                      </a:r>
                      <a:r>
                        <a:rPr lang="en-GB" sz="900" u="none" kern="1200" dirty="0">
                          <a:solidFill>
                            <a:srgbClr val="FF0000"/>
                          </a:solidFill>
                          <a:effectLst/>
                          <a:latin typeface="+mn-lt"/>
                          <a:ea typeface="+mn-ea"/>
                          <a:cs typeface="+mn-cs"/>
                        </a:rPr>
                        <a:t> Mode, UE Test Mode Activated</a:t>
                      </a:r>
                      <a:endParaRPr lang="zh-CN" sz="900" u="none" kern="1200" dirty="0">
                        <a:solidFill>
                          <a:srgbClr val="FF0000"/>
                        </a:solidFill>
                        <a:effectLst/>
                        <a:latin typeface="+mn-lt"/>
                        <a:ea typeface="+mn-ea"/>
                        <a:cs typeface="+mn-cs"/>
                      </a:endParaRPr>
                    </a:p>
                  </a:txBody>
                  <a:tcPr marL="17780" marR="62865" marT="0" marB="0"/>
                </a:tc>
                <a:tc>
                  <a:txBody>
                    <a:bodyPr/>
                    <a:lstStyle/>
                    <a:p>
                      <a:pPr hangingPunct="0">
                        <a:spcAft>
                          <a:spcPts val="0"/>
                        </a:spcAft>
                      </a:pPr>
                      <a:r>
                        <a:rPr lang="en-GB" sz="900" u="none" kern="1200" dirty="0">
                          <a:solidFill>
                            <a:srgbClr val="FF0000"/>
                          </a:solidFill>
                          <a:effectLst/>
                          <a:latin typeface="+mn-lt"/>
                          <a:ea typeface="+mn-ea"/>
                          <a:cs typeface="+mn-cs"/>
                        </a:rPr>
                        <a:t>RRC_IDLE</a:t>
                      </a:r>
                      <a:endParaRPr lang="zh-CN" sz="900" u="none" kern="1200" dirty="0">
                        <a:solidFill>
                          <a:srgbClr val="FF0000"/>
                        </a:solidFill>
                        <a:effectLst/>
                        <a:latin typeface="+mn-lt"/>
                        <a:ea typeface="+mn-ea"/>
                        <a:cs typeface="+mn-cs"/>
                      </a:endParaRPr>
                    </a:p>
                  </a:txBody>
                  <a:tcPr marL="17780" marR="62865" marT="0" marB="0"/>
                </a:tc>
                <a:tc>
                  <a:txBody>
                    <a:bodyPr/>
                    <a:lstStyle/>
                    <a:p>
                      <a:pPr hangingPunct="0">
                        <a:spcAft>
                          <a:spcPts val="0"/>
                        </a:spcAft>
                      </a:pPr>
                      <a:r>
                        <a:rPr lang="en-GB" sz="900" u="none" kern="1200" dirty="0">
                          <a:solidFill>
                            <a:srgbClr val="FF0000"/>
                          </a:solidFill>
                          <a:effectLst/>
                          <a:latin typeface="+mn-lt"/>
                          <a:ea typeface="+mn-ea"/>
                          <a:cs typeface="+mn-cs"/>
                        </a:rPr>
                        <a:t>ECM-IDLE</a:t>
                      </a:r>
                      <a:endParaRPr lang="zh-CN" sz="900" u="none" kern="1200" dirty="0">
                        <a:solidFill>
                          <a:srgbClr val="FF0000"/>
                        </a:solidFill>
                        <a:effectLst/>
                        <a:latin typeface="+mn-lt"/>
                        <a:ea typeface="+mn-ea"/>
                        <a:cs typeface="+mn-cs"/>
                      </a:endParaRPr>
                    </a:p>
                  </a:txBody>
                  <a:tcPr marL="17780" marR="62865" marT="0" marB="0"/>
                </a:tc>
                <a:tc>
                  <a:txBody>
                    <a:bodyPr/>
                    <a:lstStyle/>
                    <a:p>
                      <a:pPr hangingPunct="0">
                        <a:spcAft>
                          <a:spcPts val="0"/>
                        </a:spcAft>
                      </a:pPr>
                      <a:r>
                        <a:rPr lang="en-GB" sz="900" u="none" kern="1200" dirty="0">
                          <a:solidFill>
                            <a:srgbClr val="FF0000"/>
                          </a:solidFill>
                          <a:effectLst/>
                          <a:latin typeface="+mn-lt"/>
                          <a:ea typeface="+mn-ea"/>
                          <a:cs typeface="+mn-cs"/>
                        </a:rPr>
                        <a:t>EMM-REGISTERED</a:t>
                      </a:r>
                      <a:endParaRPr lang="zh-CN" sz="900" u="none" kern="1200" dirty="0">
                        <a:solidFill>
                          <a:srgbClr val="FF0000"/>
                        </a:solidFill>
                        <a:effectLst/>
                        <a:latin typeface="+mn-lt"/>
                        <a:ea typeface="+mn-ea"/>
                        <a:cs typeface="+mn-cs"/>
                      </a:endParaRPr>
                    </a:p>
                  </a:txBody>
                  <a:tcPr marL="17780" marR="62865" marT="0" marB="0"/>
                </a:tc>
                <a:tc>
                  <a:txBody>
                    <a:bodyPr/>
                    <a:lstStyle/>
                    <a:p>
                      <a:pPr hangingPunct="0">
                        <a:spcAft>
                          <a:spcPts val="0"/>
                        </a:spcAft>
                      </a:pPr>
                      <a:r>
                        <a:rPr lang="en-GB" sz="900" u="none" kern="1200" dirty="0">
                          <a:solidFill>
                            <a:srgbClr val="FF0000"/>
                          </a:solidFill>
                          <a:effectLst/>
                          <a:latin typeface="+mn-lt"/>
                          <a:ea typeface="+mn-ea"/>
                          <a:cs typeface="+mn-cs"/>
                        </a:rPr>
                        <a:t>No EPS bearer context active.</a:t>
                      </a:r>
                      <a:endParaRPr lang="zh-CN" sz="900" u="none" kern="1200" dirty="0">
                        <a:solidFill>
                          <a:srgbClr val="FF0000"/>
                        </a:solidFill>
                        <a:effectLst/>
                        <a:latin typeface="+mn-lt"/>
                        <a:ea typeface="+mn-ea"/>
                        <a:cs typeface="+mn-cs"/>
                      </a:endParaRPr>
                    </a:p>
                  </a:txBody>
                  <a:tcPr marL="17780" marR="62865" marT="0" marB="0"/>
                </a:tc>
                <a:extLst>
                  <a:ext uri="{0D108BD9-81ED-4DB2-BD59-A6C34878D82A}">
                    <a16:rowId xmlns:a16="http://schemas.microsoft.com/office/drawing/2014/main" val="10005"/>
                  </a:ext>
                </a:extLst>
              </a:tr>
              <a:tr h="571090">
                <a:tc>
                  <a:txBody>
                    <a:bodyPr/>
                    <a:lstStyle/>
                    <a:p>
                      <a:pPr hangingPunct="0">
                        <a:spcAft>
                          <a:spcPts val="0"/>
                        </a:spcAft>
                      </a:pPr>
                      <a:r>
                        <a:rPr lang="en-GB" sz="900" kern="1200" dirty="0">
                          <a:solidFill>
                            <a:schemeClr val="dk1"/>
                          </a:solidFill>
                          <a:effectLst/>
                          <a:latin typeface="+mn-lt"/>
                          <a:ea typeface="+mn-ea"/>
                          <a:cs typeface="+mn-cs"/>
                        </a:rPr>
                        <a:t>State 3</a:t>
                      </a:r>
                      <a:endParaRPr lang="zh-CN" sz="900" kern="1200" dirty="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dirty="0">
                          <a:solidFill>
                            <a:schemeClr val="dk1"/>
                          </a:solidFill>
                          <a:effectLst/>
                          <a:latin typeface="+mn-lt"/>
                          <a:ea typeface="+mn-ea"/>
                          <a:cs typeface="+mn-cs"/>
                        </a:rPr>
                        <a:t>Generic RB Established</a:t>
                      </a:r>
                      <a:endParaRPr lang="zh-CN" sz="900" kern="1200" dirty="0">
                        <a:solidFill>
                          <a:schemeClr val="dk1"/>
                        </a:solidFill>
                        <a:effectLst/>
                        <a:latin typeface="+mn-lt"/>
                        <a:ea typeface="+mn-ea"/>
                        <a:cs typeface="+mn-cs"/>
                      </a:endParaRPr>
                    </a:p>
                  </a:txBody>
                  <a:tcPr marL="17780" marR="62865" marT="0" marB="0"/>
                </a:tc>
                <a:tc>
                  <a:txBody>
                    <a:bodyPr/>
                    <a:lstStyle/>
                    <a:p>
                      <a:pPr marR="21590" hangingPunct="0">
                        <a:spcAft>
                          <a:spcPts val="0"/>
                        </a:spcAft>
                      </a:pPr>
                      <a:r>
                        <a:rPr lang="en-GB" sz="900" kern="1200" dirty="0">
                          <a:solidFill>
                            <a:schemeClr val="dk1"/>
                          </a:solidFill>
                          <a:effectLst/>
                          <a:latin typeface="+mn-lt"/>
                          <a:ea typeface="+mn-ea"/>
                          <a:cs typeface="+mn-cs"/>
                        </a:rPr>
                        <a:t>RRC_CONNECTED</a:t>
                      </a:r>
                      <a:endParaRPr lang="zh-CN" sz="900" kern="1200" dirty="0">
                        <a:solidFill>
                          <a:schemeClr val="dk1"/>
                        </a:solidFill>
                        <a:effectLst/>
                        <a:latin typeface="+mn-lt"/>
                        <a:ea typeface="+mn-ea"/>
                        <a:cs typeface="+mn-cs"/>
                      </a:endParaRPr>
                    </a:p>
                    <a:p>
                      <a:pPr marR="21590" hangingPunct="0">
                        <a:spcBef>
                          <a:spcPts val="1200"/>
                        </a:spcBef>
                        <a:spcAft>
                          <a:spcPts val="0"/>
                        </a:spcAft>
                      </a:pPr>
                      <a:r>
                        <a:rPr lang="en-GB" sz="900" kern="1200" dirty="0">
                          <a:solidFill>
                            <a:schemeClr val="dk1"/>
                          </a:solidFill>
                          <a:effectLst/>
                          <a:latin typeface="+mn-lt"/>
                          <a:ea typeface="+mn-ea"/>
                          <a:cs typeface="+mn-cs"/>
                        </a:rPr>
                        <a:t>1 + N (0 ≤ N ≤ 1) data radio bearers configured as specified in the test cases</a:t>
                      </a:r>
                      <a:r>
                        <a:rPr lang="en-GB" sz="900" u="none" kern="1200" dirty="0">
                          <a:solidFill>
                            <a:schemeClr val="tx1"/>
                          </a:solidFill>
                          <a:effectLst/>
                          <a:latin typeface="+mn-lt"/>
                          <a:ea typeface="+mn-ea"/>
                          <a:cs typeface="+mn-cs"/>
                        </a:rPr>
                        <a:t>.</a:t>
                      </a:r>
                      <a:endParaRPr lang="zh-CN" sz="900" u="none" kern="1200" dirty="0">
                        <a:solidFill>
                          <a:schemeClr val="tx1"/>
                        </a:solidFill>
                        <a:effectLst/>
                        <a:latin typeface="+mn-lt"/>
                        <a:ea typeface="+mn-ea"/>
                        <a:cs typeface="+mn-cs"/>
                      </a:endParaRPr>
                    </a:p>
                  </a:txBody>
                  <a:tcPr marL="17780" marR="62865" marT="0" marB="0"/>
                </a:tc>
                <a:tc>
                  <a:txBody>
                    <a:bodyPr/>
                    <a:lstStyle/>
                    <a:p>
                      <a:pPr hangingPunct="0">
                        <a:spcAft>
                          <a:spcPts val="0"/>
                        </a:spcAft>
                      </a:pPr>
                      <a:r>
                        <a:rPr lang="en-GB" sz="900" kern="1200" dirty="0">
                          <a:solidFill>
                            <a:schemeClr val="dk1"/>
                          </a:solidFill>
                          <a:effectLst/>
                          <a:latin typeface="+mn-lt"/>
                          <a:ea typeface="+mn-ea"/>
                          <a:cs typeface="+mn-cs"/>
                        </a:rPr>
                        <a:t>ECM-CONNECTED</a:t>
                      </a:r>
                      <a:endParaRPr lang="zh-CN" sz="900" kern="1200" dirty="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a:solidFill>
                            <a:schemeClr val="dk1"/>
                          </a:solidFill>
                          <a:effectLst/>
                          <a:latin typeface="+mn-lt"/>
                          <a:ea typeface="+mn-ea"/>
                          <a:cs typeface="+mn-cs"/>
                        </a:rPr>
                        <a:t>EMM-REGISTERED</a:t>
                      </a:r>
                      <a:endParaRPr lang="zh-CN" sz="900" kern="120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dirty="0">
                          <a:solidFill>
                            <a:schemeClr val="dk1"/>
                          </a:solidFill>
                          <a:effectLst/>
                          <a:latin typeface="+mn-lt"/>
                          <a:ea typeface="+mn-ea"/>
                          <a:cs typeface="+mn-cs"/>
                        </a:rPr>
                        <a:t>1 default EPS bearer context active and  N (0 ≤ N ≤ 1) dedicated EPS bearers active as specified in the test cases</a:t>
                      </a:r>
                      <a:r>
                        <a:rPr lang="en-US" sz="900" kern="1200" dirty="0">
                          <a:solidFill>
                            <a:schemeClr val="dk1"/>
                          </a:solidFill>
                          <a:effectLst/>
                          <a:latin typeface="+mn-lt"/>
                          <a:ea typeface="+mn-ea"/>
                          <a:cs typeface="+mn-cs"/>
                        </a:rPr>
                        <a:t>.</a:t>
                      </a:r>
                      <a:endParaRPr lang="zh-CN" sz="900" kern="1200" dirty="0">
                        <a:solidFill>
                          <a:schemeClr val="dk1"/>
                        </a:solidFill>
                        <a:effectLst/>
                        <a:latin typeface="+mn-lt"/>
                        <a:ea typeface="+mn-ea"/>
                        <a:cs typeface="+mn-cs"/>
                      </a:endParaRPr>
                    </a:p>
                  </a:txBody>
                  <a:tcPr marL="17780" marR="62865" marT="0" marB="0"/>
                </a:tc>
                <a:extLst>
                  <a:ext uri="{0D108BD9-81ED-4DB2-BD59-A6C34878D82A}">
                    <a16:rowId xmlns:a16="http://schemas.microsoft.com/office/drawing/2014/main" val="10006"/>
                  </a:ext>
                </a:extLst>
              </a:tr>
              <a:tr h="664502">
                <a:tc>
                  <a:txBody>
                    <a:bodyPr/>
                    <a:lstStyle/>
                    <a:p>
                      <a:pPr hangingPunct="0">
                        <a:spcAft>
                          <a:spcPts val="0"/>
                        </a:spcAft>
                      </a:pPr>
                      <a:r>
                        <a:rPr lang="en-GB" sz="900" kern="1200">
                          <a:solidFill>
                            <a:schemeClr val="dk1"/>
                          </a:solidFill>
                          <a:effectLst/>
                          <a:latin typeface="+mn-lt"/>
                          <a:ea typeface="+mn-ea"/>
                          <a:cs typeface="+mn-cs"/>
                        </a:rPr>
                        <a:t>State 3A</a:t>
                      </a:r>
                      <a:endParaRPr lang="zh-CN" sz="900" kern="120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a:solidFill>
                            <a:schemeClr val="dk1"/>
                          </a:solidFill>
                          <a:effectLst/>
                          <a:latin typeface="+mn-lt"/>
                          <a:ea typeface="+mn-ea"/>
                          <a:cs typeface="+mn-cs"/>
                        </a:rPr>
                        <a:t>Generic RB Established, UE Test Mode Activated</a:t>
                      </a:r>
                      <a:endParaRPr lang="zh-CN" sz="900" kern="1200">
                        <a:solidFill>
                          <a:schemeClr val="dk1"/>
                        </a:solidFill>
                        <a:effectLst/>
                        <a:latin typeface="+mn-lt"/>
                        <a:ea typeface="+mn-ea"/>
                        <a:cs typeface="+mn-cs"/>
                      </a:endParaRPr>
                    </a:p>
                  </a:txBody>
                  <a:tcPr marL="17780" marR="62865" marT="0" marB="0"/>
                </a:tc>
                <a:tc>
                  <a:txBody>
                    <a:bodyPr/>
                    <a:lstStyle/>
                    <a:p>
                      <a:pPr marR="21590" hangingPunct="0">
                        <a:spcAft>
                          <a:spcPts val="0"/>
                        </a:spcAft>
                      </a:pPr>
                      <a:r>
                        <a:rPr lang="en-GB" sz="900" kern="1200" dirty="0">
                          <a:solidFill>
                            <a:schemeClr val="dk1"/>
                          </a:solidFill>
                          <a:effectLst/>
                          <a:latin typeface="+mn-lt"/>
                          <a:ea typeface="+mn-ea"/>
                          <a:cs typeface="+mn-cs"/>
                        </a:rPr>
                        <a:t>RRC_CONNECTED</a:t>
                      </a:r>
                      <a:endParaRPr lang="zh-CN" sz="900" kern="1200" dirty="0">
                        <a:solidFill>
                          <a:schemeClr val="dk1"/>
                        </a:solidFill>
                        <a:effectLst/>
                        <a:latin typeface="+mn-lt"/>
                        <a:ea typeface="+mn-ea"/>
                        <a:cs typeface="+mn-cs"/>
                      </a:endParaRPr>
                    </a:p>
                    <a:p>
                      <a:pPr marR="21590" hangingPunct="0">
                        <a:spcBef>
                          <a:spcPts val="1200"/>
                        </a:spcBef>
                        <a:spcAft>
                          <a:spcPts val="0"/>
                        </a:spcAft>
                      </a:pPr>
                      <a:r>
                        <a:rPr lang="en-GB" altLang="zh-CN" sz="900" kern="1200" dirty="0">
                          <a:solidFill>
                            <a:schemeClr val="dk1"/>
                          </a:solidFill>
                          <a:effectLst/>
                          <a:latin typeface="+mn-lt"/>
                          <a:ea typeface="+mn-ea"/>
                          <a:cs typeface="+mn-cs"/>
                        </a:rPr>
                        <a:t>1 + N (0 ≤ N ≤ 1) data radio bearers configured as specified in the test cases</a:t>
                      </a:r>
                      <a:r>
                        <a:rPr lang="en-GB" altLang="zh-CN" sz="900" u="none" kern="1200" dirty="0">
                          <a:solidFill>
                            <a:schemeClr val="tx1"/>
                          </a:solidFill>
                          <a:effectLst/>
                          <a:latin typeface="+mn-lt"/>
                          <a:ea typeface="+mn-ea"/>
                          <a:cs typeface="+mn-cs"/>
                        </a:rPr>
                        <a:t>.</a:t>
                      </a:r>
                      <a:endParaRPr lang="zh-CN" altLang="zh-CN" sz="900" u="none" kern="1200" dirty="0">
                        <a:solidFill>
                          <a:schemeClr val="tx1"/>
                        </a:solidFill>
                        <a:effectLst/>
                        <a:latin typeface="+mn-lt"/>
                        <a:ea typeface="+mn-ea"/>
                        <a:cs typeface="+mn-cs"/>
                      </a:endParaRPr>
                    </a:p>
                  </a:txBody>
                  <a:tcPr marL="17780" marR="62865" marT="0" marB="0"/>
                </a:tc>
                <a:tc>
                  <a:txBody>
                    <a:bodyPr/>
                    <a:lstStyle/>
                    <a:p>
                      <a:pPr hangingPunct="0">
                        <a:spcAft>
                          <a:spcPts val="0"/>
                        </a:spcAft>
                      </a:pPr>
                      <a:r>
                        <a:rPr lang="en-GB" sz="900" kern="1200" dirty="0">
                          <a:solidFill>
                            <a:schemeClr val="dk1"/>
                          </a:solidFill>
                          <a:effectLst/>
                          <a:latin typeface="+mn-lt"/>
                          <a:ea typeface="+mn-ea"/>
                          <a:cs typeface="+mn-cs"/>
                        </a:rPr>
                        <a:t>ECM-CONNECTED</a:t>
                      </a:r>
                      <a:endParaRPr lang="zh-CN" sz="900" kern="1200" dirty="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a:solidFill>
                            <a:schemeClr val="dk1"/>
                          </a:solidFill>
                          <a:effectLst/>
                          <a:latin typeface="+mn-lt"/>
                          <a:ea typeface="+mn-ea"/>
                          <a:cs typeface="+mn-cs"/>
                        </a:rPr>
                        <a:t>EMM-REGISTERED</a:t>
                      </a:r>
                      <a:endParaRPr lang="zh-CN" sz="900" kern="1200" dirty="0">
                        <a:solidFill>
                          <a:schemeClr val="dk1"/>
                        </a:solidFill>
                        <a:effectLst/>
                        <a:latin typeface="+mn-lt"/>
                        <a:ea typeface="+mn-ea"/>
                        <a:cs typeface="+mn-cs"/>
                      </a:endParaRPr>
                    </a:p>
                  </a:txBody>
                  <a:tcPr marL="17780" marR="62865" marT="0" marB="0"/>
                </a:tc>
                <a:tc>
                  <a:txBody>
                    <a:bodyPr/>
                    <a:lstStyle/>
                    <a:p>
                      <a:pPr hangingPunct="0">
                        <a:spcAft>
                          <a:spcPts val="0"/>
                        </a:spcAft>
                      </a:pPr>
                      <a:r>
                        <a:rPr lang="en-GB" altLang="zh-CN" sz="900" kern="1200" dirty="0">
                          <a:solidFill>
                            <a:schemeClr val="dk1"/>
                          </a:solidFill>
                          <a:effectLst/>
                          <a:latin typeface="+mn-lt"/>
                          <a:ea typeface="+mn-ea"/>
                          <a:cs typeface="+mn-cs"/>
                        </a:rPr>
                        <a:t>1 default EPS bearer context active and  N (0 ≤ N ≤ 1) dedicated EPS bearers active as specified in the test cases</a:t>
                      </a:r>
                      <a:r>
                        <a:rPr lang="en-US" altLang="zh-CN" sz="900" kern="1200" dirty="0">
                          <a:solidFill>
                            <a:schemeClr val="dk1"/>
                          </a:solidFill>
                          <a:effectLst/>
                          <a:latin typeface="+mn-lt"/>
                          <a:ea typeface="+mn-ea"/>
                          <a:cs typeface="+mn-cs"/>
                        </a:rPr>
                        <a:t>.</a:t>
                      </a:r>
                      <a:endParaRPr lang="zh-CN" altLang="zh-CN" sz="900" kern="1200" dirty="0">
                        <a:solidFill>
                          <a:schemeClr val="dk1"/>
                        </a:solidFill>
                        <a:effectLst/>
                        <a:latin typeface="+mn-lt"/>
                        <a:ea typeface="+mn-ea"/>
                        <a:cs typeface="+mn-cs"/>
                      </a:endParaRPr>
                    </a:p>
                  </a:txBody>
                  <a:tcPr marL="17780" marR="62865" marT="0" marB="0"/>
                </a:tc>
                <a:extLst>
                  <a:ext uri="{0D108BD9-81ED-4DB2-BD59-A6C34878D82A}">
                    <a16:rowId xmlns:a16="http://schemas.microsoft.com/office/drawing/2014/main" val="10007"/>
                  </a:ext>
                </a:extLst>
              </a:tr>
              <a:tr h="299019">
                <a:tc>
                  <a:txBody>
                    <a:bodyPr/>
                    <a:lstStyle/>
                    <a:p>
                      <a:pPr hangingPunct="0">
                        <a:spcAft>
                          <a:spcPts val="0"/>
                        </a:spcAft>
                      </a:pPr>
                      <a:r>
                        <a:rPr lang="en-GB" sz="900" u="sng" kern="1200" dirty="0">
                          <a:solidFill>
                            <a:srgbClr val="FF0000"/>
                          </a:solidFill>
                          <a:effectLst/>
                          <a:latin typeface="+mn-lt"/>
                          <a:ea typeface="+mn-ea"/>
                          <a:cs typeface="+mn-cs"/>
                        </a:rPr>
                        <a:t>State 3B</a:t>
                      </a:r>
                      <a:endParaRPr lang="zh-CN" sz="900" u="sng" kern="1200" dirty="0">
                        <a:solidFill>
                          <a:srgbClr val="FF0000"/>
                        </a:solidFill>
                        <a:effectLst/>
                        <a:latin typeface="+mn-lt"/>
                        <a:ea typeface="+mn-ea"/>
                        <a:cs typeface="+mn-cs"/>
                      </a:endParaRPr>
                    </a:p>
                  </a:txBody>
                  <a:tcPr marL="17780" marR="62865" marT="0" marB="0"/>
                </a:tc>
                <a:tc>
                  <a:txBody>
                    <a:bodyPr/>
                    <a:lstStyle/>
                    <a:p>
                      <a:pPr hangingPunct="0">
                        <a:spcAft>
                          <a:spcPts val="0"/>
                        </a:spcAft>
                      </a:pPr>
                      <a:r>
                        <a:rPr lang="en-GB" sz="900" kern="1200" dirty="0">
                          <a:solidFill>
                            <a:srgbClr val="FF0000"/>
                          </a:solidFill>
                          <a:effectLst/>
                          <a:latin typeface="+mn-lt"/>
                          <a:ea typeface="+mn-ea"/>
                          <a:cs typeface="+mn-cs"/>
                        </a:rPr>
                        <a:t>SRB Established</a:t>
                      </a:r>
                      <a:endParaRPr lang="zh-CN" sz="900" kern="1200" dirty="0">
                        <a:solidFill>
                          <a:srgbClr val="FF0000"/>
                        </a:solidFill>
                        <a:effectLst/>
                        <a:latin typeface="+mn-lt"/>
                        <a:ea typeface="+mn-ea"/>
                        <a:cs typeface="+mn-cs"/>
                      </a:endParaRPr>
                    </a:p>
                  </a:txBody>
                  <a:tcPr marL="17780" marR="62865" marT="0" marB="0"/>
                </a:tc>
                <a:tc>
                  <a:txBody>
                    <a:bodyPr/>
                    <a:lstStyle/>
                    <a:p>
                      <a:pPr marR="21590" hangingPunct="0">
                        <a:spcAft>
                          <a:spcPts val="0"/>
                        </a:spcAft>
                      </a:pPr>
                      <a:r>
                        <a:rPr lang="en-GB" sz="900" kern="1200" dirty="0">
                          <a:solidFill>
                            <a:srgbClr val="FF0000"/>
                          </a:solidFill>
                          <a:effectLst/>
                          <a:latin typeface="+mn-lt"/>
                          <a:ea typeface="+mn-ea"/>
                          <a:cs typeface="+mn-cs"/>
                        </a:rPr>
                        <a:t>RRC_CONNECTED</a:t>
                      </a:r>
                      <a:endParaRPr lang="zh-CN" sz="900" kern="1200" dirty="0">
                        <a:solidFill>
                          <a:srgbClr val="FF0000"/>
                        </a:solidFill>
                        <a:effectLst/>
                        <a:latin typeface="+mn-lt"/>
                        <a:ea typeface="+mn-ea"/>
                        <a:cs typeface="+mn-cs"/>
                      </a:endParaRPr>
                    </a:p>
                  </a:txBody>
                  <a:tcPr marL="17780" marR="62865" marT="0" marB="0"/>
                </a:tc>
                <a:tc>
                  <a:txBody>
                    <a:bodyPr/>
                    <a:lstStyle/>
                    <a:p>
                      <a:pPr hangingPunct="0">
                        <a:spcAft>
                          <a:spcPts val="0"/>
                        </a:spcAft>
                      </a:pPr>
                      <a:r>
                        <a:rPr lang="en-GB" sz="900" kern="1200" dirty="0">
                          <a:solidFill>
                            <a:srgbClr val="FF0000"/>
                          </a:solidFill>
                          <a:effectLst/>
                          <a:latin typeface="+mn-lt"/>
                          <a:ea typeface="+mn-ea"/>
                          <a:cs typeface="+mn-cs"/>
                        </a:rPr>
                        <a:t>ECM-CONNECTED</a:t>
                      </a:r>
                      <a:endParaRPr lang="zh-CN" sz="900" kern="1200" dirty="0">
                        <a:solidFill>
                          <a:srgbClr val="FF0000"/>
                        </a:solidFill>
                        <a:effectLst/>
                        <a:latin typeface="+mn-lt"/>
                        <a:ea typeface="+mn-ea"/>
                        <a:cs typeface="+mn-cs"/>
                      </a:endParaRPr>
                    </a:p>
                  </a:txBody>
                  <a:tcPr marL="17780" marR="62865" marT="0" marB="0"/>
                </a:tc>
                <a:tc>
                  <a:txBody>
                    <a:bodyPr/>
                    <a:lstStyle/>
                    <a:p>
                      <a:pPr hangingPunct="0">
                        <a:spcAft>
                          <a:spcPts val="0"/>
                        </a:spcAft>
                      </a:pPr>
                      <a:r>
                        <a:rPr lang="en-GB" sz="900" kern="1200">
                          <a:solidFill>
                            <a:srgbClr val="FF0000"/>
                          </a:solidFill>
                          <a:effectLst/>
                          <a:latin typeface="+mn-lt"/>
                          <a:ea typeface="+mn-ea"/>
                          <a:cs typeface="+mn-cs"/>
                        </a:rPr>
                        <a:t>EMM-REGISTERED</a:t>
                      </a:r>
                      <a:endParaRPr lang="zh-CN" sz="900" kern="1200">
                        <a:solidFill>
                          <a:srgbClr val="FF0000"/>
                        </a:solidFill>
                        <a:effectLst/>
                        <a:latin typeface="+mn-lt"/>
                        <a:ea typeface="+mn-ea"/>
                        <a:cs typeface="+mn-cs"/>
                      </a:endParaRPr>
                    </a:p>
                  </a:txBody>
                  <a:tcPr marL="17780" marR="62865" marT="0" marB="0"/>
                </a:tc>
                <a:tc>
                  <a:txBody>
                    <a:bodyPr/>
                    <a:lstStyle/>
                    <a:p>
                      <a:pPr hangingPunct="0">
                        <a:spcAft>
                          <a:spcPts val="0"/>
                        </a:spcAft>
                      </a:pPr>
                      <a:r>
                        <a:rPr lang="en-GB" altLang="zh-CN" sz="900" u="none" kern="1200" dirty="0">
                          <a:solidFill>
                            <a:srgbClr val="FF0000"/>
                          </a:solidFill>
                          <a:effectLst/>
                          <a:latin typeface="+mn-lt"/>
                          <a:ea typeface="+mn-ea"/>
                          <a:cs typeface="+mn-cs"/>
                        </a:rPr>
                        <a:t>No EPS bearer context active</a:t>
                      </a:r>
                      <a:endParaRPr lang="zh-CN" altLang="zh-CN" sz="900" u="none" kern="1200" dirty="0">
                        <a:solidFill>
                          <a:srgbClr val="FF0000"/>
                        </a:solidFill>
                        <a:effectLst/>
                        <a:latin typeface="+mn-lt"/>
                        <a:ea typeface="+mn-ea"/>
                        <a:cs typeface="+mn-cs"/>
                      </a:endParaRPr>
                    </a:p>
                  </a:txBody>
                  <a:tcPr marL="17780" marR="62865" marT="0" marB="0"/>
                </a:tc>
                <a:extLst>
                  <a:ext uri="{0D108BD9-81ED-4DB2-BD59-A6C34878D82A}">
                    <a16:rowId xmlns:a16="http://schemas.microsoft.com/office/drawing/2014/main" val="10011"/>
                  </a:ext>
                </a:extLst>
              </a:tr>
              <a:tr h="359677">
                <a:tc>
                  <a:txBody>
                    <a:bodyPr/>
                    <a:lstStyle/>
                    <a:p>
                      <a:pPr marL="0" algn="l" defTabSz="914400" rtl="0" eaLnBrk="1" latinLnBrk="0" hangingPunct="0">
                        <a:spcAft>
                          <a:spcPts val="0"/>
                        </a:spcAft>
                      </a:pPr>
                      <a:r>
                        <a:rPr lang="en-GB" sz="900" u="sng" kern="1200" dirty="0">
                          <a:solidFill>
                            <a:srgbClr val="FF0000"/>
                          </a:solidFill>
                          <a:effectLst/>
                          <a:latin typeface="+mn-lt"/>
                          <a:ea typeface="+mn-ea"/>
                          <a:cs typeface="+mn-cs"/>
                        </a:rPr>
                        <a:t>State 3C</a:t>
                      </a:r>
                      <a:endParaRPr lang="zh-CN" sz="900" u="sng" kern="1200" dirty="0">
                        <a:solidFill>
                          <a:srgbClr val="FF0000"/>
                        </a:solidFill>
                        <a:effectLst/>
                        <a:latin typeface="+mn-lt"/>
                        <a:ea typeface="+mn-ea"/>
                        <a:cs typeface="+mn-cs"/>
                      </a:endParaRPr>
                    </a:p>
                  </a:txBody>
                  <a:tcPr marL="17780" marR="62865" marT="0" marB="0"/>
                </a:tc>
                <a:tc>
                  <a:txBody>
                    <a:bodyPr/>
                    <a:lstStyle/>
                    <a:p>
                      <a:pPr marL="0" algn="l" defTabSz="914400" rtl="0" eaLnBrk="1" latinLnBrk="0" hangingPunct="0">
                        <a:spcAft>
                          <a:spcPts val="0"/>
                        </a:spcAft>
                      </a:pPr>
                      <a:r>
                        <a:rPr lang="en-GB" sz="900" u="none" kern="1200" dirty="0">
                          <a:solidFill>
                            <a:srgbClr val="FF0000"/>
                          </a:solidFill>
                          <a:effectLst/>
                          <a:latin typeface="+mn-lt"/>
                          <a:ea typeface="+mn-ea"/>
                          <a:cs typeface="+mn-cs"/>
                        </a:rPr>
                        <a:t>Loopback Activated,</a:t>
                      </a:r>
                      <a:endParaRPr lang="zh-CN" sz="900" u="none" kern="1200" dirty="0">
                        <a:solidFill>
                          <a:srgbClr val="FF0000"/>
                        </a:solidFill>
                        <a:effectLst/>
                        <a:latin typeface="+mn-lt"/>
                        <a:ea typeface="+mn-ea"/>
                        <a:cs typeface="+mn-cs"/>
                      </a:endParaRPr>
                    </a:p>
                    <a:p>
                      <a:pPr marL="0" algn="l" defTabSz="914400" rtl="0" eaLnBrk="1" latinLnBrk="0" hangingPunct="0">
                        <a:spcAft>
                          <a:spcPts val="0"/>
                        </a:spcAft>
                      </a:pPr>
                      <a:r>
                        <a:rPr lang="en-GB" sz="900" u="none" kern="1200" dirty="0">
                          <a:solidFill>
                            <a:srgbClr val="FF0000"/>
                          </a:solidFill>
                          <a:effectLst/>
                          <a:latin typeface="+mn-lt"/>
                          <a:ea typeface="+mn-ea"/>
                          <a:cs typeface="+mn-cs"/>
                        </a:rPr>
                        <a:t>CP CIOT optimization only</a:t>
                      </a:r>
                      <a:endParaRPr lang="zh-CN" sz="900" u="none" kern="1200" dirty="0">
                        <a:solidFill>
                          <a:srgbClr val="FF0000"/>
                        </a:solidFill>
                        <a:effectLst/>
                        <a:latin typeface="+mn-lt"/>
                        <a:ea typeface="+mn-ea"/>
                        <a:cs typeface="+mn-cs"/>
                      </a:endParaRPr>
                    </a:p>
                  </a:txBody>
                  <a:tcPr marL="17780" marR="62865" marT="0" marB="0"/>
                </a:tc>
                <a:tc>
                  <a:txBody>
                    <a:bodyPr/>
                    <a:lstStyle/>
                    <a:p>
                      <a:pPr marL="0" marR="21590" algn="l" defTabSz="914400" rtl="0" eaLnBrk="1" latinLnBrk="0" hangingPunct="0">
                        <a:spcAft>
                          <a:spcPts val="0"/>
                        </a:spcAft>
                      </a:pPr>
                      <a:r>
                        <a:rPr lang="en-GB" sz="900" u="none" kern="1200" dirty="0">
                          <a:solidFill>
                            <a:srgbClr val="FF0000"/>
                          </a:solidFill>
                          <a:effectLst/>
                          <a:latin typeface="+mn-lt"/>
                          <a:ea typeface="+mn-ea"/>
                          <a:cs typeface="+mn-cs"/>
                        </a:rPr>
                        <a:t>RRC_CONNECTED</a:t>
                      </a:r>
                      <a:endParaRPr lang="zh-CN" sz="900" u="none" kern="1200" dirty="0">
                        <a:solidFill>
                          <a:srgbClr val="FF0000"/>
                        </a:solidFill>
                        <a:effectLst/>
                        <a:latin typeface="+mn-lt"/>
                        <a:ea typeface="+mn-ea"/>
                        <a:cs typeface="+mn-cs"/>
                      </a:endParaRPr>
                    </a:p>
                    <a:p>
                      <a:pPr marL="0" marR="21590" algn="l" defTabSz="914400" rtl="0" eaLnBrk="1" latinLnBrk="0" hangingPunct="0">
                        <a:spcAft>
                          <a:spcPts val="0"/>
                        </a:spcAft>
                      </a:pPr>
                      <a:r>
                        <a:rPr lang="en-GB" sz="900" u="none" kern="1200" dirty="0">
                          <a:solidFill>
                            <a:srgbClr val="FF0000"/>
                          </a:solidFill>
                          <a:effectLst/>
                          <a:latin typeface="+mn-lt"/>
                          <a:ea typeface="+mn-ea"/>
                          <a:cs typeface="+mn-cs"/>
                        </a:rPr>
                        <a:t> </a:t>
                      </a:r>
                      <a:endParaRPr lang="zh-CN" sz="900" u="none" kern="1200" dirty="0">
                        <a:solidFill>
                          <a:srgbClr val="FF0000"/>
                        </a:solidFill>
                        <a:effectLst/>
                        <a:latin typeface="+mn-lt"/>
                        <a:ea typeface="+mn-ea"/>
                        <a:cs typeface="+mn-cs"/>
                      </a:endParaRPr>
                    </a:p>
                  </a:txBody>
                  <a:tcPr marL="17780" marR="62865" marT="0" marB="0"/>
                </a:tc>
                <a:tc>
                  <a:txBody>
                    <a:bodyPr/>
                    <a:lstStyle/>
                    <a:p>
                      <a:pPr marL="0" algn="l" defTabSz="914400" rtl="0" eaLnBrk="1" latinLnBrk="0" hangingPunct="0">
                        <a:spcAft>
                          <a:spcPts val="0"/>
                        </a:spcAft>
                      </a:pPr>
                      <a:r>
                        <a:rPr lang="en-GB" sz="900" u="none" kern="1200" dirty="0">
                          <a:solidFill>
                            <a:srgbClr val="FF0000"/>
                          </a:solidFill>
                          <a:effectLst/>
                          <a:latin typeface="+mn-lt"/>
                          <a:ea typeface="+mn-ea"/>
                          <a:cs typeface="+mn-cs"/>
                        </a:rPr>
                        <a:t>ECM-CONNECTED</a:t>
                      </a:r>
                      <a:endParaRPr lang="zh-CN" sz="900" u="none" kern="1200" dirty="0">
                        <a:solidFill>
                          <a:srgbClr val="FF0000"/>
                        </a:solidFill>
                        <a:effectLst/>
                        <a:latin typeface="+mn-lt"/>
                        <a:ea typeface="+mn-ea"/>
                        <a:cs typeface="+mn-cs"/>
                      </a:endParaRPr>
                    </a:p>
                  </a:txBody>
                  <a:tcPr marL="17780" marR="62865" marT="0" marB="0"/>
                </a:tc>
                <a:tc>
                  <a:txBody>
                    <a:bodyPr/>
                    <a:lstStyle/>
                    <a:p>
                      <a:pPr marL="0" algn="l" defTabSz="914400" rtl="0" eaLnBrk="1" latinLnBrk="0" hangingPunct="0">
                        <a:spcAft>
                          <a:spcPts val="0"/>
                        </a:spcAft>
                      </a:pPr>
                      <a:r>
                        <a:rPr lang="en-GB" sz="900" u="none" kern="1200" dirty="0">
                          <a:solidFill>
                            <a:srgbClr val="FF0000"/>
                          </a:solidFill>
                          <a:effectLst/>
                          <a:latin typeface="+mn-lt"/>
                          <a:ea typeface="+mn-ea"/>
                          <a:cs typeface="+mn-cs"/>
                        </a:rPr>
                        <a:t>EMM-REGISTERED</a:t>
                      </a:r>
                      <a:endParaRPr lang="zh-CN" sz="900" u="none" kern="1200" dirty="0">
                        <a:solidFill>
                          <a:srgbClr val="FF0000"/>
                        </a:solidFill>
                        <a:effectLst/>
                        <a:latin typeface="+mn-lt"/>
                        <a:ea typeface="+mn-ea"/>
                        <a:cs typeface="+mn-cs"/>
                      </a:endParaRPr>
                    </a:p>
                  </a:txBody>
                  <a:tcPr marL="17780" marR="62865" marT="0" marB="0"/>
                </a:tc>
                <a:tc>
                  <a:txBody>
                    <a:bodyPr/>
                    <a:lstStyle/>
                    <a:p>
                      <a:pPr hangingPunct="0">
                        <a:spcAft>
                          <a:spcPts val="0"/>
                        </a:spcAft>
                      </a:pPr>
                      <a:r>
                        <a:rPr lang="en-GB" sz="900" u="none" kern="1200" dirty="0">
                          <a:solidFill>
                            <a:srgbClr val="FF0000"/>
                          </a:solidFill>
                          <a:effectLst/>
                          <a:latin typeface="+mn-lt"/>
                          <a:ea typeface="+mn-ea"/>
                          <a:cs typeface="+mn-cs"/>
                        </a:rPr>
                        <a:t>No EPS bearer context active.</a:t>
                      </a:r>
                      <a:endParaRPr lang="zh-CN" sz="900" u="none" kern="1200" dirty="0">
                        <a:solidFill>
                          <a:srgbClr val="FF0000"/>
                        </a:solidFill>
                        <a:effectLst/>
                        <a:latin typeface="+mn-lt"/>
                        <a:ea typeface="+mn-ea"/>
                        <a:cs typeface="+mn-cs"/>
                      </a:endParaRPr>
                    </a:p>
                  </a:txBody>
                  <a:tcPr marL="17780" marR="62865" marT="0" marB="0"/>
                </a:tc>
                <a:extLst>
                  <a:ext uri="{0D108BD9-81ED-4DB2-BD59-A6C34878D82A}">
                    <a16:rowId xmlns:a16="http://schemas.microsoft.com/office/drawing/2014/main" val="10008"/>
                  </a:ext>
                </a:extLst>
              </a:tr>
              <a:tr h="488830">
                <a:tc>
                  <a:txBody>
                    <a:bodyPr/>
                    <a:lstStyle/>
                    <a:p>
                      <a:pPr hangingPunct="0">
                        <a:spcAft>
                          <a:spcPts val="0"/>
                        </a:spcAft>
                      </a:pPr>
                      <a:r>
                        <a:rPr lang="en-GB" sz="900" kern="1200" dirty="0">
                          <a:solidFill>
                            <a:schemeClr val="dk1"/>
                          </a:solidFill>
                          <a:effectLst/>
                          <a:latin typeface="+mn-lt"/>
                          <a:ea typeface="+mn-ea"/>
                          <a:cs typeface="+mn-cs"/>
                        </a:rPr>
                        <a:t>State 4</a:t>
                      </a:r>
                      <a:endParaRPr lang="zh-CN" sz="900" kern="1200" dirty="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dirty="0">
                          <a:solidFill>
                            <a:schemeClr val="dk1"/>
                          </a:solidFill>
                          <a:effectLst/>
                          <a:latin typeface="+mn-lt"/>
                          <a:ea typeface="+mn-ea"/>
                          <a:cs typeface="+mn-cs"/>
                        </a:rPr>
                        <a:t>Loopback Activated</a:t>
                      </a:r>
                      <a:endParaRPr lang="zh-CN" sz="900" kern="1200" dirty="0">
                        <a:solidFill>
                          <a:schemeClr val="dk1"/>
                        </a:solidFill>
                        <a:effectLst/>
                        <a:latin typeface="+mn-lt"/>
                        <a:ea typeface="+mn-ea"/>
                        <a:cs typeface="+mn-cs"/>
                      </a:endParaRPr>
                    </a:p>
                  </a:txBody>
                  <a:tcPr marL="17780" marR="62865" marT="0" marB="0"/>
                </a:tc>
                <a:tc>
                  <a:txBody>
                    <a:bodyPr/>
                    <a:lstStyle/>
                    <a:p>
                      <a:pPr marR="21590" hangingPunct="0">
                        <a:spcAft>
                          <a:spcPts val="0"/>
                        </a:spcAft>
                      </a:pPr>
                      <a:r>
                        <a:rPr lang="en-GB" sz="900" kern="1200" dirty="0">
                          <a:solidFill>
                            <a:schemeClr val="dk1"/>
                          </a:solidFill>
                          <a:effectLst/>
                          <a:latin typeface="+mn-lt"/>
                          <a:ea typeface="+mn-ea"/>
                          <a:cs typeface="+mn-cs"/>
                        </a:rPr>
                        <a:t>RRC_CONNECTED</a:t>
                      </a:r>
                      <a:endParaRPr lang="zh-CN" sz="900" kern="1200" dirty="0">
                        <a:solidFill>
                          <a:schemeClr val="dk1"/>
                        </a:solidFill>
                        <a:effectLst/>
                        <a:latin typeface="+mn-lt"/>
                        <a:ea typeface="+mn-ea"/>
                        <a:cs typeface="+mn-cs"/>
                      </a:endParaRPr>
                    </a:p>
                    <a:p>
                      <a:pPr marR="21590" hangingPunct="0">
                        <a:spcAft>
                          <a:spcPts val="0"/>
                        </a:spcAft>
                      </a:pPr>
                      <a:r>
                        <a:rPr lang="en-GB" sz="900" kern="1200" dirty="0">
                          <a:solidFill>
                            <a:schemeClr val="dk1"/>
                          </a:solidFill>
                          <a:effectLst/>
                          <a:latin typeface="+mn-lt"/>
                          <a:ea typeface="+mn-ea"/>
                          <a:cs typeface="+mn-cs"/>
                        </a:rPr>
                        <a:t>1 + N (0 ≤ N ≤ 1) data radio bearers configured as specified in the test cases .</a:t>
                      </a:r>
                      <a:endParaRPr lang="zh-CN" sz="900" kern="1200" dirty="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a:solidFill>
                            <a:schemeClr val="dk1"/>
                          </a:solidFill>
                          <a:effectLst/>
                          <a:latin typeface="+mn-lt"/>
                          <a:ea typeface="+mn-ea"/>
                          <a:cs typeface="+mn-cs"/>
                        </a:rPr>
                        <a:t>ECM-CONNECTED</a:t>
                      </a:r>
                      <a:endParaRPr lang="zh-CN" sz="900" kern="120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a:solidFill>
                            <a:schemeClr val="dk1"/>
                          </a:solidFill>
                          <a:effectLst/>
                          <a:latin typeface="+mn-lt"/>
                          <a:ea typeface="+mn-ea"/>
                          <a:cs typeface="+mn-cs"/>
                        </a:rPr>
                        <a:t>EMM-REGISTERED</a:t>
                      </a:r>
                      <a:endParaRPr lang="zh-CN" sz="900" kern="120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dirty="0">
                          <a:solidFill>
                            <a:schemeClr val="dk1"/>
                          </a:solidFill>
                          <a:effectLst/>
                          <a:latin typeface="+mn-lt"/>
                          <a:ea typeface="+mn-ea"/>
                          <a:cs typeface="+mn-cs"/>
                        </a:rPr>
                        <a:t>1 default EPS bearer context active and  N (0 ≤ N ≤ 1) dedicated EPS bearers active as specified in the test cases.</a:t>
                      </a:r>
                      <a:endParaRPr lang="zh-CN" sz="900" u="sng" kern="1200" dirty="0">
                        <a:solidFill>
                          <a:srgbClr val="FF0000"/>
                        </a:solidFill>
                        <a:effectLst/>
                        <a:latin typeface="+mn-lt"/>
                        <a:ea typeface="+mn-ea"/>
                        <a:cs typeface="+mn-cs"/>
                      </a:endParaRPr>
                    </a:p>
                  </a:txBody>
                  <a:tcPr marL="17780" marR="62865" marT="0" marB="0"/>
                </a:tc>
                <a:extLst>
                  <a:ext uri="{0D108BD9-81ED-4DB2-BD59-A6C34878D82A}">
                    <a16:rowId xmlns:a16="http://schemas.microsoft.com/office/drawing/2014/main" val="10009"/>
                  </a:ext>
                </a:extLst>
              </a:tr>
              <a:tr h="649107">
                <a:tc>
                  <a:txBody>
                    <a:bodyPr/>
                    <a:lstStyle/>
                    <a:p>
                      <a:pPr hangingPunct="0">
                        <a:spcAft>
                          <a:spcPts val="0"/>
                        </a:spcAft>
                      </a:pPr>
                      <a:r>
                        <a:rPr lang="en-GB" sz="900" u="sng" kern="1200" dirty="0">
                          <a:solidFill>
                            <a:srgbClr val="FF0000"/>
                          </a:solidFill>
                          <a:effectLst/>
                          <a:latin typeface="+mn-lt"/>
                          <a:ea typeface="+mn-ea"/>
                          <a:cs typeface="+mn-cs"/>
                        </a:rPr>
                        <a:t>State 4A</a:t>
                      </a:r>
                      <a:endParaRPr lang="zh-CN" sz="900" u="sng" kern="1200" dirty="0">
                        <a:solidFill>
                          <a:srgbClr val="FF0000"/>
                        </a:solidFill>
                        <a:effectLst/>
                        <a:latin typeface="+mn-lt"/>
                        <a:ea typeface="+mn-ea"/>
                        <a:cs typeface="+mn-cs"/>
                      </a:endParaRPr>
                    </a:p>
                  </a:txBody>
                  <a:tcPr marL="17780" marR="62865" marT="0" marB="0"/>
                </a:tc>
                <a:tc>
                  <a:txBody>
                    <a:bodyPr/>
                    <a:lstStyle/>
                    <a:p>
                      <a:pPr hangingPunct="0">
                        <a:spcAft>
                          <a:spcPts val="0"/>
                        </a:spcAft>
                      </a:pPr>
                      <a:r>
                        <a:rPr lang="en-GB" sz="900" kern="1200" dirty="0">
                          <a:solidFill>
                            <a:srgbClr val="FF0000"/>
                          </a:solidFill>
                          <a:effectLst/>
                          <a:latin typeface="+mn-lt"/>
                          <a:ea typeface="+mn-ea"/>
                          <a:cs typeface="+mn-cs"/>
                        </a:rPr>
                        <a:t>Loopback Activated</a:t>
                      </a:r>
                      <a:r>
                        <a:rPr lang="en-US" altLang="zh-CN" sz="900" kern="1200" dirty="0">
                          <a:solidFill>
                            <a:srgbClr val="FF0000"/>
                          </a:solidFill>
                          <a:effectLst/>
                          <a:latin typeface="+mn-lt"/>
                          <a:ea typeface="+mn-ea"/>
                          <a:cs typeface="+mn-cs"/>
                        </a:rPr>
                        <a:t>(for data over NAS under CP only)</a:t>
                      </a:r>
                      <a:endParaRPr lang="zh-CN" sz="900" kern="1200" dirty="0">
                        <a:solidFill>
                          <a:srgbClr val="FF0000"/>
                        </a:solidFill>
                        <a:effectLst/>
                        <a:latin typeface="+mn-lt"/>
                        <a:ea typeface="+mn-ea"/>
                        <a:cs typeface="+mn-cs"/>
                      </a:endParaRPr>
                    </a:p>
                  </a:txBody>
                  <a:tcPr marL="17780" marR="62865" marT="0" marB="0"/>
                </a:tc>
                <a:tc>
                  <a:txBody>
                    <a:bodyPr/>
                    <a:lstStyle/>
                    <a:p>
                      <a:pPr marR="21590" hangingPunct="0">
                        <a:spcAft>
                          <a:spcPts val="0"/>
                        </a:spcAft>
                      </a:pPr>
                      <a:r>
                        <a:rPr lang="en-GB" sz="900" kern="1200" dirty="0">
                          <a:solidFill>
                            <a:srgbClr val="FF0000"/>
                          </a:solidFill>
                          <a:effectLst/>
                          <a:latin typeface="+mn-lt"/>
                          <a:ea typeface="+mn-ea"/>
                          <a:cs typeface="+mn-cs"/>
                        </a:rPr>
                        <a:t>RRC_CONNECTED</a:t>
                      </a:r>
                      <a:endParaRPr lang="zh-CN" sz="900" kern="1200" dirty="0">
                        <a:solidFill>
                          <a:srgbClr val="FF0000"/>
                        </a:solidFill>
                        <a:effectLst/>
                        <a:latin typeface="+mn-lt"/>
                        <a:ea typeface="+mn-ea"/>
                        <a:cs typeface="+mn-cs"/>
                      </a:endParaRPr>
                    </a:p>
                  </a:txBody>
                  <a:tcPr marL="17780" marR="62865" marT="0" marB="0"/>
                </a:tc>
                <a:tc>
                  <a:txBody>
                    <a:bodyPr/>
                    <a:lstStyle/>
                    <a:p>
                      <a:pPr hangingPunct="0">
                        <a:spcAft>
                          <a:spcPts val="0"/>
                        </a:spcAft>
                      </a:pPr>
                      <a:r>
                        <a:rPr lang="en-GB" sz="900" kern="1200">
                          <a:solidFill>
                            <a:srgbClr val="FF0000"/>
                          </a:solidFill>
                          <a:effectLst/>
                          <a:latin typeface="+mn-lt"/>
                          <a:ea typeface="+mn-ea"/>
                          <a:cs typeface="+mn-cs"/>
                        </a:rPr>
                        <a:t>ECM-CONNECTED</a:t>
                      </a:r>
                      <a:endParaRPr lang="zh-CN" sz="900" kern="1200">
                        <a:solidFill>
                          <a:srgbClr val="FF0000"/>
                        </a:solidFill>
                        <a:effectLst/>
                        <a:latin typeface="+mn-lt"/>
                        <a:ea typeface="+mn-ea"/>
                        <a:cs typeface="+mn-cs"/>
                      </a:endParaRPr>
                    </a:p>
                  </a:txBody>
                  <a:tcPr marL="17780" marR="62865" marT="0" marB="0"/>
                </a:tc>
                <a:tc>
                  <a:txBody>
                    <a:bodyPr/>
                    <a:lstStyle/>
                    <a:p>
                      <a:pPr hangingPunct="0">
                        <a:spcAft>
                          <a:spcPts val="0"/>
                        </a:spcAft>
                      </a:pPr>
                      <a:r>
                        <a:rPr lang="en-GB" sz="900" kern="1200">
                          <a:solidFill>
                            <a:srgbClr val="FF0000"/>
                          </a:solidFill>
                          <a:effectLst/>
                          <a:latin typeface="+mn-lt"/>
                          <a:ea typeface="+mn-ea"/>
                          <a:cs typeface="+mn-cs"/>
                        </a:rPr>
                        <a:t>EMM-REGISTERED</a:t>
                      </a:r>
                      <a:endParaRPr lang="zh-CN" sz="900" kern="1200">
                        <a:solidFill>
                          <a:srgbClr val="FF0000"/>
                        </a:solidFill>
                        <a:effectLst/>
                        <a:latin typeface="+mn-lt"/>
                        <a:ea typeface="+mn-ea"/>
                        <a:cs typeface="+mn-cs"/>
                      </a:endParaRPr>
                    </a:p>
                  </a:txBody>
                  <a:tcPr marL="17780" marR="62865" marT="0" marB="0"/>
                </a:tc>
                <a:tc>
                  <a:txBody>
                    <a:bodyPr/>
                    <a:lstStyle/>
                    <a:p>
                      <a:pPr hangingPunct="0">
                        <a:spcAft>
                          <a:spcPts val="0"/>
                        </a:spcAft>
                      </a:pPr>
                      <a:r>
                        <a:rPr lang="en-GB" altLang="zh-CN" sz="900" u="none" kern="1200" dirty="0">
                          <a:solidFill>
                            <a:srgbClr val="FF0000"/>
                          </a:solidFill>
                          <a:effectLst/>
                          <a:latin typeface="+mn-lt"/>
                          <a:ea typeface="+mn-ea"/>
                          <a:cs typeface="+mn-cs"/>
                        </a:rPr>
                        <a:t>No EPS bearer context active.</a:t>
                      </a:r>
                      <a:endParaRPr lang="zh-CN" altLang="zh-CN" sz="900" u="none" kern="1200" dirty="0">
                        <a:solidFill>
                          <a:srgbClr val="FF0000"/>
                        </a:solidFill>
                        <a:effectLst/>
                        <a:latin typeface="+mn-lt"/>
                        <a:ea typeface="+mn-ea"/>
                        <a:cs typeface="+mn-cs"/>
                      </a:endParaRPr>
                    </a:p>
                  </a:txBody>
                  <a:tcPr marL="17780" marR="62865" marT="0" marB="0"/>
                </a:tc>
                <a:extLst>
                  <a:ext uri="{0D108BD9-81ED-4DB2-BD59-A6C34878D82A}">
                    <a16:rowId xmlns:a16="http://schemas.microsoft.com/office/drawing/2014/main" val="10012"/>
                  </a:ext>
                </a:extLst>
              </a:tr>
            </a:tbl>
          </a:graphicData>
        </a:graphic>
      </p:graphicFrame>
      <p:sp>
        <p:nvSpPr>
          <p:cNvPr id="2" name="文本框 1"/>
          <p:cNvSpPr txBox="1"/>
          <p:nvPr/>
        </p:nvSpPr>
        <p:spPr>
          <a:xfrm>
            <a:off x="773649" y="6381328"/>
            <a:ext cx="7344816" cy="369332"/>
          </a:xfrm>
          <a:prstGeom prst="rect">
            <a:avLst/>
          </a:prstGeom>
          <a:noFill/>
        </p:spPr>
        <p:txBody>
          <a:bodyPr wrap="square" rtlCol="0">
            <a:spAutoFit/>
          </a:bodyPr>
          <a:lstStyle/>
          <a:p>
            <a:r>
              <a:rPr lang="en-US" altLang="zh-CN" sz="1800" kern="100" dirty="0">
                <a:latin typeface="Times New Roman" panose="02020603050405020304" pitchFamily="18" charset="0"/>
                <a:ea typeface="宋体" panose="02010600030101010101" pitchFamily="2" charset="-122"/>
                <a:cs typeface="Times New Roman" panose="02020603050405020304" pitchFamily="18" charset="0"/>
              </a:rPr>
              <a:t>Note: States in black are imported from legacy LTE, states in red are new.</a:t>
            </a:r>
            <a:endParaRPr lang="zh-CN" altLang="en-US" sz="1800" kern="100" dirty="0">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444688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New Test loop function</a:t>
            </a:r>
            <a:endParaRPr lang="zh-CN" altLang="en-US" dirty="0"/>
          </a:p>
        </p:txBody>
      </p:sp>
      <p:sp>
        <p:nvSpPr>
          <p:cNvPr id="4" name="矩形 3"/>
          <p:cNvSpPr/>
          <p:nvPr/>
        </p:nvSpPr>
        <p:spPr>
          <a:xfrm>
            <a:off x="872716" y="1340768"/>
            <a:ext cx="7398568" cy="4939814"/>
          </a:xfrm>
          <a:prstGeom prst="rect">
            <a:avLst/>
          </a:prstGeom>
        </p:spPr>
        <p:txBody>
          <a:bodyPr wrap="square">
            <a:spAutoFit/>
          </a:bodyPr>
          <a:lstStyle/>
          <a:p>
            <a:pPr algn="just">
              <a:lnSpc>
                <a:spcPct val="150000"/>
              </a:lnSpc>
              <a:spcAft>
                <a:spcPts val="0"/>
              </a:spcAft>
            </a:pPr>
            <a:r>
              <a:rPr lang="en-US" altLang="zh-CN" sz="1800" kern="100" dirty="0">
                <a:latin typeface="Times New Roman" panose="02020603050405020304" pitchFamily="18" charset="0"/>
                <a:ea typeface="宋体" panose="02010600030101010101" pitchFamily="2" charset="-122"/>
                <a:cs typeface="Times New Roman" panose="02020603050405020304" pitchFamily="18" charset="0"/>
              </a:rPr>
              <a:t>The existing UE test loop functions for </a:t>
            </a: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layer 2 (MAC, RLC, PDCP) and data radio bearer testing of Legacy LTE are based on DRB data’s loopback through User Plane.</a:t>
            </a:r>
            <a:endParaRPr lang="zh-CN" altLang="zh-CN" sz="1800" kern="100" dirty="0">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50000"/>
              </a:lnSpc>
              <a:spcAft>
                <a:spcPts val="0"/>
              </a:spcAft>
            </a:pPr>
            <a:r>
              <a:rPr lang="en-US" altLang="zh-CN" sz="1800" kern="100" dirty="0">
                <a:latin typeface="Times New Roman" panose="02020603050405020304" pitchFamily="18" charset="0"/>
                <a:ea typeface="宋体" panose="02010600030101010101" pitchFamily="2" charset="-122"/>
                <a:cs typeface="Times New Roman" panose="02020603050405020304" pitchFamily="18" charset="0"/>
              </a:rPr>
              <a:t>It has been agreed that CP solution is mandatory for NB-</a:t>
            </a:r>
            <a:r>
              <a:rPr lang="en-US" altLang="zh-CN" sz="1800" kern="100" dirty="0" err="1">
                <a:latin typeface="Times New Roman" panose="02020603050405020304" pitchFamily="18" charset="0"/>
                <a:ea typeface="宋体" panose="02010600030101010101" pitchFamily="2" charset="-122"/>
                <a:cs typeface="Times New Roman" panose="02020603050405020304" pitchFamily="18" charset="0"/>
              </a:rPr>
              <a:t>IoT</a:t>
            </a:r>
            <a:r>
              <a:rPr lang="en-US" altLang="zh-CN" sz="1800" kern="100" dirty="0">
                <a:latin typeface="Times New Roman" panose="02020603050405020304" pitchFamily="18" charset="0"/>
                <a:ea typeface="宋体" panose="02010600030101010101" pitchFamily="2" charset="-122"/>
                <a:cs typeface="Times New Roman" panose="02020603050405020304" pitchFamily="18" charset="0"/>
              </a:rPr>
              <a:t> UE. A New UE test loop function is required in TS 36.509 and New Layer 2 test models are required in TS 36.523-3 for </a:t>
            </a: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MAC/RLC and Data over NAS testing through Control Plane.</a:t>
            </a:r>
          </a:p>
          <a:p>
            <a:pPr algn="just">
              <a:lnSpc>
                <a:spcPct val="150000"/>
              </a:lnSpc>
              <a:spcAft>
                <a:spcPts val="0"/>
              </a:spcAft>
            </a:pPr>
            <a:endParaRPr lang="en-US" altLang="zh-CN" sz="1800" kern="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Affected test cases:</a:t>
            </a:r>
            <a:endParaRPr lang="zh-CN" altLang="zh-CN" sz="1800" kern="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almost all MAC test cases, all RLC test cases and some multilayer test cases under CP solution.</a:t>
            </a:r>
          </a:p>
          <a:p>
            <a:endParaRPr lang="zh-CN" altLang="zh-CN" sz="1800" kern="0" dirty="0">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5023153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New AT Command</a:t>
            </a:r>
            <a:endParaRPr lang="zh-CN" altLang="en-US" dirty="0"/>
          </a:p>
        </p:txBody>
      </p:sp>
      <p:sp>
        <p:nvSpPr>
          <p:cNvPr id="3" name="矩形 2"/>
          <p:cNvSpPr/>
          <p:nvPr/>
        </p:nvSpPr>
        <p:spPr>
          <a:xfrm>
            <a:off x="899592" y="1484784"/>
            <a:ext cx="7344816" cy="1969770"/>
          </a:xfrm>
          <a:prstGeom prst="rect">
            <a:avLst/>
          </a:prstGeom>
        </p:spPr>
        <p:txBody>
          <a:bodyPr wrap="square">
            <a:spAutoFit/>
          </a:bodyPr>
          <a:lstStyle/>
          <a:p>
            <a:pPr marL="342900" lvl="2" indent="-342900" algn="just">
              <a:spcBef>
                <a:spcPts val="0"/>
              </a:spcBef>
              <a:spcAft>
                <a:spcPts val="600"/>
              </a:spcAft>
              <a:buBlip>
                <a:blip r:embed="rId2"/>
              </a:buBlip>
            </a:pPr>
            <a:r>
              <a:rPr lang="en-US" altLang="zh-CN" sz="1600" dirty="0"/>
              <a:t>On the UE side, since the CP CIOT optimization , UP CIOT optimization and attach without PDN are related to UE’s behavior, and CP solution is mandatory , </a:t>
            </a:r>
            <a:r>
              <a:rPr lang="en-US" altLang="zh-CN" sz="1600" u="sng" dirty="0"/>
              <a:t>it may be possible to add  two new AT commands, one for UE initiating UP CIOT optimization negotiation and one for attach without PDN negotiation. </a:t>
            </a:r>
          </a:p>
          <a:p>
            <a:pPr marL="0" lvl="2" indent="0" algn="just">
              <a:spcBef>
                <a:spcPts val="0"/>
              </a:spcBef>
              <a:spcAft>
                <a:spcPts val="600"/>
              </a:spcAft>
              <a:buNone/>
            </a:pPr>
            <a:endParaRPr lang="en-US" altLang="zh-CN" sz="1600" u="sng" dirty="0"/>
          </a:p>
          <a:p>
            <a:pPr marL="342900" lvl="2" indent="-342900" algn="just">
              <a:spcBef>
                <a:spcPts val="0"/>
              </a:spcBef>
              <a:spcAft>
                <a:spcPts val="600"/>
              </a:spcAft>
              <a:buBlip>
                <a:blip r:embed="rId2"/>
              </a:buBlip>
            </a:pPr>
            <a:r>
              <a:rPr lang="en-US" altLang="zh-CN" sz="1600" dirty="0"/>
              <a:t>On the test system side, it may be possible to specify generic procedures for bringing UE into state 2B, state 2C, state 3C, and state 4A respectively.</a:t>
            </a:r>
          </a:p>
        </p:txBody>
      </p:sp>
    </p:spTree>
    <p:extLst>
      <p:ext uri="{BB962C8B-B14F-4D97-AF65-F5344CB8AC3E}">
        <p14:creationId xmlns:p14="http://schemas.microsoft.com/office/powerpoint/2010/main" val="19143309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Issues left for Clarifications</a:t>
            </a:r>
            <a:endParaRPr lang="zh-CN" altLang="en-US" dirty="0"/>
          </a:p>
        </p:txBody>
      </p:sp>
      <p:sp>
        <p:nvSpPr>
          <p:cNvPr id="3" name="矩形 2"/>
          <p:cNvSpPr/>
          <p:nvPr/>
        </p:nvSpPr>
        <p:spPr>
          <a:xfrm>
            <a:off x="872716" y="1340768"/>
            <a:ext cx="7398568" cy="2446824"/>
          </a:xfrm>
          <a:prstGeom prst="rect">
            <a:avLst/>
          </a:prstGeom>
        </p:spPr>
        <p:txBody>
          <a:bodyPr wrap="square">
            <a:spAutoFit/>
          </a:bodyPr>
          <a:lstStyle/>
          <a:p>
            <a:pPr marL="342900" indent="-342900" algn="just">
              <a:lnSpc>
                <a:spcPct val="150000"/>
              </a:lnSpc>
              <a:buFont typeface="+mj-lt"/>
              <a:buAutoNum type="arabicPeriod"/>
            </a:pP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The conditions, restrictions and usages for RRC connection established with cause “</a:t>
            </a:r>
            <a:r>
              <a:rPr lang="en-US" altLang="zh-CN" sz="1800" kern="0" dirty="0" err="1">
                <a:latin typeface="Times New Roman" panose="02020603050405020304" pitchFamily="18" charset="0"/>
                <a:ea typeface="宋体" panose="02010600030101010101" pitchFamily="2" charset="-122"/>
                <a:cs typeface="Times New Roman" panose="02020603050405020304" pitchFamily="18" charset="0"/>
              </a:rPr>
              <a:t>mo-ExceptionData</a:t>
            </a: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 (RAN2/CT1)</a:t>
            </a:r>
          </a:p>
          <a:p>
            <a:pPr marL="342900" indent="-342900" algn="just">
              <a:lnSpc>
                <a:spcPct val="150000"/>
              </a:lnSpc>
              <a:buFont typeface="+mj-lt"/>
              <a:buAutoNum type="arabicPeriod"/>
            </a:pP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Whether resume procedure could be applied under CP solution (RAN2/SA2)</a:t>
            </a:r>
          </a:p>
          <a:p>
            <a:pPr marL="342900" indent="-342900" algn="just">
              <a:lnSpc>
                <a:spcPct val="150000"/>
              </a:lnSpc>
              <a:buFont typeface="+mj-lt"/>
              <a:buAutoNum type="arabicPeriod"/>
            </a:pPr>
            <a:endParaRPr lang="en-US" altLang="zh-CN" sz="1800" kern="0" dirty="0">
              <a:latin typeface="Times New Roman" panose="02020603050405020304" pitchFamily="18" charset="0"/>
              <a:ea typeface="宋体" panose="02010600030101010101" pitchFamily="2" charset="-122"/>
              <a:cs typeface="Times New Roman" panose="02020603050405020304" pitchFamily="18" charset="0"/>
            </a:endParaRPr>
          </a:p>
          <a:p>
            <a:pPr marL="342900" indent="-342900" algn="just">
              <a:buFont typeface="+mj-lt"/>
              <a:buAutoNum type="arabicPeriod"/>
            </a:pPr>
            <a:endParaRPr lang="zh-CN" altLang="zh-CN" sz="1800" kern="0" dirty="0">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5139471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Test Case Optimization Policies</a:t>
            </a:r>
            <a:endParaRPr lang="zh-CN" altLang="en-US" dirty="0"/>
          </a:p>
        </p:txBody>
      </p:sp>
      <p:sp>
        <p:nvSpPr>
          <p:cNvPr id="4" name="矩形 3"/>
          <p:cNvSpPr/>
          <p:nvPr/>
        </p:nvSpPr>
        <p:spPr>
          <a:xfrm>
            <a:off x="872716" y="1340768"/>
            <a:ext cx="7398568" cy="4662815"/>
          </a:xfrm>
          <a:prstGeom prst="rect">
            <a:avLst/>
          </a:prstGeom>
        </p:spPr>
        <p:txBody>
          <a:bodyPr wrap="square">
            <a:spAutoFit/>
          </a:bodyPr>
          <a:lstStyle/>
          <a:p>
            <a:pPr marL="342900" indent="-342900" algn="just">
              <a:lnSpc>
                <a:spcPct val="150000"/>
              </a:lnSpc>
              <a:buFont typeface="+mj-lt"/>
              <a:buAutoNum type="arabicPeriod"/>
            </a:pP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Using a single TC cover several general features under normal  in different layers, such as:  PLMN selection, Attach/Detach, AUT, SEC, Paging, RRC Con Est/</a:t>
            </a:r>
            <a:r>
              <a:rPr lang="en-US" altLang="zh-CN" sz="1800" kern="0" dirty="0" err="1">
                <a:latin typeface="Times New Roman" panose="02020603050405020304" pitchFamily="18" charset="0"/>
                <a:ea typeface="宋体" panose="02010600030101010101" pitchFamily="2" charset="-122"/>
                <a:cs typeface="Times New Roman" panose="02020603050405020304" pitchFamily="18" charset="0"/>
              </a:rPr>
              <a:t>Reconf</a:t>
            </a: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/Release…</a:t>
            </a:r>
          </a:p>
          <a:p>
            <a:pPr marL="342900" indent="-342900" algn="just">
              <a:lnSpc>
                <a:spcPct val="150000"/>
              </a:lnSpc>
              <a:buFont typeface="+mj-lt"/>
              <a:buAutoNum type="arabicPeriod"/>
            </a:pP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REJECT/Abnormal TCs</a:t>
            </a:r>
          </a:p>
          <a:p>
            <a:pPr marL="342900" indent="-342900" algn="just">
              <a:lnSpc>
                <a:spcPct val="150000"/>
              </a:lnSpc>
              <a:buFont typeface="+mj-lt"/>
              <a:buAutoNum type="arabicPeriod"/>
            </a:pP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Using CP solution / Single Tone as the default configurations and avoiding duplicated testing for the same functionality under other configurations (UP / Multi Tone)</a:t>
            </a:r>
          </a:p>
          <a:p>
            <a:pPr marL="342900" indent="-342900" algn="just">
              <a:lnSpc>
                <a:spcPct val="150000"/>
              </a:lnSpc>
              <a:buFont typeface="+mj-lt"/>
              <a:buAutoNum type="arabicPeriod"/>
            </a:pPr>
            <a:r>
              <a:rPr lang="en-GB" altLang="zh-CN" sz="1800" dirty="0"/>
              <a:t>RAN2 has agreed that both RRC connection Establishment and Resume are subject to Access Barring. Is the AC test cases under resume scenario need?( same situation in MFBI test cases TC 6.1.2.19, TC 6.1.2.20, TC6.1.2.21 and EAB  test cases TC 8.1.2.7 and so on.)</a:t>
            </a:r>
            <a:endParaRPr lang="zh-CN" altLang="zh-CN" sz="1800" kern="0" dirty="0">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069304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Organization of Test Specs</a:t>
            </a:r>
            <a:endParaRPr lang="zh-CN" altLang="en-US" dirty="0"/>
          </a:p>
        </p:txBody>
      </p:sp>
      <p:sp>
        <p:nvSpPr>
          <p:cNvPr id="5" name="矩形 4"/>
          <p:cNvSpPr/>
          <p:nvPr/>
        </p:nvSpPr>
        <p:spPr>
          <a:xfrm>
            <a:off x="872715" y="1484784"/>
            <a:ext cx="7398568" cy="3831818"/>
          </a:xfrm>
          <a:prstGeom prst="rect">
            <a:avLst/>
          </a:prstGeom>
        </p:spPr>
        <p:txBody>
          <a:bodyPr wrap="square">
            <a:spAutoFit/>
          </a:bodyPr>
          <a:lstStyle/>
          <a:p>
            <a:pPr>
              <a:lnSpc>
                <a:spcPct val="150000"/>
              </a:lnSpc>
            </a:pP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287 signaling testcases roughly estimated (before Testcase optimization)</a:t>
            </a:r>
          </a:p>
          <a:p>
            <a:pPr>
              <a:lnSpc>
                <a:spcPct val="150000"/>
              </a:lnSpc>
            </a:pP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12 sub clauses covers most chapters of 36.523-1</a:t>
            </a:r>
          </a:p>
          <a:p>
            <a:pPr>
              <a:lnSpc>
                <a:spcPct val="150000"/>
              </a:lnSpc>
            </a:pP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60% testcases may be co-exist with the legacy test cases, 20% testcases need modification greatly, 20% are totally new.</a:t>
            </a:r>
          </a:p>
          <a:p>
            <a:pPr>
              <a:lnSpc>
                <a:spcPct val="150000"/>
              </a:lnSpc>
            </a:pPr>
            <a:endParaRPr lang="en-US" altLang="zh-CN" sz="1800" kern="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Proposals</a:t>
            </a:r>
            <a:r>
              <a:rPr lang="zh-CN" altLang="en-US" sz="1800" kern="0" dirty="0">
                <a:latin typeface="Times New Roman" panose="02020603050405020304" pitchFamily="18" charset="0"/>
                <a:ea typeface="宋体" panose="02010600030101010101" pitchFamily="2" charset="-122"/>
                <a:cs typeface="Times New Roman" panose="02020603050405020304" pitchFamily="18" charset="0"/>
              </a:rPr>
              <a:t>：</a:t>
            </a:r>
            <a:endParaRPr lang="en-US" altLang="zh-CN" sz="1800" kern="0" dirty="0">
              <a:latin typeface="Times New Roman" panose="02020603050405020304" pitchFamily="18" charset="0"/>
              <a:ea typeface="宋体" panose="02010600030101010101" pitchFamily="2" charset="-122"/>
              <a:cs typeface="Times New Roman" panose="02020603050405020304" pitchFamily="18" charset="0"/>
            </a:endParaRPr>
          </a:p>
          <a:p>
            <a:pPr marL="342900" indent="-342900">
              <a:lnSpc>
                <a:spcPct val="150000"/>
              </a:lnSpc>
              <a:buFont typeface="+mj-lt"/>
              <a:buAutoNum type="arabicPeriod"/>
            </a:pP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Separate all testcases in 36.523-1 within all chapters</a:t>
            </a:r>
          </a:p>
          <a:p>
            <a:pPr marL="342900" indent="-342900">
              <a:lnSpc>
                <a:spcPct val="150000"/>
              </a:lnSpc>
              <a:buFont typeface="+mj-lt"/>
              <a:buAutoNum type="arabicPeriod"/>
            </a:pP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Separate chapter for NB-</a:t>
            </a:r>
            <a:r>
              <a:rPr lang="en-US" altLang="zh-CN" sz="1800" kern="0" dirty="0" err="1">
                <a:latin typeface="Times New Roman" panose="02020603050405020304" pitchFamily="18" charset="0"/>
                <a:ea typeface="宋体" panose="02010600030101010101" pitchFamily="2" charset="-122"/>
                <a:cs typeface="Times New Roman" panose="02020603050405020304" pitchFamily="18" charset="0"/>
              </a:rPr>
              <a:t>IoT</a:t>
            </a: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 in 36.523-1 (36.508)</a:t>
            </a:r>
          </a:p>
          <a:p>
            <a:pPr marL="342900" indent="-342900">
              <a:lnSpc>
                <a:spcPct val="150000"/>
              </a:lnSpc>
              <a:buFont typeface="+mj-lt"/>
              <a:buAutoNum type="arabicPeriod"/>
            </a:pP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Separate TS for NB-</a:t>
            </a:r>
            <a:r>
              <a:rPr lang="en-US" altLang="zh-CN" sz="1800" kern="0" dirty="0" err="1">
                <a:latin typeface="Times New Roman" panose="02020603050405020304" pitchFamily="18" charset="0"/>
                <a:ea typeface="宋体" panose="02010600030101010101" pitchFamily="2" charset="-122"/>
                <a:cs typeface="Times New Roman" panose="02020603050405020304" pitchFamily="18" charset="0"/>
              </a:rPr>
              <a:t>IoT</a:t>
            </a: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0" dirty="0" err="1">
                <a:latin typeface="Times New Roman" panose="02020603050405020304" pitchFamily="18" charset="0"/>
                <a:ea typeface="宋体" panose="02010600030101010101" pitchFamily="2" charset="-122"/>
                <a:cs typeface="Times New Roman" panose="02020603050405020304" pitchFamily="18" charset="0"/>
              </a:rPr>
              <a:t>IoT</a:t>
            </a: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a:t>
            </a:r>
          </a:p>
        </p:txBody>
      </p:sp>
      <p:pic>
        <p:nvPicPr>
          <p:cNvPr id="6" name="图片 5"/>
          <p:cNvPicPr>
            <a:picLocks noChangeAspect="1"/>
          </p:cNvPicPr>
          <p:nvPr/>
        </p:nvPicPr>
        <p:blipFill>
          <a:blip r:embed="rId2"/>
          <a:stretch>
            <a:fillRect/>
          </a:stretch>
        </p:blipFill>
        <p:spPr>
          <a:xfrm>
            <a:off x="4571999" y="4869160"/>
            <a:ext cx="3929063" cy="1671638"/>
          </a:xfrm>
          <a:prstGeom prst="rect">
            <a:avLst/>
          </a:prstGeom>
        </p:spPr>
      </p:pic>
    </p:spTree>
    <p:extLst>
      <p:ext uri="{BB962C8B-B14F-4D97-AF65-F5344CB8AC3E}">
        <p14:creationId xmlns:p14="http://schemas.microsoft.com/office/powerpoint/2010/main" val="7277214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698" name="组合 3"/>
          <p:cNvGrpSpPr>
            <a:grpSpLocks/>
          </p:cNvGrpSpPr>
          <p:nvPr/>
        </p:nvGrpSpPr>
        <p:grpSpPr bwMode="auto">
          <a:xfrm>
            <a:off x="-16102" y="1268760"/>
            <a:ext cx="9146512" cy="4300369"/>
            <a:chOff x="-509166" y="1516380"/>
            <a:chExt cx="10160580" cy="4198069"/>
          </a:xfrm>
        </p:grpSpPr>
        <p:pic>
          <p:nvPicPr>
            <p:cNvPr id="29701" name="图片 1"/>
            <p:cNvPicPr>
              <a:picLocks noChangeAspect="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509166" y="1516380"/>
              <a:ext cx="10160580" cy="4198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702" name="组合 2"/>
            <p:cNvGrpSpPr>
              <a:grpSpLocks/>
            </p:cNvGrpSpPr>
            <p:nvPr/>
          </p:nvGrpSpPr>
          <p:grpSpPr bwMode="auto">
            <a:xfrm>
              <a:off x="-506376" y="2359921"/>
              <a:ext cx="10157790" cy="1788429"/>
              <a:chOff x="-506376" y="2359921"/>
              <a:chExt cx="10157790" cy="1788429"/>
            </a:xfrm>
          </p:grpSpPr>
          <p:sp>
            <p:nvSpPr>
              <p:cNvPr id="75" name="矩形 74"/>
              <p:cNvSpPr/>
              <p:nvPr/>
            </p:nvSpPr>
            <p:spPr>
              <a:xfrm>
                <a:off x="-506376" y="2359921"/>
                <a:ext cx="10157790" cy="1788429"/>
              </a:xfrm>
              <a:prstGeom prst="rect">
                <a:avLst/>
              </a:prstGeom>
              <a:solidFill>
                <a:schemeClr val="accent1">
                  <a:lumMod val="75000"/>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4208" tIns="32105" rIns="64208" bIns="32105" anchor="ctr"/>
              <a:lstStyle/>
              <a:p>
                <a:pPr defTabSz="642053">
                  <a:defRPr/>
                </a:pPr>
                <a:endParaRPr lang="zh-CN" altLang="en-US" sz="1621"/>
              </a:p>
            </p:txBody>
          </p:sp>
          <p:sp>
            <p:nvSpPr>
              <p:cNvPr id="29704" name="文本框 40"/>
              <p:cNvSpPr txBox="1">
                <a:spLocks noChangeArrowheads="1"/>
              </p:cNvSpPr>
              <p:nvPr/>
            </p:nvSpPr>
            <p:spPr bwMode="auto">
              <a:xfrm>
                <a:off x="-2740" y="2462726"/>
                <a:ext cx="9147728" cy="87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208" tIns="32105" rIns="64208" bIns="32105">
                <a:spAutoFit/>
              </a:bodyPr>
              <a:lstStyle>
                <a:lvl1pPr eaLnBrk="0" hangingPunct="0">
                  <a:defRPr sz="1400">
                    <a:solidFill>
                      <a:schemeClr val="tx1"/>
                    </a:solidFill>
                    <a:latin typeface="Calibri" panose="020F0502020204030204" pitchFamily="34" charset="0"/>
                    <a:ea typeface="宋体" panose="02010600030101010101" pitchFamily="2" charset="-122"/>
                  </a:defRPr>
                </a:lvl1pPr>
                <a:lvl2pPr marL="742950" indent="-285750" eaLnBrk="0" hangingPunct="0">
                  <a:defRPr sz="1400">
                    <a:solidFill>
                      <a:schemeClr val="tx1"/>
                    </a:solidFill>
                    <a:latin typeface="Calibri" panose="020F0502020204030204" pitchFamily="34" charset="0"/>
                    <a:ea typeface="宋体" panose="02010600030101010101" pitchFamily="2" charset="-122"/>
                  </a:defRPr>
                </a:lvl2pPr>
                <a:lvl3pPr marL="1143000" indent="-228600" eaLnBrk="0" hangingPunct="0">
                  <a:defRPr sz="1400">
                    <a:solidFill>
                      <a:schemeClr val="tx1"/>
                    </a:solidFill>
                    <a:latin typeface="Calibri" panose="020F0502020204030204" pitchFamily="34" charset="0"/>
                    <a:ea typeface="宋体" panose="02010600030101010101" pitchFamily="2" charset="-122"/>
                  </a:defRPr>
                </a:lvl3pPr>
                <a:lvl4pPr marL="1600200" indent="-228600" eaLnBrk="0" hangingPunct="0">
                  <a:defRPr sz="1400">
                    <a:solidFill>
                      <a:schemeClr val="tx1"/>
                    </a:solidFill>
                    <a:latin typeface="Calibri" panose="020F0502020204030204" pitchFamily="34" charset="0"/>
                    <a:ea typeface="宋体" panose="02010600030101010101" pitchFamily="2" charset="-122"/>
                  </a:defRPr>
                </a:lvl4pPr>
                <a:lvl5pPr marL="2057400" indent="-228600" eaLnBrk="0" hangingPunct="0">
                  <a:defRPr sz="14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4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4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4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400">
                    <a:solidFill>
                      <a:schemeClr val="tx1"/>
                    </a:solidFill>
                    <a:latin typeface="Calibri" panose="020F0502020204030204" pitchFamily="34" charset="0"/>
                    <a:ea typeface="宋体" panose="02010600030101010101" pitchFamily="2" charset="-122"/>
                  </a:defRPr>
                </a:lvl9pPr>
              </a:lstStyle>
              <a:p>
                <a:pPr algn="ctr" defTabSz="823146" eaLnBrk="1" hangingPunct="1"/>
                <a:r>
                  <a:rPr lang="en-US" altLang="zh-CN" sz="5403" dirty="0">
                    <a:solidFill>
                      <a:schemeClr val="bg1"/>
                    </a:solidFill>
                    <a:latin typeface="华文楷体" panose="02010600040101010101" pitchFamily="2" charset="-122"/>
                    <a:ea typeface="华文楷体" panose="02010600040101010101" pitchFamily="2" charset="-122"/>
                  </a:rPr>
                  <a:t>Thanks</a:t>
                </a:r>
              </a:p>
            </p:txBody>
          </p:sp>
        </p:grpSp>
      </p:grpSp>
      <p:sp>
        <p:nvSpPr>
          <p:cNvPr id="9" name="矩形 8"/>
          <p:cNvSpPr/>
          <p:nvPr/>
        </p:nvSpPr>
        <p:spPr>
          <a:xfrm>
            <a:off x="-14846" y="5440757"/>
            <a:ext cx="9144000" cy="147957"/>
          </a:xfrm>
          <a:prstGeom prst="rect">
            <a:avLst/>
          </a:prstGeom>
          <a:gradFill flip="none" rotWithShape="1">
            <a:gsLst>
              <a:gs pos="0">
                <a:schemeClr val="accent1">
                  <a:lumMod val="75000"/>
                  <a:shade val="30000"/>
                  <a:satMod val="115000"/>
                </a:schemeClr>
              </a:gs>
              <a:gs pos="50000">
                <a:schemeClr val="accent1">
                  <a:lumMod val="75000"/>
                  <a:shade val="67500"/>
                  <a:satMod val="115000"/>
                </a:schemeClr>
              </a:gs>
              <a:gs pos="100000">
                <a:schemeClr val="accent1">
                  <a:lumMod val="75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4208" tIns="32105" rIns="64208" bIns="32105" anchor="ctr"/>
          <a:lstStyle/>
          <a:p>
            <a:pPr algn="ctr" defTabSz="642053">
              <a:defRPr/>
            </a:pPr>
            <a:endParaRPr lang="zh-CN" altLang="en-US" sz="1621"/>
          </a:p>
        </p:txBody>
      </p:sp>
    </p:spTree>
    <p:extLst>
      <p:ext uri="{BB962C8B-B14F-4D97-AF65-F5344CB8AC3E}">
        <p14:creationId xmlns:p14="http://schemas.microsoft.com/office/powerpoint/2010/main" val="22174462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altLang="zh-CN" kern="0" dirty="0">
                <a:solidFill>
                  <a:srgbClr val="000000"/>
                </a:solidFill>
                <a:latin typeface="Arial" charset="0"/>
              </a:rPr>
              <a:t>CP Optimizations Related</a:t>
            </a:r>
            <a:br>
              <a:rPr lang="zh-CN" altLang="zh-CN" kern="0" dirty="0">
                <a:solidFill>
                  <a:srgbClr val="000000"/>
                </a:solidFill>
                <a:latin typeface="Arial" charset="0"/>
              </a:rPr>
            </a:br>
            <a:endParaRPr lang="zh-CN" altLang="zh-CN" dirty="0"/>
          </a:p>
        </p:txBody>
      </p:sp>
      <p:sp>
        <p:nvSpPr>
          <p:cNvPr id="4" name="TextBox 3"/>
          <p:cNvSpPr txBox="1"/>
          <p:nvPr/>
        </p:nvSpPr>
        <p:spPr>
          <a:xfrm>
            <a:off x="683568" y="1268760"/>
            <a:ext cx="7848872" cy="2308324"/>
          </a:xfrm>
          <a:prstGeom prst="rect">
            <a:avLst/>
          </a:prstGeom>
          <a:noFill/>
        </p:spPr>
        <p:txBody>
          <a:bodyPr wrap="square" rtlCol="0">
            <a:spAutoFit/>
          </a:bodyPr>
          <a:lstStyle/>
          <a:p>
            <a:pPr marL="342900" indent="-342900">
              <a:buFont typeface="Arial" pitchFamily="34" charset="0"/>
              <a:buChar char="•"/>
            </a:pPr>
            <a:r>
              <a:rPr lang="en-GB" altLang="zh-CN" sz="1600" b="1" dirty="0">
                <a:latin typeface="+mj-lt"/>
              </a:rPr>
              <a:t>Removes indication of whether Header Compression is supported from Preferred and Supported Network Behaviour  and clarifies that the indication of whether the MME successfully obtained Header Compression Configuration parameters or not should be per EPS Bearer ID. </a:t>
            </a:r>
            <a:r>
              <a:rPr lang="en-GB" altLang="zh-CN" sz="1600" i="1" dirty="0">
                <a:latin typeface="+mj-lt"/>
              </a:rPr>
              <a:t>(S2-162024)</a:t>
            </a:r>
          </a:p>
          <a:p>
            <a:pPr marL="342900" indent="-342900">
              <a:buFont typeface="Arial" pitchFamily="34" charset="0"/>
              <a:buChar char="•"/>
            </a:pPr>
            <a:endParaRPr lang="en-GB" altLang="zh-CN" sz="1600" i="1" dirty="0">
              <a:latin typeface="+mj-lt"/>
            </a:endParaRPr>
          </a:p>
          <a:p>
            <a:pPr marL="342900" indent="-342900">
              <a:buFont typeface="Arial" pitchFamily="34" charset="0"/>
              <a:buChar char="•"/>
            </a:pPr>
            <a:r>
              <a:rPr lang="en-GB" altLang="zh-CN" sz="1600" b="1" dirty="0">
                <a:latin typeface="+mj-lt"/>
              </a:rPr>
              <a:t>Clarifies that a UE and MME that support Control Plane </a:t>
            </a:r>
            <a:r>
              <a:rPr lang="en-GB" altLang="zh-CN" sz="1600" b="1" dirty="0" err="1">
                <a:latin typeface="+mj-lt"/>
              </a:rPr>
              <a:t>CIoT</a:t>
            </a:r>
            <a:r>
              <a:rPr lang="en-GB" altLang="zh-CN" sz="1600" b="1" dirty="0">
                <a:latin typeface="+mj-lt"/>
              </a:rPr>
              <a:t> EPS optimisation to send/receive SMS</a:t>
            </a:r>
            <a:r>
              <a:rPr lang="en-GB" altLang="zh-CN" sz="1600" dirty="0">
                <a:latin typeface="+mj-lt"/>
              </a:rPr>
              <a:t>. (S2-162053)</a:t>
            </a:r>
          </a:p>
          <a:p>
            <a:pPr marL="342900" indent="-342900">
              <a:buFont typeface="Arial" pitchFamily="34" charset="0"/>
              <a:buChar char="•"/>
            </a:pPr>
            <a:endParaRPr lang="en-GB" altLang="zh-CN" sz="1600" i="1" dirty="0">
              <a:latin typeface="+mj-lt"/>
            </a:endParaRPr>
          </a:p>
          <a:p>
            <a:pPr marL="342900" indent="-342900">
              <a:buFont typeface="Arial" pitchFamily="34" charset="0"/>
              <a:buChar char="•"/>
            </a:pPr>
            <a:r>
              <a:rPr lang="en-GB" altLang="zh-CN" sz="1600" b="1" dirty="0">
                <a:latin typeface="+mj-lt"/>
              </a:rPr>
              <a:t>Added support for rate control of Control Plane data </a:t>
            </a:r>
            <a:r>
              <a:rPr lang="en-GB" altLang="zh-CN" sz="1600" dirty="0">
                <a:latin typeface="+mj-lt"/>
              </a:rPr>
              <a:t>(</a:t>
            </a:r>
            <a:r>
              <a:rPr lang="en-GB" altLang="zh-CN" sz="1600" dirty="0" err="1">
                <a:latin typeface="+mj-lt"/>
              </a:rPr>
              <a:t>DoNAS</a:t>
            </a:r>
            <a:r>
              <a:rPr lang="en-GB" altLang="zh-CN" sz="1600" dirty="0">
                <a:latin typeface="+mj-lt"/>
              </a:rPr>
              <a:t>). (S2-162054)</a:t>
            </a:r>
            <a:endParaRPr lang="zh-CN" altLang="en-US" sz="1600" i="1" dirty="0">
              <a:latin typeface="+mj-lt"/>
            </a:endParaRPr>
          </a:p>
        </p:txBody>
      </p:sp>
    </p:spTree>
    <p:extLst>
      <p:ext uri="{BB962C8B-B14F-4D97-AF65-F5344CB8AC3E}">
        <p14:creationId xmlns:p14="http://schemas.microsoft.com/office/powerpoint/2010/main" val="37514994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49280" y="1124744"/>
            <a:ext cx="7848872" cy="4524315"/>
          </a:xfrm>
          <a:prstGeom prst="rect">
            <a:avLst/>
          </a:prstGeom>
          <a:noFill/>
        </p:spPr>
        <p:txBody>
          <a:bodyPr wrap="square" rtlCol="0">
            <a:spAutoFit/>
          </a:bodyPr>
          <a:lstStyle/>
          <a:p>
            <a:pPr marL="342900" indent="-342900">
              <a:buFont typeface="Arial" pitchFamily="34" charset="0"/>
              <a:buChar char="•"/>
            </a:pPr>
            <a:r>
              <a:rPr lang="en-GB" altLang="zh-CN" sz="1600" b="1" dirty="0">
                <a:latin typeface="+mj-lt"/>
              </a:rPr>
              <a:t>Clarify that the UE does not send Release Assistance Indicator when it has S1-U bearers established </a:t>
            </a:r>
            <a:r>
              <a:rPr lang="en-GB" altLang="zh-CN" sz="1600" dirty="0">
                <a:latin typeface="+mj-lt"/>
              </a:rPr>
              <a:t>and the MME ignores any Release Assistance Indicator sent by the UE if the UE has an S1-U connection (either because of a resume or a normal service request).</a:t>
            </a:r>
          </a:p>
          <a:p>
            <a:pPr marL="342900" indent="-342900">
              <a:buFont typeface="Arial" pitchFamily="34" charset="0"/>
              <a:buChar char="•"/>
            </a:pPr>
            <a:endParaRPr lang="en-GB" altLang="zh-CN" sz="1600" dirty="0">
              <a:latin typeface="+mj-lt"/>
            </a:endParaRPr>
          </a:p>
          <a:p>
            <a:pPr marL="342900" indent="-342900">
              <a:buFont typeface="Arial" pitchFamily="34" charset="0"/>
              <a:buChar char="•"/>
            </a:pPr>
            <a:r>
              <a:rPr lang="en-GB" altLang="zh-CN" sz="1600" dirty="0">
                <a:latin typeface="+mj-lt"/>
              </a:rPr>
              <a:t>Only data using 'PDN connections to SCEF' can use CP optimisation after the AS context is established/resumed.</a:t>
            </a:r>
          </a:p>
          <a:p>
            <a:pPr marL="342900" indent="-342900">
              <a:buFont typeface="Arial" pitchFamily="34" charset="0"/>
              <a:buChar char="•"/>
            </a:pPr>
            <a:endParaRPr lang="en-GB" altLang="zh-CN" sz="1600" dirty="0">
              <a:latin typeface="+mj-lt"/>
            </a:endParaRPr>
          </a:p>
          <a:p>
            <a:pPr marL="342900" indent="-342900">
              <a:buFont typeface="Arial" pitchFamily="34" charset="0"/>
              <a:buChar char="•"/>
            </a:pPr>
            <a:r>
              <a:rPr lang="en-GB" altLang="zh-CN" sz="1600" dirty="0">
                <a:latin typeface="+mj-lt"/>
              </a:rPr>
              <a:t>In order for the MME to indicate to the UE that it is allowed to send data for these PDN connections using CP optimisations, even after the DRBs are established, the MME includes a Control Plane Only Indicator in the Session Management Request only for PDN connections with a SCEF.</a:t>
            </a:r>
          </a:p>
          <a:p>
            <a:pPr marL="342900" indent="-342900">
              <a:buFont typeface="Arial" pitchFamily="34" charset="0"/>
              <a:buChar char="•"/>
            </a:pPr>
            <a:endParaRPr lang="en-GB" altLang="zh-CN" sz="1600" dirty="0">
              <a:latin typeface="+mj-lt"/>
            </a:endParaRPr>
          </a:p>
          <a:p>
            <a:pPr marL="342900" indent="-342900">
              <a:buFont typeface="Arial" pitchFamily="34" charset="0"/>
              <a:buChar char="•"/>
            </a:pPr>
            <a:r>
              <a:rPr lang="en-GB" altLang="zh-CN" sz="1600" b="1" dirty="0">
                <a:latin typeface="+mj-lt"/>
              </a:rPr>
              <a:t>Add new procedure text for UE initiated Service Request </a:t>
            </a:r>
            <a:r>
              <a:rPr lang="en-GB" altLang="zh-CN" sz="1600" dirty="0">
                <a:latin typeface="+mj-lt"/>
              </a:rPr>
              <a:t>during Data Transport in Control Plane </a:t>
            </a:r>
            <a:r>
              <a:rPr lang="en-GB" altLang="zh-CN" sz="1600" dirty="0" err="1">
                <a:latin typeface="+mj-lt"/>
              </a:rPr>
              <a:t>CIoT</a:t>
            </a:r>
            <a:r>
              <a:rPr lang="en-GB" altLang="zh-CN" sz="1600" dirty="0">
                <a:latin typeface="+mj-lt"/>
              </a:rPr>
              <a:t> EPS optimisation.</a:t>
            </a:r>
          </a:p>
          <a:p>
            <a:pPr marL="342900" indent="-342900">
              <a:buFont typeface="Arial" pitchFamily="34" charset="0"/>
              <a:buChar char="•"/>
            </a:pPr>
            <a:endParaRPr lang="en-GB" altLang="zh-CN" sz="1600" dirty="0">
              <a:latin typeface="+mj-lt"/>
            </a:endParaRPr>
          </a:p>
          <a:p>
            <a:r>
              <a:rPr lang="en-GB" altLang="zh-CN" sz="1600" i="1" dirty="0">
                <a:latin typeface="+mj-lt"/>
              </a:rPr>
              <a:t>(S2-162058)</a:t>
            </a:r>
            <a:br>
              <a:rPr lang="en-GB" altLang="zh-CN" sz="1600" dirty="0">
                <a:latin typeface="+mj-lt"/>
              </a:rPr>
            </a:br>
            <a:endParaRPr lang="zh-CN" altLang="en-US" sz="1600" i="1" dirty="0">
              <a:latin typeface="+mj-lt"/>
            </a:endParaRPr>
          </a:p>
        </p:txBody>
      </p:sp>
      <p:sp>
        <p:nvSpPr>
          <p:cNvPr id="3" name="标题 2"/>
          <p:cNvSpPr>
            <a:spLocks noGrp="1"/>
          </p:cNvSpPr>
          <p:nvPr>
            <p:ph type="title"/>
          </p:nvPr>
        </p:nvSpPr>
        <p:spPr/>
        <p:txBody>
          <a:bodyPr anchor="ctr"/>
          <a:lstStyle/>
          <a:p>
            <a:r>
              <a:rPr lang="en-US" altLang="zh-CN" sz="2000" dirty="0"/>
              <a:t>Simultaneous Support of CP &amp; UP Optimizations</a:t>
            </a:r>
            <a:endParaRPr lang="zh-CN" altLang="en-US" sz="2000" dirty="0"/>
          </a:p>
        </p:txBody>
      </p:sp>
    </p:spTree>
    <p:extLst>
      <p:ext uri="{BB962C8B-B14F-4D97-AF65-F5344CB8AC3E}">
        <p14:creationId xmlns:p14="http://schemas.microsoft.com/office/powerpoint/2010/main" val="33853421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p:nvPr>
        </p:nvSpPr>
        <p:spPr/>
        <p:txBody>
          <a:bodyPr/>
          <a:lstStyle/>
          <a:p>
            <a:r>
              <a:rPr lang="en-US" altLang="zh-CN" dirty="0"/>
              <a:t>CT1 Progress on C-</a:t>
            </a:r>
            <a:r>
              <a:rPr lang="en-US" altLang="zh-CN" dirty="0" err="1"/>
              <a:t>IoT</a:t>
            </a:r>
            <a:endParaRPr lang="zh-CN" altLang="en-US" dirty="0"/>
          </a:p>
        </p:txBody>
      </p:sp>
      <p:sp>
        <p:nvSpPr>
          <p:cNvPr id="4" name="矩形 3"/>
          <p:cNvSpPr/>
          <p:nvPr/>
        </p:nvSpPr>
        <p:spPr>
          <a:xfrm>
            <a:off x="872715" y="1268760"/>
            <a:ext cx="7371693" cy="5370701"/>
          </a:xfrm>
          <a:prstGeom prst="rect">
            <a:avLst/>
          </a:prstGeom>
        </p:spPr>
        <p:txBody>
          <a:bodyPr wrap="square">
            <a:spAutoFit/>
          </a:bodyPr>
          <a:lstStyle/>
          <a:p>
            <a:pPr>
              <a:lnSpc>
                <a:spcPct val="150000"/>
              </a:lnSpc>
            </a:pPr>
            <a:r>
              <a:rPr lang="en-US" altLang="zh-CN" sz="1400" b="1" kern="0" dirty="0">
                <a:solidFill>
                  <a:srgbClr val="000000"/>
                </a:solidFill>
                <a:latin typeface="Arial" charset="0"/>
              </a:rPr>
              <a:t>Progress @ CT1#97&amp;Adhoc meeting (discussed and agreed)</a:t>
            </a:r>
          </a:p>
          <a:p>
            <a:pPr marL="342900" indent="-342900" defTabSz="914400" fontAlgn="b">
              <a:lnSpc>
                <a:spcPct val="120000"/>
              </a:lnSpc>
              <a:spcBef>
                <a:spcPts val="600"/>
              </a:spcBef>
              <a:spcAft>
                <a:spcPct val="0"/>
              </a:spcAft>
              <a:buClr>
                <a:srgbClr val="114F9B"/>
              </a:buClr>
              <a:buFont typeface="Wingdings" pitchFamily="2" charset="2"/>
              <a:buChar char="v"/>
            </a:pPr>
            <a:r>
              <a:rPr lang="en-US" altLang="zh-CN" sz="1400" kern="0" dirty="0">
                <a:solidFill>
                  <a:srgbClr val="000000"/>
                </a:solidFill>
                <a:latin typeface="Arial" charset="0"/>
              </a:rPr>
              <a:t>EMM and ESM procedure on CIOT Optimization</a:t>
            </a:r>
          </a:p>
          <a:p>
            <a:pPr marL="342900" indent="-342900" defTabSz="914400" fontAlgn="b">
              <a:lnSpc>
                <a:spcPct val="120000"/>
              </a:lnSpc>
              <a:spcBef>
                <a:spcPts val="600"/>
              </a:spcBef>
              <a:spcAft>
                <a:spcPct val="0"/>
              </a:spcAft>
              <a:buClr>
                <a:srgbClr val="114F9B"/>
              </a:buClr>
              <a:buFont typeface="Wingdings" pitchFamily="2" charset="2"/>
              <a:buChar char="v"/>
            </a:pPr>
            <a:r>
              <a:rPr lang="en-US" altLang="zh-CN" sz="1400" kern="0" dirty="0">
                <a:solidFill>
                  <a:srgbClr val="000000"/>
                </a:solidFill>
                <a:latin typeface="Arial" charset="0"/>
              </a:rPr>
              <a:t>Draft for piggyback SMS within EMM procedure</a:t>
            </a:r>
          </a:p>
          <a:p>
            <a:pPr marL="342900" indent="-342900" defTabSz="914400" fontAlgn="b">
              <a:lnSpc>
                <a:spcPct val="120000"/>
              </a:lnSpc>
              <a:spcBef>
                <a:spcPts val="600"/>
              </a:spcBef>
              <a:spcAft>
                <a:spcPct val="0"/>
              </a:spcAft>
              <a:buClr>
                <a:srgbClr val="114F9B"/>
              </a:buClr>
              <a:buFont typeface="Wingdings" pitchFamily="2" charset="2"/>
              <a:buChar char="v"/>
            </a:pPr>
            <a:r>
              <a:rPr lang="en-US" altLang="zh-CN" sz="1400" kern="0" dirty="0">
                <a:solidFill>
                  <a:srgbClr val="000000"/>
                </a:solidFill>
                <a:latin typeface="Arial" charset="0"/>
              </a:rPr>
              <a:t>Switch between CP and UP</a:t>
            </a:r>
          </a:p>
          <a:p>
            <a:pPr marL="342900" indent="-342900" defTabSz="914400" fontAlgn="b">
              <a:lnSpc>
                <a:spcPct val="120000"/>
              </a:lnSpc>
              <a:spcBef>
                <a:spcPts val="600"/>
              </a:spcBef>
              <a:spcAft>
                <a:spcPct val="0"/>
              </a:spcAft>
              <a:buClr>
                <a:srgbClr val="114F9B"/>
              </a:buClr>
              <a:buFont typeface="Wingdings" pitchFamily="2" charset="2"/>
              <a:buChar char="v"/>
            </a:pPr>
            <a:r>
              <a:rPr lang="en-US" altLang="zh-CN" sz="1400" kern="0" dirty="0">
                <a:solidFill>
                  <a:srgbClr val="000000"/>
                </a:solidFill>
                <a:latin typeface="Arial" charset="0"/>
              </a:rPr>
              <a:t>Paging response for MT </a:t>
            </a:r>
            <a:r>
              <a:rPr lang="en-US" altLang="zh-CN" sz="1400" kern="0" dirty="0" err="1">
                <a:solidFill>
                  <a:srgbClr val="000000"/>
                </a:solidFill>
                <a:latin typeface="Arial" charset="0"/>
              </a:rPr>
              <a:t>CIoT</a:t>
            </a:r>
            <a:r>
              <a:rPr lang="en-US" altLang="zh-CN" sz="1400" kern="0" dirty="0">
                <a:solidFill>
                  <a:srgbClr val="000000"/>
                </a:solidFill>
                <a:latin typeface="Arial" charset="0"/>
              </a:rPr>
              <a:t> data</a:t>
            </a:r>
          </a:p>
          <a:p>
            <a:pPr marL="342900" indent="-342900" defTabSz="914400" fontAlgn="b">
              <a:lnSpc>
                <a:spcPct val="120000"/>
              </a:lnSpc>
              <a:spcBef>
                <a:spcPts val="600"/>
              </a:spcBef>
              <a:spcAft>
                <a:spcPct val="0"/>
              </a:spcAft>
              <a:buClr>
                <a:srgbClr val="114F9B"/>
              </a:buClr>
              <a:buFont typeface="Wingdings" pitchFamily="2" charset="2"/>
              <a:buChar char="v"/>
            </a:pPr>
            <a:r>
              <a:rPr lang="en-US" altLang="zh-CN" sz="1400" kern="0" dirty="0">
                <a:solidFill>
                  <a:srgbClr val="000000"/>
                </a:solidFill>
                <a:latin typeface="Arial" charset="0"/>
              </a:rPr>
              <a:t>Support of EMM-REGISTERED without PDN connectivity</a:t>
            </a:r>
          </a:p>
          <a:p>
            <a:pPr marL="342900" indent="-342900" defTabSz="914400" fontAlgn="b">
              <a:lnSpc>
                <a:spcPct val="120000"/>
              </a:lnSpc>
              <a:spcBef>
                <a:spcPts val="600"/>
              </a:spcBef>
              <a:spcAft>
                <a:spcPct val="0"/>
              </a:spcAft>
              <a:buClr>
                <a:srgbClr val="114F9B"/>
              </a:buClr>
              <a:buFont typeface="Wingdings" pitchFamily="2" charset="2"/>
              <a:buChar char="v"/>
            </a:pPr>
            <a:r>
              <a:rPr lang="en-US" altLang="zh-CN" sz="1400" kern="0" dirty="0">
                <a:solidFill>
                  <a:srgbClr val="000000"/>
                </a:solidFill>
                <a:latin typeface="Arial" charset="0"/>
              </a:rPr>
              <a:t>CIOT capability indication and negotiation</a:t>
            </a:r>
          </a:p>
          <a:p>
            <a:pPr marL="342900" indent="-342900" defTabSz="914400" fontAlgn="b">
              <a:lnSpc>
                <a:spcPct val="120000"/>
              </a:lnSpc>
              <a:spcBef>
                <a:spcPts val="600"/>
              </a:spcBef>
              <a:spcAft>
                <a:spcPct val="0"/>
              </a:spcAft>
              <a:buClr>
                <a:srgbClr val="114F9B"/>
              </a:buClr>
              <a:buFont typeface="Wingdings" pitchFamily="2" charset="2"/>
              <a:buChar char="v"/>
            </a:pPr>
            <a:r>
              <a:rPr lang="en-US" altLang="zh-CN" sz="1400" kern="0" dirty="0">
                <a:solidFill>
                  <a:srgbClr val="000000"/>
                </a:solidFill>
                <a:latin typeface="Arial" charset="0"/>
              </a:rPr>
              <a:t>Link MTU size for non-IP PDN connection</a:t>
            </a:r>
          </a:p>
          <a:p>
            <a:pPr marL="342900" indent="-342900" defTabSz="914400" fontAlgn="b">
              <a:lnSpc>
                <a:spcPct val="120000"/>
              </a:lnSpc>
              <a:spcBef>
                <a:spcPts val="600"/>
              </a:spcBef>
              <a:spcAft>
                <a:spcPct val="0"/>
              </a:spcAft>
              <a:buClr>
                <a:srgbClr val="114F9B"/>
              </a:buClr>
              <a:buFont typeface="Wingdings" pitchFamily="2" charset="2"/>
              <a:buChar char="v"/>
            </a:pPr>
            <a:r>
              <a:rPr lang="en-US" altLang="zh-CN" sz="1400" kern="0" dirty="0">
                <a:solidFill>
                  <a:srgbClr val="000000"/>
                </a:solidFill>
                <a:latin typeface="Arial" charset="0"/>
              </a:rPr>
              <a:t>Rate control for CIOT</a:t>
            </a:r>
          </a:p>
          <a:p>
            <a:pPr marL="342900" indent="-342900" defTabSz="914400" fontAlgn="b">
              <a:lnSpc>
                <a:spcPct val="120000"/>
              </a:lnSpc>
              <a:spcBef>
                <a:spcPts val="600"/>
              </a:spcBef>
              <a:spcAft>
                <a:spcPct val="0"/>
              </a:spcAft>
              <a:buClr>
                <a:srgbClr val="114F9B"/>
              </a:buClr>
              <a:buFont typeface="Wingdings" pitchFamily="2" charset="2"/>
              <a:buChar char="v"/>
            </a:pPr>
            <a:endParaRPr lang="en-US" altLang="zh-CN" sz="1400" b="1" kern="0" dirty="0">
              <a:solidFill>
                <a:srgbClr val="000000"/>
              </a:solidFill>
              <a:latin typeface="Arial" charset="0"/>
            </a:endParaRPr>
          </a:p>
          <a:p>
            <a:pPr defTabSz="914400" fontAlgn="b">
              <a:lnSpc>
                <a:spcPct val="120000"/>
              </a:lnSpc>
              <a:spcBef>
                <a:spcPts val="600"/>
              </a:spcBef>
              <a:spcAft>
                <a:spcPct val="0"/>
              </a:spcAft>
              <a:buClr>
                <a:srgbClr val="114F9B"/>
              </a:buClr>
            </a:pPr>
            <a:r>
              <a:rPr lang="en-US" altLang="zh-CN" sz="1400" b="1" kern="0" dirty="0">
                <a:solidFill>
                  <a:srgbClr val="000000"/>
                </a:solidFill>
                <a:latin typeface="Arial" charset="0"/>
              </a:rPr>
              <a:t>Working agreement for explicit indication in SIB supporting "attach without PDN connectivity" .</a:t>
            </a:r>
          </a:p>
          <a:p>
            <a:pPr defTabSz="914400" fontAlgn="b">
              <a:lnSpc>
                <a:spcPct val="120000"/>
              </a:lnSpc>
              <a:spcBef>
                <a:spcPts val="600"/>
              </a:spcBef>
              <a:spcAft>
                <a:spcPct val="0"/>
              </a:spcAft>
              <a:buClr>
                <a:srgbClr val="114F9B"/>
              </a:buClr>
            </a:pPr>
            <a:endParaRPr lang="en-US" altLang="zh-CN" sz="1400" b="1" kern="0" dirty="0">
              <a:solidFill>
                <a:srgbClr val="000000"/>
              </a:solidFill>
              <a:latin typeface="Arial" charset="0"/>
            </a:endParaRPr>
          </a:p>
          <a:p>
            <a:pPr defTabSz="914400" fontAlgn="b">
              <a:lnSpc>
                <a:spcPct val="120000"/>
              </a:lnSpc>
              <a:spcBef>
                <a:spcPts val="600"/>
              </a:spcBef>
              <a:spcAft>
                <a:spcPct val="0"/>
              </a:spcAft>
              <a:buClr>
                <a:srgbClr val="114F9B"/>
              </a:buClr>
            </a:pPr>
            <a:r>
              <a:rPr lang="pt-BR" altLang="zh-CN" sz="1400" kern="0" dirty="0">
                <a:solidFill>
                  <a:srgbClr val="000000"/>
                </a:solidFill>
                <a:latin typeface="Arial" charset="0"/>
              </a:rPr>
              <a:t>N</a:t>
            </a:r>
            <a:r>
              <a:rPr lang="en-US" altLang="zh-CN" sz="1400" kern="0" dirty="0" err="1">
                <a:solidFill>
                  <a:srgbClr val="000000"/>
                </a:solidFill>
                <a:latin typeface="Arial" charset="0"/>
              </a:rPr>
              <a:t>ext</a:t>
            </a:r>
            <a:r>
              <a:rPr lang="en-US" altLang="zh-CN" sz="1400" kern="0" dirty="0">
                <a:solidFill>
                  <a:srgbClr val="000000"/>
                </a:solidFill>
                <a:latin typeface="Arial" charset="0"/>
              </a:rPr>
              <a:t> </a:t>
            </a:r>
            <a:r>
              <a:rPr lang="fr-FR" altLang="zh-CN" sz="1400" kern="0" dirty="0">
                <a:solidFill>
                  <a:srgbClr val="000000"/>
                </a:solidFill>
                <a:latin typeface="Arial" charset="0"/>
              </a:rPr>
              <a:t>CT1 </a:t>
            </a:r>
            <a:r>
              <a:rPr lang="en-US" altLang="zh-CN" sz="1400" kern="0" dirty="0">
                <a:solidFill>
                  <a:srgbClr val="000000"/>
                </a:solidFill>
                <a:latin typeface="Arial" charset="0"/>
              </a:rPr>
              <a:t>meeting is </a:t>
            </a:r>
            <a:r>
              <a:rPr lang="fr-FR" altLang="zh-CN" sz="1400" kern="0" dirty="0">
                <a:solidFill>
                  <a:srgbClr val="000000"/>
                </a:solidFill>
                <a:latin typeface="Arial" charset="0"/>
              </a:rPr>
              <a:t>CT1#98 on 23 - 27 May 2016 in Osaka</a:t>
            </a:r>
          </a:p>
          <a:p>
            <a:pPr defTabSz="914400" fontAlgn="b">
              <a:lnSpc>
                <a:spcPct val="120000"/>
              </a:lnSpc>
              <a:spcBef>
                <a:spcPts val="600"/>
              </a:spcBef>
              <a:spcAft>
                <a:spcPct val="0"/>
              </a:spcAft>
              <a:buClr>
                <a:srgbClr val="114F9B"/>
              </a:buClr>
            </a:pPr>
            <a:endParaRPr lang="en-US" altLang="zh-CN" sz="1400" kern="0" dirty="0">
              <a:solidFill>
                <a:srgbClr val="000000"/>
              </a:solidFill>
              <a:latin typeface="Arial" charset="0"/>
            </a:endParaRPr>
          </a:p>
          <a:p>
            <a:pPr defTabSz="914400" fontAlgn="b">
              <a:lnSpc>
                <a:spcPct val="120000"/>
              </a:lnSpc>
              <a:spcBef>
                <a:spcPts val="600"/>
              </a:spcBef>
              <a:spcAft>
                <a:spcPct val="0"/>
              </a:spcAft>
              <a:buClr>
                <a:srgbClr val="114F9B"/>
              </a:buClr>
            </a:pPr>
            <a:r>
              <a:rPr lang="fr-FR" altLang="zh-CN" sz="1400" b="1" kern="0" dirty="0">
                <a:solidFill>
                  <a:srgbClr val="FF0000"/>
                </a:solidFill>
                <a:latin typeface="Arial" charset="0"/>
              </a:rPr>
              <a:t>Planned completion date: may be postponed to </a:t>
            </a:r>
            <a:r>
              <a:rPr lang="en-US" altLang="zh-CN" sz="1400" b="1" kern="0" dirty="0">
                <a:solidFill>
                  <a:srgbClr val="FF0000"/>
                </a:solidFill>
                <a:latin typeface="Arial" charset="0"/>
              </a:rPr>
              <a:t>July or September 2016</a:t>
            </a:r>
            <a:endParaRPr lang="fr-FR" altLang="zh-CN" sz="1400" b="1" kern="0" dirty="0">
              <a:solidFill>
                <a:srgbClr val="FF0000"/>
              </a:solidFill>
              <a:latin typeface="Arial" charset="0"/>
            </a:endParaRPr>
          </a:p>
        </p:txBody>
      </p:sp>
    </p:spTree>
    <p:extLst>
      <p:ext uri="{BB962C8B-B14F-4D97-AF65-F5344CB8AC3E}">
        <p14:creationId xmlns:p14="http://schemas.microsoft.com/office/powerpoint/2010/main" val="32236478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5576" y="116632"/>
            <a:ext cx="7200800" cy="922115"/>
          </a:xfrm>
        </p:spPr>
        <p:txBody>
          <a:bodyPr anchor="ctr"/>
          <a:lstStyle/>
          <a:p>
            <a:pPr algn="l"/>
            <a:r>
              <a:rPr lang="en-US" altLang="zh-CN" sz="2400" dirty="0"/>
              <a:t>EMM &amp; ESM Procedure on CIOT Optimization</a:t>
            </a:r>
            <a:endParaRPr lang="zh-CN" altLang="en-US" sz="2400" dirty="0"/>
          </a:p>
        </p:txBody>
      </p:sp>
      <p:sp>
        <p:nvSpPr>
          <p:cNvPr id="3" name="TextBox 2"/>
          <p:cNvSpPr txBox="1"/>
          <p:nvPr/>
        </p:nvSpPr>
        <p:spPr>
          <a:xfrm>
            <a:off x="-108520" y="1340768"/>
            <a:ext cx="8424936" cy="4031873"/>
          </a:xfrm>
          <a:prstGeom prst="rect">
            <a:avLst/>
          </a:prstGeom>
          <a:noFill/>
        </p:spPr>
        <p:txBody>
          <a:bodyPr wrap="square" rtlCol="0">
            <a:spAutoFit/>
          </a:bodyPr>
          <a:lstStyle/>
          <a:p>
            <a:pPr marL="952485" lvl="1" indent="-342900">
              <a:buFont typeface="Arial" pitchFamily="34" charset="0"/>
              <a:buChar char="•"/>
            </a:pPr>
            <a:r>
              <a:rPr lang="en-GB" altLang="zh-CN" sz="1600" b="1" dirty="0">
                <a:latin typeface="+mj-lt"/>
              </a:rPr>
              <a:t>Suspend and resume of the NAS signalling connection for UP solution are added</a:t>
            </a:r>
            <a:r>
              <a:rPr lang="en-GB" altLang="zh-CN" sz="1600" dirty="0">
                <a:latin typeface="+mj-lt"/>
              </a:rPr>
              <a:t>. </a:t>
            </a:r>
            <a:r>
              <a:rPr lang="en-GB" altLang="zh-CN" sz="1600" i="1" dirty="0">
                <a:latin typeface="+mj-lt"/>
              </a:rPr>
              <a:t>(CT1#97 C1-162169)</a:t>
            </a:r>
            <a:r>
              <a:rPr lang="en-GB" altLang="zh-CN" sz="1600" dirty="0">
                <a:latin typeface="+mj-lt"/>
              </a:rPr>
              <a:t> </a:t>
            </a:r>
            <a:r>
              <a:rPr lang="en-GB" altLang="zh-CN" sz="1600" i="1" dirty="0">
                <a:latin typeface="+mj-lt"/>
              </a:rPr>
              <a:t>(EMM procedure)</a:t>
            </a:r>
          </a:p>
          <a:p>
            <a:pPr marL="952485" lvl="1" indent="-342900">
              <a:buFont typeface="Arial" pitchFamily="34" charset="0"/>
              <a:buChar char="•"/>
            </a:pPr>
            <a:endParaRPr lang="en-GB" altLang="zh-CN" sz="1600" dirty="0">
              <a:latin typeface="+mj-lt"/>
            </a:endParaRPr>
          </a:p>
          <a:p>
            <a:pPr marL="952485" lvl="1" indent="-342900">
              <a:buFont typeface="Arial" pitchFamily="34" charset="0"/>
              <a:buChar char="•"/>
            </a:pPr>
            <a:r>
              <a:rPr lang="en-GB" altLang="zh-CN" sz="1600" b="1" dirty="0">
                <a:latin typeface="+mj-lt"/>
              </a:rPr>
              <a:t>Trigger to resume NAS signalling in EMM procedures is added</a:t>
            </a:r>
            <a:r>
              <a:rPr lang="en-GB" altLang="zh-CN" sz="1600" i="1" dirty="0">
                <a:latin typeface="+mj-lt"/>
              </a:rPr>
              <a:t>. (CT1 </a:t>
            </a:r>
            <a:r>
              <a:rPr lang="en-GB" altLang="zh-CN" sz="1600" i="1" dirty="0" err="1">
                <a:latin typeface="+mj-lt"/>
              </a:rPr>
              <a:t>adhoc</a:t>
            </a:r>
            <a:r>
              <a:rPr lang="en-GB" altLang="zh-CN" sz="1600" i="1" dirty="0">
                <a:latin typeface="+mj-lt"/>
              </a:rPr>
              <a:t> meeting C1A160100) (EMM procedure)</a:t>
            </a:r>
          </a:p>
          <a:p>
            <a:pPr marL="952485" lvl="1" indent="-342900">
              <a:buFont typeface="Arial" pitchFamily="34" charset="0"/>
              <a:buChar char="•"/>
            </a:pPr>
            <a:endParaRPr lang="en-GB" altLang="zh-CN" sz="1600" dirty="0">
              <a:latin typeface="+mj-lt"/>
            </a:endParaRPr>
          </a:p>
          <a:p>
            <a:pPr marL="952485" lvl="1" indent="-342900">
              <a:buFont typeface="Arial" pitchFamily="34" charset="0"/>
              <a:buChar char="•"/>
            </a:pPr>
            <a:r>
              <a:rPr lang="en-GB" altLang="zh-CN" sz="1600" b="1" dirty="0">
                <a:latin typeface="+mj-lt"/>
              </a:rPr>
              <a:t>Service Request procedure is enhanced to transfer of data via control plane. </a:t>
            </a:r>
            <a:r>
              <a:rPr lang="en-GB" altLang="zh-CN" sz="1600" dirty="0">
                <a:solidFill>
                  <a:srgbClr val="C00000"/>
                </a:solidFill>
                <a:latin typeface="+mj-lt"/>
              </a:rPr>
              <a:t>DATA SERVICE REQUEST </a:t>
            </a:r>
            <a:r>
              <a:rPr lang="en-GB" altLang="zh-CN" sz="1600" dirty="0">
                <a:latin typeface="+mj-lt"/>
              </a:rPr>
              <a:t>procedure is defined to enable UE to transfer data in EMM-IDLE mode or CP solution. </a:t>
            </a:r>
            <a:r>
              <a:rPr lang="en-GB" altLang="zh-CN" sz="1600" dirty="0">
                <a:solidFill>
                  <a:srgbClr val="C00000"/>
                </a:solidFill>
                <a:latin typeface="+mj-lt"/>
              </a:rPr>
              <a:t>SERVICE ACCEPT </a:t>
            </a:r>
            <a:r>
              <a:rPr lang="en-GB" altLang="zh-CN" sz="1600" dirty="0">
                <a:latin typeface="+mj-lt"/>
              </a:rPr>
              <a:t>message is defined to terminate the Service Request procedure for certain use cases</a:t>
            </a:r>
            <a:r>
              <a:rPr lang="en-GB" altLang="zh-CN" sz="1600" i="1" dirty="0">
                <a:latin typeface="+mj-lt"/>
              </a:rPr>
              <a:t>. (CT1#97 C1-162166) (EMM procedure)</a:t>
            </a:r>
          </a:p>
          <a:p>
            <a:pPr marL="952485" lvl="1" indent="-342900">
              <a:buFont typeface="Arial" pitchFamily="34" charset="0"/>
              <a:buChar char="•"/>
            </a:pPr>
            <a:endParaRPr lang="en-GB" altLang="zh-CN" sz="1600" i="1" dirty="0">
              <a:latin typeface="+mj-lt"/>
            </a:endParaRPr>
          </a:p>
          <a:p>
            <a:pPr marL="952485" lvl="1" indent="-342900">
              <a:buFont typeface="Arial" pitchFamily="34" charset="0"/>
              <a:buChar char="•"/>
            </a:pPr>
            <a:r>
              <a:rPr lang="en-GB" altLang="zh-CN" sz="1600" b="1" dirty="0">
                <a:latin typeface="+mj-lt"/>
              </a:rPr>
              <a:t>New EPS procedure and </a:t>
            </a:r>
            <a:r>
              <a:rPr lang="en-GB" altLang="zh-CN" sz="1600" b="1" dirty="0">
                <a:solidFill>
                  <a:srgbClr val="C00000"/>
                </a:solidFill>
                <a:latin typeface="+mj-lt"/>
              </a:rPr>
              <a:t>ESM DATA TRANSPORT </a:t>
            </a:r>
            <a:r>
              <a:rPr lang="en-GB" altLang="zh-CN" sz="1600" b="1" dirty="0" err="1">
                <a:latin typeface="+mj-lt"/>
              </a:rPr>
              <a:t>msg</a:t>
            </a:r>
            <a:r>
              <a:rPr lang="en-GB" altLang="zh-CN" sz="1600" b="1" dirty="0">
                <a:latin typeface="+mj-lt"/>
              </a:rPr>
              <a:t> are defined to enable transferring small data via the MME when the UE is in EMM-CONNECTED mode</a:t>
            </a:r>
            <a:r>
              <a:rPr lang="en-GB" altLang="zh-CN" sz="1600" b="1" i="1" dirty="0">
                <a:latin typeface="+mj-lt"/>
              </a:rPr>
              <a:t>.</a:t>
            </a:r>
            <a:r>
              <a:rPr lang="en-GB" altLang="zh-CN" sz="1600" i="1" dirty="0">
                <a:latin typeface="+mj-lt"/>
              </a:rPr>
              <a:t> (CT1#97 C1-162325) (ESM procedure)</a:t>
            </a:r>
          </a:p>
          <a:p>
            <a:pPr lvl="1"/>
            <a:endParaRPr lang="zh-CN" altLang="en-US" sz="1600" dirty="0">
              <a:latin typeface="+mj-lt"/>
            </a:endParaRPr>
          </a:p>
        </p:txBody>
      </p:sp>
    </p:spTree>
    <p:extLst>
      <p:ext uri="{BB962C8B-B14F-4D97-AF65-F5344CB8AC3E}">
        <p14:creationId xmlns:p14="http://schemas.microsoft.com/office/powerpoint/2010/main" val="9918421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Switch between CP and UP</a:t>
            </a:r>
            <a:endParaRPr lang="zh-CN" altLang="en-US" dirty="0"/>
          </a:p>
        </p:txBody>
      </p:sp>
      <p:sp>
        <p:nvSpPr>
          <p:cNvPr id="3" name="TextBox 2"/>
          <p:cNvSpPr txBox="1"/>
          <p:nvPr/>
        </p:nvSpPr>
        <p:spPr>
          <a:xfrm>
            <a:off x="683568" y="1229851"/>
            <a:ext cx="7560840" cy="830997"/>
          </a:xfrm>
          <a:prstGeom prst="rect">
            <a:avLst/>
          </a:prstGeom>
          <a:noFill/>
        </p:spPr>
        <p:txBody>
          <a:bodyPr wrap="square" rtlCol="0">
            <a:spAutoFit/>
          </a:bodyPr>
          <a:lstStyle/>
          <a:p>
            <a:pPr marL="342900" indent="-342900">
              <a:buFont typeface="Arial" pitchFamily="34" charset="0"/>
              <a:buChar char="•"/>
            </a:pPr>
            <a:r>
              <a:rPr lang="en-GB" altLang="zh-CN" sz="1600" b="1" dirty="0">
                <a:latin typeface="+mj-lt"/>
              </a:rPr>
              <a:t>Reuse the TAU procedure </a:t>
            </a:r>
            <a:r>
              <a:rPr lang="en-GB" altLang="zh-CN" sz="1600" dirty="0">
                <a:latin typeface="+mj-lt"/>
              </a:rPr>
              <a:t>with active flag allowing the UE to initiate it while in connected mode so that it’s used as a trigger for the MME to switch from CP to UP </a:t>
            </a:r>
            <a:r>
              <a:rPr lang="en-GB" altLang="zh-CN" sz="1600" dirty="0" err="1">
                <a:latin typeface="+mj-lt"/>
              </a:rPr>
              <a:t>CIoT</a:t>
            </a:r>
            <a:r>
              <a:rPr lang="en-GB" altLang="zh-CN" sz="1600" dirty="0">
                <a:latin typeface="+mj-lt"/>
              </a:rPr>
              <a:t> EPS optimization. </a:t>
            </a:r>
            <a:r>
              <a:rPr lang="en-GB" altLang="zh-CN" sz="1600" i="1" dirty="0">
                <a:latin typeface="+mj-lt"/>
              </a:rPr>
              <a:t>(CT1 </a:t>
            </a:r>
            <a:r>
              <a:rPr lang="en-GB" altLang="zh-CN" sz="1600" i="1" dirty="0" err="1">
                <a:latin typeface="+mj-lt"/>
              </a:rPr>
              <a:t>adhoc</a:t>
            </a:r>
            <a:r>
              <a:rPr lang="en-GB" altLang="zh-CN" sz="1600" i="1" dirty="0">
                <a:latin typeface="+mj-lt"/>
              </a:rPr>
              <a:t> meeting C1A160122)</a:t>
            </a:r>
            <a:endParaRPr lang="en-US" altLang="zh-CN" sz="1600" i="1" dirty="0">
              <a:latin typeface="+mj-lt"/>
            </a:endParaRPr>
          </a:p>
        </p:txBody>
      </p:sp>
    </p:spTree>
    <p:extLst>
      <p:ext uri="{BB962C8B-B14F-4D97-AF65-F5344CB8AC3E}">
        <p14:creationId xmlns:p14="http://schemas.microsoft.com/office/powerpoint/2010/main" val="42643189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altLang="zh-CN" dirty="0"/>
              <a:t>Paging</a:t>
            </a:r>
            <a:endParaRPr lang="zh-CN" altLang="en-US" dirty="0"/>
          </a:p>
        </p:txBody>
      </p:sp>
      <p:sp>
        <p:nvSpPr>
          <p:cNvPr id="3" name="TextBox 2"/>
          <p:cNvSpPr txBox="1"/>
          <p:nvPr/>
        </p:nvSpPr>
        <p:spPr>
          <a:xfrm>
            <a:off x="682424" y="1329730"/>
            <a:ext cx="7561984" cy="3539430"/>
          </a:xfrm>
          <a:prstGeom prst="rect">
            <a:avLst/>
          </a:prstGeom>
          <a:noFill/>
        </p:spPr>
        <p:txBody>
          <a:bodyPr wrap="square" rtlCol="0">
            <a:spAutoFit/>
          </a:bodyPr>
          <a:lstStyle/>
          <a:p>
            <a:pPr marL="342900" indent="-342900">
              <a:buFont typeface="Arial" pitchFamily="34" charset="0"/>
              <a:buChar char="•"/>
            </a:pPr>
            <a:r>
              <a:rPr lang="en-GB" altLang="zh-CN" sz="1600" b="1" dirty="0">
                <a:latin typeface="+mj-lt"/>
              </a:rPr>
              <a:t>Paging procedure can trigger the </a:t>
            </a:r>
            <a:r>
              <a:rPr lang="en-GB" altLang="zh-CN" sz="1600" b="1" u="sng" dirty="0">
                <a:latin typeface="+mj-lt"/>
              </a:rPr>
              <a:t>resumption </a:t>
            </a:r>
            <a:r>
              <a:rPr lang="en-GB" altLang="zh-CN" sz="1600" b="1" dirty="0">
                <a:latin typeface="+mj-lt"/>
              </a:rPr>
              <a:t>of a NAS signalling connection to the UE</a:t>
            </a:r>
            <a:r>
              <a:rPr lang="en-GB" altLang="zh-CN" sz="1600" dirty="0">
                <a:latin typeface="+mj-lt"/>
              </a:rPr>
              <a:t>. </a:t>
            </a:r>
            <a:r>
              <a:rPr lang="en-GB" altLang="zh-CN" sz="1600" i="1" dirty="0">
                <a:latin typeface="+mj-lt"/>
              </a:rPr>
              <a:t>(CT1 </a:t>
            </a:r>
            <a:r>
              <a:rPr lang="en-GB" altLang="zh-CN" sz="1600" i="1" dirty="0" err="1">
                <a:latin typeface="+mj-lt"/>
              </a:rPr>
              <a:t>adhoc</a:t>
            </a:r>
            <a:r>
              <a:rPr lang="en-GB" altLang="zh-CN" sz="1600" i="1" dirty="0">
                <a:latin typeface="+mj-lt"/>
              </a:rPr>
              <a:t> meeting C1A160115)</a:t>
            </a:r>
          </a:p>
          <a:p>
            <a:pPr marL="342900" indent="-342900">
              <a:buFont typeface="Arial" pitchFamily="34" charset="0"/>
              <a:buChar char="•"/>
            </a:pPr>
            <a:endParaRPr lang="en-GB" altLang="zh-CN" sz="1600" dirty="0">
              <a:latin typeface="+mj-lt"/>
            </a:endParaRPr>
          </a:p>
          <a:p>
            <a:pPr marL="342900" indent="-342900">
              <a:buFont typeface="Arial" pitchFamily="34" charset="0"/>
              <a:buChar char="•"/>
            </a:pPr>
            <a:r>
              <a:rPr lang="en-GB" altLang="zh-CN" sz="1600" b="1" dirty="0">
                <a:latin typeface="+mj-lt"/>
              </a:rPr>
              <a:t>Paging response for MT </a:t>
            </a:r>
            <a:r>
              <a:rPr lang="en-GB" altLang="zh-CN" sz="1600" b="1" dirty="0" err="1">
                <a:latin typeface="+mj-lt"/>
              </a:rPr>
              <a:t>CIoT</a:t>
            </a:r>
            <a:r>
              <a:rPr lang="en-GB" altLang="zh-CN" sz="1600" b="1" dirty="0">
                <a:latin typeface="+mj-lt"/>
              </a:rPr>
              <a:t> data</a:t>
            </a:r>
            <a:r>
              <a:rPr lang="en-GB" altLang="zh-CN" sz="1600" dirty="0">
                <a:latin typeface="+mj-lt"/>
                <a:sym typeface="Wingdings" pitchFamily="2" charset="2"/>
              </a:rPr>
              <a:t>: </a:t>
            </a:r>
            <a:r>
              <a:rPr lang="en-GB" altLang="zh-CN" sz="1600" i="1" dirty="0">
                <a:latin typeface="+mj-lt"/>
                <a:sym typeface="Wingdings" pitchFamily="2" charset="2"/>
              </a:rPr>
              <a:t>(CT1#97 C1-161972)</a:t>
            </a:r>
            <a:endParaRPr lang="en-US" altLang="zh-CN" sz="1600" i="1" dirty="0">
              <a:latin typeface="+mj-lt"/>
            </a:endParaRPr>
          </a:p>
          <a:p>
            <a:pPr lvl="1"/>
            <a:r>
              <a:rPr lang="en-US" altLang="zh-CN" sz="1600" dirty="0">
                <a:latin typeface="+mj-lt"/>
              </a:rPr>
              <a:t>Stop T3346 and initiate</a:t>
            </a:r>
            <a:r>
              <a:rPr lang="en-GB" altLang="zh-CN" sz="1600" dirty="0">
                <a:latin typeface="+mj-lt"/>
              </a:rPr>
              <a:t> service request procedure or TAU to respond</a:t>
            </a:r>
          </a:p>
          <a:p>
            <a:pPr marL="952485" lvl="1" indent="-342900">
              <a:buFontTx/>
              <a:buChar char="-"/>
            </a:pPr>
            <a:r>
              <a:rPr lang="en-US" altLang="zh-CN" sz="1600" i="1" dirty="0">
                <a:latin typeface="+mj-lt"/>
              </a:rPr>
              <a:t>Upon receive paging, CP is not used</a:t>
            </a:r>
            <a:r>
              <a:rPr lang="en-US" altLang="zh-CN" sz="1600" dirty="0">
                <a:latin typeface="+mj-lt"/>
              </a:rPr>
              <a:t>.</a:t>
            </a:r>
          </a:p>
          <a:p>
            <a:pPr marL="952485" lvl="1" indent="-342900">
              <a:buFontTx/>
              <a:buChar char="-"/>
            </a:pPr>
            <a:endParaRPr lang="en-US" altLang="zh-CN" sz="1600" dirty="0">
              <a:latin typeface="+mj-lt"/>
            </a:endParaRPr>
          </a:p>
          <a:p>
            <a:pPr lvl="1"/>
            <a:r>
              <a:rPr lang="en-US" altLang="zh-CN" sz="1600" dirty="0">
                <a:latin typeface="+mj-lt"/>
              </a:rPr>
              <a:t>Stop T3346 and send DATA SERVICE REQUEST to respond</a:t>
            </a:r>
          </a:p>
          <a:p>
            <a:pPr marL="952485" lvl="1" indent="-342900">
              <a:buFontTx/>
              <a:buChar char="-"/>
            </a:pPr>
            <a:r>
              <a:rPr lang="en-US" altLang="zh-CN" sz="1600" i="1" dirty="0">
                <a:latin typeface="+mj-lt"/>
              </a:rPr>
              <a:t>Upon receive paging, CP is used, without suspend indication</a:t>
            </a:r>
            <a:r>
              <a:rPr lang="en-US" altLang="zh-CN" sz="1600" dirty="0">
                <a:latin typeface="+mj-lt"/>
              </a:rPr>
              <a:t>.</a:t>
            </a:r>
          </a:p>
          <a:p>
            <a:pPr marL="952485" lvl="1" indent="-342900">
              <a:buFontTx/>
              <a:buChar char="-"/>
            </a:pPr>
            <a:endParaRPr lang="en-US" altLang="zh-CN" sz="1600" dirty="0">
              <a:latin typeface="+mj-lt"/>
            </a:endParaRPr>
          </a:p>
          <a:p>
            <a:pPr lvl="1"/>
            <a:r>
              <a:rPr lang="en-US" altLang="zh-CN" sz="1600" dirty="0">
                <a:latin typeface="+mj-lt"/>
              </a:rPr>
              <a:t>Stop T3346 and initiate resume procedure firstly</a:t>
            </a:r>
          </a:p>
          <a:p>
            <a:pPr marL="952485" lvl="1" indent="-342900">
              <a:buFontTx/>
              <a:buChar char="-"/>
            </a:pPr>
            <a:r>
              <a:rPr lang="en-US" altLang="zh-CN" sz="1600" i="1" dirty="0">
                <a:latin typeface="+mj-lt"/>
              </a:rPr>
              <a:t>Upon receive paging, CP is used, with suspend indication.</a:t>
            </a:r>
          </a:p>
          <a:p>
            <a:pPr marL="952485" lvl="1" indent="-342900">
              <a:buFontTx/>
              <a:buChar char="-"/>
            </a:pPr>
            <a:endParaRPr lang="en-US" altLang="zh-CN" sz="1600" dirty="0">
              <a:latin typeface="+mj-lt"/>
            </a:endParaRPr>
          </a:p>
          <a:p>
            <a:endParaRPr lang="zh-CN" altLang="en-US" sz="1600" dirty="0">
              <a:latin typeface="+mj-lt"/>
            </a:endParaRPr>
          </a:p>
        </p:txBody>
      </p:sp>
    </p:spTree>
    <p:extLst>
      <p:ext uri="{BB962C8B-B14F-4D97-AF65-F5344CB8AC3E}">
        <p14:creationId xmlns:p14="http://schemas.microsoft.com/office/powerpoint/2010/main" val="2212069544"/>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D产业联盟五年发展规划 V7 2.pptx" id="{18191337-C755-49EF-9181-E3557C8B9235}" vid="{BC950EE4-628D-4B90-8D1C-31D2A8E9FF9E}"/>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TD产业联盟五年发展规划 V7 2</Template>
  <TotalTime>418</TotalTime>
  <Words>3753</Words>
  <Application>Microsoft Office PowerPoint</Application>
  <PresentationFormat>全屏显示(4:3)</PresentationFormat>
  <Paragraphs>380</Paragraphs>
  <Slides>38</Slides>
  <Notes>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38</vt:i4>
      </vt:variant>
    </vt:vector>
  </HeadingPairs>
  <TitlesOfParts>
    <vt:vector size="50" baseType="lpstr">
      <vt:lpstr>Malgun Gothic</vt:lpstr>
      <vt:lpstr>MS Mincho</vt:lpstr>
      <vt:lpstr>等线</vt:lpstr>
      <vt:lpstr>华文楷体</vt:lpstr>
      <vt:lpstr>华文中宋</vt:lpstr>
      <vt:lpstr>宋体</vt:lpstr>
      <vt:lpstr>微软雅黑</vt:lpstr>
      <vt:lpstr>Arial</vt:lpstr>
      <vt:lpstr>Calibri</vt:lpstr>
      <vt:lpstr>Times New Roman</vt:lpstr>
      <vt:lpstr>Wingdings</vt:lpstr>
      <vt:lpstr>Office 主题</vt:lpstr>
      <vt:lpstr>PowerPoint 演示文稿</vt:lpstr>
      <vt:lpstr>SA2 Progress on C-IoT</vt:lpstr>
      <vt:lpstr>Attach/TAU Procedure Related</vt:lpstr>
      <vt:lpstr>CP Optimizations Related </vt:lpstr>
      <vt:lpstr>Simultaneous Support of CP &amp; UP Optimizations</vt:lpstr>
      <vt:lpstr>CT1 Progress on C-IoT</vt:lpstr>
      <vt:lpstr>EMM &amp; ESM Procedure on CIOT Optimization</vt:lpstr>
      <vt:lpstr>Switch between CP and UP</vt:lpstr>
      <vt:lpstr>Paging</vt:lpstr>
      <vt:lpstr>Support of EMM-REGISTERED without PDN Connectivity</vt:lpstr>
      <vt:lpstr>C-IoT Capability Indication and Negotiation</vt:lpstr>
      <vt:lpstr>Link MTU Size for Non-IP PDN Connection</vt:lpstr>
      <vt:lpstr>Rate Control for CIOT</vt:lpstr>
      <vt:lpstr>Working Agreement</vt:lpstr>
      <vt:lpstr>Issues Need Further Work </vt:lpstr>
      <vt:lpstr>Issues Need Further Work</vt:lpstr>
      <vt:lpstr>RAN2 Progress on NB-IoT</vt:lpstr>
      <vt:lpstr>New Features on NB-IoT &lt;1&gt;</vt:lpstr>
      <vt:lpstr>New Features on NB-IoT &lt;2&gt;</vt:lpstr>
      <vt:lpstr>New Features on NB-IoT &lt;3&gt;</vt:lpstr>
      <vt:lpstr>New Features on NB-IoT &lt;4&gt;</vt:lpstr>
      <vt:lpstr>New Features on NB-IoT &lt;5&gt;</vt:lpstr>
      <vt:lpstr>New Features on NB-IoT &lt;6&gt;</vt:lpstr>
      <vt:lpstr>Idle Mode </vt:lpstr>
      <vt:lpstr>Random Access Procedure</vt:lpstr>
      <vt:lpstr>MAC</vt:lpstr>
      <vt:lpstr>RLC</vt:lpstr>
      <vt:lpstr>PDCP</vt:lpstr>
      <vt:lpstr>ASN.1</vt:lpstr>
      <vt:lpstr>PowerPoint 演示文稿</vt:lpstr>
      <vt:lpstr>New Test States 1/2</vt:lpstr>
      <vt:lpstr>New Test States 2/2</vt:lpstr>
      <vt:lpstr>New Test loop function</vt:lpstr>
      <vt:lpstr>New AT Command</vt:lpstr>
      <vt:lpstr>Issues left for Clarifications</vt:lpstr>
      <vt:lpstr>Test Case Optimization Policies</vt:lpstr>
      <vt:lpstr>Organization of Test Specs</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陈晓忠</dc:creator>
  <cp:lastModifiedBy>陈晓忠</cp:lastModifiedBy>
  <cp:revision>168</cp:revision>
  <dcterms:created xsi:type="dcterms:W3CDTF">2016-05-12T07:36:49Z</dcterms:created>
  <dcterms:modified xsi:type="dcterms:W3CDTF">2016-05-22T05:58:16Z</dcterms:modified>
</cp:coreProperties>
</file>