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10"/>
  </p:notesMasterIdLst>
  <p:handoutMasterIdLst>
    <p:handoutMasterId r:id="rId11"/>
  </p:handoutMasterIdLst>
  <p:sldIdLst>
    <p:sldId id="591" r:id="rId2"/>
    <p:sldId id="592" r:id="rId3"/>
    <p:sldId id="596" r:id="rId4"/>
    <p:sldId id="594" r:id="rId5"/>
    <p:sldId id="595" r:id="rId6"/>
    <p:sldId id="597" r:id="rId7"/>
    <p:sldId id="593" r:id="rId8"/>
    <p:sldId id="59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47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3" autoAdjust="0"/>
    <p:restoredTop sz="90909" autoAdjust="0"/>
  </p:normalViewPr>
  <p:slideViewPr>
    <p:cSldViewPr snapToGrid="0">
      <p:cViewPr varScale="1">
        <p:scale>
          <a:sx n="90" d="100"/>
          <a:sy n="90" d="100"/>
        </p:scale>
        <p:origin x="153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/>
              <a:t>Click to edit Master text styles</a:t>
            </a:r>
          </a:p>
          <a:p>
            <a:pPr lvl="1"/>
            <a:r>
              <a:rPr lang="en-GB" altLang="ja-JP" noProof="0"/>
              <a:t>Second level</a:t>
            </a:r>
          </a:p>
          <a:p>
            <a:pPr lvl="2"/>
            <a:r>
              <a:rPr lang="en-GB" altLang="ja-JP" noProof="0"/>
              <a:t>Third level</a:t>
            </a:r>
          </a:p>
          <a:p>
            <a:pPr lvl="3"/>
            <a:r>
              <a:rPr lang="en-GB" altLang="ja-JP" noProof="0"/>
              <a:t>Fourth level</a:t>
            </a:r>
          </a:p>
          <a:p>
            <a:pPr lvl="4"/>
            <a:r>
              <a:rPr lang="en-GB" altLang="ja-JP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</a:rPr>
              <a:t>th</a:t>
            </a:r>
            <a:r>
              <a:rPr lang="en-GB" altLang="ja-JP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A13A0BDD-3AFA-46E0-83D4-D9714C1D3CD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9693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0409619-6385-44C4-992A-89E4E702399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06143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A5ECFDC-F436-4906-AD08-C0F89A355EC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66112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53C21A8-BAA1-40CE-9608-44DCC23862B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2635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8BD9E0AF-1BF7-4FEC-8426-77DC43191FD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54356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630CC2C-5CAC-4B87-9428-15D8122E2E78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8857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DF95215-FF6E-49CB-AE3D-A153BA3CDEE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03483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1DE0BED-F0C4-49B0-9738-29A44F3896C5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08077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AF5C2E8-B9D6-4A8C-9364-5DF69F9B69E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6395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0D5493F-0A9B-4079-8217-891551A2DC2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46693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AF99C4C-2003-4A9E-B6A3-096574B8D78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2606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73439B8C-D7CD-400E-B7BA-72D6B44C810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85542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EA9BFC15-393A-4213-A484-AE140BAC1C0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6801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00CF6DF-9675-47CB-BC6B-2D0A7D257D9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774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D094A083-7872-47B7-8462-68CD5C96BEED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406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ja-JP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 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ja-JP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  <p:sldLayoutId id="2147489243" r:id="rId3"/>
    <p:sldLayoutId id="2147489244" r:id="rId4"/>
    <p:sldLayoutId id="2147489245" r:id="rId5"/>
    <p:sldLayoutId id="2147489246" r:id="rId6"/>
    <p:sldLayoutId id="2147489247" r:id="rId7"/>
    <p:sldLayoutId id="2147489248" r:id="rId8"/>
    <p:sldLayoutId id="2147489249" r:id="rId9"/>
    <p:sldLayoutId id="2147489250" r:id="rId10"/>
    <p:sldLayoutId id="2147489251" r:id="rId11"/>
    <p:sldLayoutId id="2147489252" r:id="rId12"/>
    <p:sldLayoutId id="2147489253" r:id="rId13"/>
    <p:sldLayoutId id="2147489254" r:id="rId14"/>
    <p:sldLayoutId id="2147489255" r:id="rId15"/>
    <p:sldLayoutId id="2147489256" r:id="rId16"/>
    <p:sldLayoutId id="2147489257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1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82608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en-US" sz="2900">
                <a:ea typeface="MS PGothic" panose="020B0600070205080204" pitchFamily="50" charset="-128"/>
              </a:rPr>
            </a:br>
            <a:br>
              <a:rPr lang="en-US" altLang="en-US" sz="2900">
                <a:ea typeface="MS PGothic" panose="020B0600070205080204" pitchFamily="50" charset="-128"/>
              </a:rPr>
            </a:br>
            <a:endParaRPr lang="en-GB" altLang="en-US" sz="290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dirty="0"/>
              <a:t>WF on Power class for mm Wave</a:t>
            </a: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>
                <a:ea typeface="MS PGothic" panose="020B0600070205080204" pitchFamily="50" charset="-128"/>
              </a:rPr>
              <a:t>Qualcomm, [Intel], [LGE]</a:t>
            </a:r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862" y="1105555"/>
            <a:ext cx="87302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WG4-NR-AH#3				</a:t>
            </a:r>
            <a:r>
              <a:rPr lang="fi-FI" sz="2800" dirty="0"/>
              <a:t> R4-1710081</a:t>
            </a:r>
          </a:p>
          <a:p>
            <a:r>
              <a:rPr lang="en-US" altLang="ja-JP" sz="2800" dirty="0"/>
              <a:t>18</a:t>
            </a:r>
            <a:r>
              <a:rPr lang="en-GB" altLang="ja-JP" sz="2800" dirty="0"/>
              <a:t> </a:t>
            </a:r>
            <a:r>
              <a:rPr lang="en-US" altLang="zh-CN" sz="2800" dirty="0"/>
              <a:t>- 21</a:t>
            </a:r>
            <a:r>
              <a:rPr lang="en-GB" altLang="ja-JP" sz="2800" dirty="0"/>
              <a:t> </a:t>
            </a:r>
            <a:r>
              <a:rPr lang="en-US" altLang="ja-JP" sz="2800" dirty="0"/>
              <a:t>Sep</a:t>
            </a:r>
            <a:r>
              <a:rPr lang="en-GB" altLang="ja-JP" sz="2800" dirty="0"/>
              <a:t>, 2017  </a:t>
            </a:r>
            <a:r>
              <a:rPr lang="en-US" altLang="ja-JP" sz="2800" dirty="0"/>
              <a:t>Nagoya</a:t>
            </a:r>
            <a:r>
              <a:rPr lang="en-GB" altLang="ja-JP" sz="2800" dirty="0"/>
              <a:t>, </a:t>
            </a:r>
            <a:r>
              <a:rPr lang="en-US" altLang="ja-JP" sz="2800" dirty="0"/>
              <a:t>JP</a:t>
            </a:r>
            <a:r>
              <a:rPr lang="en-US" altLang="ja-JP" sz="2800" b="1" dirty="0">
                <a:solidFill>
                  <a:srgbClr val="FF0000"/>
                </a:solidFill>
              </a:rPr>
              <a:t>		</a:t>
            </a:r>
            <a:endParaRPr lang="en-GB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199" y="1600200"/>
            <a:ext cx="8303741" cy="4883150"/>
          </a:xfrm>
        </p:spPr>
        <p:txBody>
          <a:bodyPr/>
          <a:lstStyle/>
          <a:p>
            <a:r>
              <a:rPr lang="fi-FI" sz="2400" dirty="0"/>
              <a:t>mmW UE output power has been discussed in many meetings including this meeting (NR-AH#3 Nagoya)</a:t>
            </a:r>
          </a:p>
          <a:p>
            <a:r>
              <a:rPr lang="fi-FI" sz="2400" dirty="0"/>
              <a:t>WF was agreed in RAN4#84 Berlin</a:t>
            </a:r>
          </a:p>
          <a:p>
            <a:pPr lvl="1"/>
            <a:r>
              <a:rPr lang="en-US" sz="2000" dirty="0"/>
              <a:t>[1] R4-1709146, “WF on power class and CDF for </a:t>
            </a:r>
            <a:r>
              <a:rPr lang="en-US" sz="2000" dirty="0" err="1"/>
              <a:t>mmWave</a:t>
            </a:r>
            <a:r>
              <a:rPr lang="en-US" sz="2000" dirty="0"/>
              <a:t> UEs”, NTT DOCOMO, INC, RAN4#84 Berlin, Aug 2017</a:t>
            </a:r>
            <a:endParaRPr lang="en-GB" sz="2000" dirty="0"/>
          </a:p>
          <a:p>
            <a:r>
              <a:rPr lang="fi-FI" sz="2400" dirty="0"/>
              <a:t>WF </a:t>
            </a:r>
            <a:r>
              <a:rPr lang="en-GB" sz="2400" dirty="0"/>
              <a:t>was to </a:t>
            </a:r>
            <a:r>
              <a:rPr lang="en-GB" sz="2400" i="1" dirty="0"/>
              <a:t>agree Power class definition in next meeting considering below candidates according to the possible RAN1 answer</a:t>
            </a:r>
          </a:p>
          <a:p>
            <a:pPr lvl="1"/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Peak EIRP over the sphere </a:t>
            </a:r>
            <a:r>
              <a:rPr lang="en-US" altLang="ja-JP" sz="1600" i="1" dirty="0">
                <a:solidFill>
                  <a:srgbClr val="00B050"/>
                </a:solidFill>
                <a:ea typeface="Meiryo UI" pitchFamily="50" charset="-128"/>
                <a:cs typeface="Meiryo UI" pitchFamily="50" charset="-128"/>
              </a:rPr>
              <a:t>with minus tolerance</a:t>
            </a:r>
          </a:p>
          <a:p>
            <a:pPr lvl="1"/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EIRP at CDF percentiles </a:t>
            </a:r>
            <a:r>
              <a:rPr lang="en-US" altLang="ja-JP" sz="1600" i="1" dirty="0">
                <a:solidFill>
                  <a:srgbClr val="00B050"/>
                </a:solidFill>
                <a:ea typeface="Meiryo UI" pitchFamily="50" charset="-128"/>
                <a:cs typeface="Meiryo UI" pitchFamily="50" charset="-128"/>
              </a:rPr>
              <a:t>with minus tolerance</a:t>
            </a:r>
          </a:p>
          <a:p>
            <a:pPr lvl="2"/>
            <a:r>
              <a:rPr lang="en-US" altLang="ja-JP" sz="1400" i="1" dirty="0">
                <a:ea typeface="Meiryo UI" pitchFamily="50" charset="-128"/>
                <a:cs typeface="Meiryo UI" pitchFamily="50" charset="-128"/>
              </a:rPr>
              <a:t>[5-20] %</a:t>
            </a:r>
          </a:p>
          <a:p>
            <a:pPr lvl="2"/>
            <a:r>
              <a:rPr lang="en-US" altLang="ja-JP" sz="1400" i="1" dirty="0">
                <a:ea typeface="Meiryo UI" pitchFamily="50" charset="-128"/>
                <a:cs typeface="Meiryo UI" pitchFamily="50" charset="-128"/>
              </a:rPr>
              <a:t>[50] %</a:t>
            </a:r>
          </a:p>
          <a:p>
            <a:pPr lvl="2"/>
            <a:r>
              <a:rPr lang="en-US" altLang="ja-JP" sz="1400" i="1" dirty="0">
                <a:ea typeface="Meiryo UI" pitchFamily="50" charset="-128"/>
                <a:cs typeface="Meiryo UI" pitchFamily="50" charset="-128"/>
              </a:rPr>
              <a:t>[80-90] %</a:t>
            </a:r>
          </a:p>
          <a:p>
            <a:pPr lvl="1"/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Maximum allowed EIRP such as 43, 55 </a:t>
            </a:r>
            <a:r>
              <a:rPr lang="en-US" altLang="ja-JP" sz="1600" i="1" dirty="0" err="1"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 (FCC limits)</a:t>
            </a:r>
          </a:p>
          <a:p>
            <a:pPr lvl="1"/>
            <a:r>
              <a:rPr lang="en-GB" sz="2000" i="1" dirty="0"/>
              <a:t>Maximum allowed TRP will be discussed in the next meeting</a:t>
            </a:r>
          </a:p>
          <a:p>
            <a:pPr lvl="1"/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B1DE0BED-F0C4-49B0-9738-29A44F3896C5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087148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 on spherical coverage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400" dirty="0"/>
              <a:t>Spherical coverage requirement is defined as (RAN4#82 Chairmen minutes)</a:t>
            </a:r>
          </a:p>
          <a:p>
            <a:pPr lvl="1"/>
            <a:r>
              <a:rPr lang="en-US" sz="1800" i="1" dirty="0"/>
              <a:t>RAN4 method for describing spherical coverage of RF parameters is CDF where each point represent equal surface area in sphere surrounding the UE. </a:t>
            </a:r>
            <a:endParaRPr lang="en-GB" sz="1800" i="1" dirty="0"/>
          </a:p>
          <a:p>
            <a:r>
              <a:rPr lang="fi-FI" sz="2400" dirty="0"/>
              <a:t>In Chairman minutes for AH#3 following was agreed</a:t>
            </a:r>
          </a:p>
          <a:p>
            <a:pPr lvl="1"/>
            <a:r>
              <a:rPr lang="en-GB" sz="2000" dirty="0"/>
              <a:t>EIRP for spherical coverage @ somewhere below 50%</a:t>
            </a:r>
          </a:p>
          <a:p>
            <a:r>
              <a:rPr lang="fi-FI" sz="2400" dirty="0"/>
              <a:t>Reported %-tiles in submitted papers below 50 % are 5, 10, 20 %-tiles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036677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4462"/>
            <a:ext cx="6834188" cy="1143000"/>
          </a:xfrm>
        </p:spPr>
        <p:txBody>
          <a:bodyPr/>
          <a:lstStyle/>
          <a:p>
            <a:r>
              <a:rPr lang="fi-FI" dirty="0"/>
              <a:t>Way Forward on spherical coverage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914400"/>
            <a:ext cx="8229600" cy="5791200"/>
          </a:xfrm>
        </p:spPr>
        <p:txBody>
          <a:bodyPr/>
          <a:lstStyle/>
          <a:p>
            <a:r>
              <a:rPr lang="fi-FI" sz="1600" dirty="0"/>
              <a:t>Companies are encouraged to consider following aspects in addition to the parameters listed in [1]</a:t>
            </a:r>
          </a:p>
          <a:p>
            <a:pPr lvl="1"/>
            <a:r>
              <a:rPr lang="fi-FI" sz="1400" dirty="0"/>
              <a:t>Number or antenna arrays and placement options with realistic industrial design including diplay and device case material 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Perturbation or distortion of </a:t>
            </a:r>
            <a:r>
              <a:rPr lang="en-US" sz="1400" dirty="0" err="1">
                <a:solidFill>
                  <a:srgbClr val="FF0000"/>
                </a:solidFill>
              </a:rPr>
              <a:t>mmWave</a:t>
            </a:r>
            <a:r>
              <a:rPr lang="en-US" sz="1400" dirty="0">
                <a:solidFill>
                  <a:srgbClr val="FF0000"/>
                </a:solidFill>
              </a:rPr>
              <a:t> antenna radiation by the LCD, and gap in-between antenna and housing of the UE)</a:t>
            </a:r>
            <a:endParaRPr lang="fi-FI" sz="1400" dirty="0">
              <a:solidFill>
                <a:srgbClr val="FF0000"/>
              </a:solidFill>
            </a:endParaRPr>
          </a:p>
          <a:p>
            <a:pPr lvl="1"/>
            <a:r>
              <a:rPr lang="fi-FI" sz="1400" dirty="0"/>
              <a:t>Possible usage positions of the UE and relevance of spherical coverage </a:t>
            </a:r>
          </a:p>
          <a:p>
            <a:r>
              <a:rPr lang="fi-FI" sz="1600" dirty="0"/>
              <a:t>Decision beteen two %-tile values will be made based on submissions in RAN#84Bis </a:t>
            </a:r>
          </a:p>
          <a:p>
            <a:r>
              <a:rPr lang="fi-FI" sz="1600" dirty="0">
                <a:solidFill>
                  <a:srgbClr val="7030A0"/>
                </a:solidFill>
              </a:rPr>
              <a:t>Assumption is that output power is specified with the waveform and modulation with lowest MPR</a:t>
            </a:r>
          </a:p>
          <a:p>
            <a:pPr lvl="1"/>
            <a:r>
              <a:rPr lang="fi-FI" sz="1400" dirty="0">
                <a:solidFill>
                  <a:srgbClr val="7030A0"/>
                </a:solidFill>
              </a:rPr>
              <a:t>Waveform and modulation is pending for MPR analysis</a:t>
            </a:r>
            <a:endParaRPr lang="fi-FI" sz="1600" dirty="0">
              <a:solidFill>
                <a:srgbClr val="7030A0"/>
              </a:solidFill>
            </a:endParaRPr>
          </a:p>
          <a:p>
            <a:r>
              <a:rPr lang="fi-FI" sz="1600" dirty="0"/>
              <a:t>dBm Value of %-tiles will be discussed in next meeting</a:t>
            </a:r>
          </a:p>
          <a:p>
            <a:pPr lvl="1"/>
            <a:r>
              <a:rPr lang="fi-FI" sz="1200" dirty="0">
                <a:solidFill>
                  <a:srgbClr val="FF0000"/>
                </a:solidFill>
              </a:rPr>
              <a:t>The requirement should be future-proof especially considering current results is only based on simulation result rather than measurement with practical implementation. </a:t>
            </a:r>
          </a:p>
          <a:p>
            <a:r>
              <a:rPr lang="fi-FI" sz="1600" dirty="0"/>
              <a:t>Since requirement is only lower limit, no tolerance will be specified</a:t>
            </a:r>
          </a:p>
          <a:p>
            <a:r>
              <a:rPr lang="fi-FI" sz="1600" dirty="0">
                <a:solidFill>
                  <a:srgbClr val="0000FF"/>
                </a:solidFill>
              </a:rPr>
              <a:t>Test tolerance, as derived from the test system measurement uncertainty, will be defined based on progress in testability</a:t>
            </a:r>
          </a:p>
          <a:p>
            <a:endParaRPr lang="fi-FI" sz="1600" dirty="0"/>
          </a:p>
          <a:p>
            <a:pPr marL="0" indent="0">
              <a:buNone/>
            </a:pP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133430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 on power class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In chairman minutes for AH#3 </a:t>
            </a:r>
          </a:p>
          <a:p>
            <a:pPr lvl="1"/>
            <a:r>
              <a:rPr lang="en-GB" i="1" dirty="0"/>
              <a:t>EIRP for </a:t>
            </a:r>
            <a:r>
              <a:rPr lang="en-GB" i="1" dirty="0" err="1"/>
              <a:t>PowerClass</a:t>
            </a:r>
            <a:r>
              <a:rPr lang="en-GB" i="1" dirty="0"/>
              <a:t> @100%, or 90% or 50%</a:t>
            </a:r>
            <a:endParaRPr lang="fi-FI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507467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Wayforward on power class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2744"/>
            <a:ext cx="8229600" cy="5482856"/>
          </a:xfrm>
        </p:spPr>
        <p:txBody>
          <a:bodyPr/>
          <a:lstStyle/>
          <a:p>
            <a:r>
              <a:rPr lang="fi-FI" sz="2400" dirty="0"/>
              <a:t>RAN4 will specify a requirement for max EIRP</a:t>
            </a:r>
          </a:p>
          <a:p>
            <a:pPr lvl="1"/>
            <a:r>
              <a:rPr lang="fi-FI" sz="2000" dirty="0"/>
              <a:t>Maximum EIRP will have only lower limit i.e. UE will meet the requirement as long as  it exceeds the defined limit in to one direction</a:t>
            </a:r>
          </a:p>
          <a:p>
            <a:r>
              <a:rPr lang="fi-FI" sz="2400" dirty="0"/>
              <a:t>Value of lower limit for max EIRP will be discussed in next meeting</a:t>
            </a:r>
          </a:p>
          <a:p>
            <a:r>
              <a:rPr lang="fi-FI" sz="2400" dirty="0">
                <a:solidFill>
                  <a:srgbClr val="7030A0"/>
                </a:solidFill>
              </a:rPr>
              <a:t>Assumption is that output power is specified with the waveform and modulation with lowest MPR</a:t>
            </a:r>
          </a:p>
          <a:p>
            <a:pPr lvl="1"/>
            <a:r>
              <a:rPr lang="fi-FI" sz="2000" dirty="0">
                <a:solidFill>
                  <a:srgbClr val="7030A0"/>
                </a:solidFill>
              </a:rPr>
              <a:t>Waveform and modulation is pending for MPR analysis</a:t>
            </a:r>
          </a:p>
          <a:p>
            <a:r>
              <a:rPr lang="fi-FI" sz="2400" dirty="0"/>
              <a:t>Since requirement is only lower limit, no tolerance will be specified</a:t>
            </a:r>
          </a:p>
          <a:p>
            <a:r>
              <a:rPr lang="fi-FI" sz="2400" dirty="0">
                <a:solidFill>
                  <a:srgbClr val="0000FF"/>
                </a:solidFill>
              </a:rPr>
              <a:t>Test tolerance, as derived from the test system measurement uncertainty, will be defined based on progress in testability</a:t>
            </a:r>
            <a:endParaRPr lang="fi-FI" sz="2400" dirty="0"/>
          </a:p>
          <a:p>
            <a:endParaRPr lang="fi-FI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63790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 forward max allowed EIRP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Max allowed EIRP of 43 dBm is regulatory requirement and does not need to be discussed </a:t>
            </a:r>
            <a:r>
              <a:rPr lang="fi-FI" dirty="0">
                <a:solidFill>
                  <a:srgbClr val="7030A0"/>
                </a:solidFill>
              </a:rPr>
              <a:t>(agreement allready in R4-1706322, ”WF on mmWave UE output power”, Qualcomm, RAN4#83</a:t>
            </a:r>
          </a:p>
          <a:p>
            <a:endParaRPr lang="fi-FI" dirty="0"/>
          </a:p>
          <a:p>
            <a:r>
              <a:rPr lang="fi-FI" dirty="0"/>
              <a:t>RAN4 will specify this limit in 38.101-2</a:t>
            </a:r>
          </a:p>
          <a:p>
            <a:r>
              <a:rPr lang="fi-FI" dirty="0">
                <a:solidFill>
                  <a:srgbClr val="7030A0"/>
                </a:solidFill>
              </a:rPr>
              <a:t>Requirement is valid for all waveform, modulation and conditions</a:t>
            </a:r>
          </a:p>
          <a:p>
            <a:pPr marL="0" indent="0">
              <a:buNone/>
            </a:pPr>
            <a:endParaRPr lang="fi-FI" dirty="0"/>
          </a:p>
          <a:p>
            <a:endParaRPr lang="fi-FI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318273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ja-JP" dirty="0">
                <a:solidFill>
                  <a:srgbClr val="00B050"/>
                </a:solidFill>
              </a:rPr>
              <a:t>Way </a:t>
            </a:r>
            <a:r>
              <a:rPr lang="fi-FI" altLang="ja-JP">
                <a:solidFill>
                  <a:srgbClr val="00B050"/>
                </a:solidFill>
              </a:rPr>
              <a:t>forward on TRP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altLang="ja-JP" dirty="0">
                <a:solidFill>
                  <a:srgbClr val="00B050"/>
                </a:solidFill>
              </a:rPr>
              <a:t>RAN4 will specify a requirement for TRP</a:t>
            </a:r>
          </a:p>
          <a:p>
            <a:r>
              <a:rPr lang="fi-FI" altLang="ja-JP" dirty="0">
                <a:solidFill>
                  <a:srgbClr val="00B050"/>
                </a:solidFill>
              </a:rPr>
              <a:t>The TRP requirement is only upper limit, so no tolerance will be specified</a:t>
            </a:r>
          </a:p>
          <a:p>
            <a:r>
              <a:rPr lang="fi-FI" altLang="ja-JP" dirty="0">
                <a:solidFill>
                  <a:srgbClr val="00B050"/>
                </a:solidFill>
              </a:rPr>
              <a:t>Value of upper limit for TRP will be discussed in next meeting</a:t>
            </a:r>
          </a:p>
          <a:p>
            <a:r>
              <a:rPr lang="fi-FI" dirty="0">
                <a:solidFill>
                  <a:srgbClr val="0000FF"/>
                </a:solidFill>
              </a:rPr>
              <a:t>Test tolerance, as derived from the test system measurement uncertainty, will be defined based on progress in testability</a:t>
            </a:r>
            <a:endParaRPr lang="fi-FI" altLang="ja-JP" dirty="0">
              <a:solidFill>
                <a:srgbClr val="0000FF"/>
              </a:solidFill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7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140667433"/>
      </p:ext>
    </p:extLst>
  </p:cSld>
  <p:clrMapOvr>
    <a:masterClrMapping/>
  </p:clrMapOvr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217388</TotalTime>
  <Words>647</Words>
  <Application>Microsoft Office PowerPoint</Application>
  <PresentationFormat>On-screen Show (4:3)</PresentationFormat>
  <Paragraphs>65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Meiryo UI</vt:lpstr>
      <vt:lpstr>MS PGothic</vt:lpstr>
      <vt:lpstr>MS PMincho</vt:lpstr>
      <vt:lpstr>Arial</vt:lpstr>
      <vt:lpstr>Calibri</vt:lpstr>
      <vt:lpstr>Times New Roman</vt:lpstr>
      <vt:lpstr>1_3gpp</vt:lpstr>
      <vt:lpstr>  </vt:lpstr>
      <vt:lpstr>Background</vt:lpstr>
      <vt:lpstr>Background on spherical coverage</vt:lpstr>
      <vt:lpstr>Way Forward on spherical coverage </vt:lpstr>
      <vt:lpstr>Background on power class</vt:lpstr>
      <vt:lpstr>Wayforward on power class</vt:lpstr>
      <vt:lpstr>Way forward max allowed EIRP</vt:lpstr>
      <vt:lpstr>Way forward on TRP</vt:lpstr>
    </vt:vector>
  </TitlesOfParts>
  <Company>FUJITSU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cp:keywords>CTPClassification=CTP_PUBLIC:VisualMarkings=</cp:keywords>
  <dc:description>©3GPP 2009. All rights reserved</dc:description>
  <cp:lastModifiedBy>Qualcomm User NRAH3</cp:lastModifiedBy>
  <cp:revision>3708</cp:revision>
  <dcterms:created xsi:type="dcterms:W3CDTF">2009-06-03T18:05:22Z</dcterms:created>
  <dcterms:modified xsi:type="dcterms:W3CDTF">2017-09-21T07:44:43Z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(2)NTsSQlx83b3ul9yvxjFk1m6hbJ6dlwQvwrkCXkO57eSKO4uurKxDrodUw/r+hDUf2YyuNm0W
pX1CsSdsVcdDjCUN+1PkjiXqcJCsYJKI9PEPhEx3Ldjf6mOtPBnGsX2QRuwvHqm0dU8DkWTR
mGH7YGDlAglLkDZldDuHVZlxUZtnpC5MdvNiWmY7WYRUopK4/NwZZKvutJvJCLPnqVG9c841
qs4yVdeii5HixmxesC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z8uAGrzgqA+7PhaarAcQ7DZsZP321k4Q1TWN94x1WIB3C1lSxhoeFg
N1wWdZTZ8Ghhw8Fkhc9fSQwS1uLo5GwvxxAKSgG79UMWJMQcfUifmlDZfdfYi1yv2KyNr7pk
D+eEDrvWGJ5vSZgIBAkOyX6Zk9legxXQpioUK5ophOqY+Z/JP4YUExwvwN7p7eFBYkZ3KT3b
Cw47u85qNA5TmUEg</vt:lpwstr>
  </property>
  <property fmtid="{D5CDD505-2E9C-101B-9397-08002B2CF9AE}" pid="11" name="_2015_ms_pID_7253431_00">
    <vt:lpwstr>_2015_ms_pID_7253431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1505037230</vt:lpwstr>
  </property>
  <property fmtid="{D5CDD505-2E9C-101B-9397-08002B2CF9AE}" pid="16" name="TitusGUID">
    <vt:lpwstr>eab05b2c-7d30-464b-ad33-202c2401be5e</vt:lpwstr>
  </property>
  <property fmtid="{D5CDD505-2E9C-101B-9397-08002B2CF9AE}" pid="17" name="CTP_TimeStamp">
    <vt:lpwstr>2017-09-21 02:43:18Z</vt:lpwstr>
  </property>
  <property fmtid="{D5CDD505-2E9C-101B-9397-08002B2CF9AE}" pid="18" name="CTP_BU">
    <vt:lpwstr>NA</vt:lpwstr>
  </property>
  <property fmtid="{D5CDD505-2E9C-101B-9397-08002B2CF9AE}" pid="19" name="CTP_IDSID">
    <vt:lpwstr>NA</vt:lpwstr>
  </property>
  <property fmtid="{D5CDD505-2E9C-101B-9397-08002B2CF9AE}" pid="20" name="CTP_WWID">
    <vt:lpwstr>NA</vt:lpwstr>
  </property>
  <property fmtid="{D5CDD505-2E9C-101B-9397-08002B2CF9AE}" pid="21" name="CTPClassification">
    <vt:lpwstr>CTP_PUBLIC</vt:lpwstr>
  </property>
  <property fmtid="{D5CDD505-2E9C-101B-9397-08002B2CF9AE}" pid="22" name="NSCPROP_SA">
    <vt:lpwstr>C:\Users\Administrator\AppData\Local\Microsoft\Windows\Temporary Internet Files\Content.Outlook\B6K6BQ5R\DRAFT R4-1709943 WF on Power class for mmW_v2_sumitomo_intel.pptx</vt:lpwstr>
  </property>
</Properties>
</file>