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8" r:id="rId3"/>
    <p:sldId id="263" r:id="rId4"/>
    <p:sldId id="266" r:id="rId5"/>
    <p:sldId id="269" r:id="rId6"/>
    <p:sldId id="267" r:id="rId7"/>
    <p:sldId id="26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13" autoAdjust="0"/>
    <p:restoredTop sz="94660"/>
  </p:normalViewPr>
  <p:slideViewPr>
    <p:cSldViewPr snapToGrid="0">
      <p:cViewPr varScale="1">
        <p:scale>
          <a:sx n="99" d="100"/>
          <a:sy n="99" d="100"/>
        </p:scale>
        <p:origin x="78" y="3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750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834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776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141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de-DE" sz="4800" dirty="0"/>
              <a:t>WF on </a:t>
            </a:r>
            <a:r>
              <a:rPr lang="de-DE" sz="4800" dirty="0" smtClean="0"/>
              <a:t>wideband operation for both gNB/UE aspects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LG Electronics, </a:t>
            </a:r>
            <a:r>
              <a:rPr lang="en-US" sz="2800" dirty="0" smtClean="0"/>
              <a:t>ZTE, Intel, </a:t>
            </a:r>
            <a:r>
              <a:rPr lang="en-US" sz="2800" dirty="0" smtClean="0"/>
              <a:t>Samsung, Huawei, </a:t>
            </a:r>
            <a:r>
              <a:rPr lang="en-US" sz="2800" dirty="0" err="1" smtClean="0"/>
              <a:t>MediaTek</a:t>
            </a:r>
            <a:r>
              <a:rPr lang="en-US" sz="2800" dirty="0" smtClean="0"/>
              <a:t>, Nokia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R4-1709933</a:t>
            </a:r>
            <a:endParaRPr lang="en-US" b="1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40307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</a:t>
            </a:r>
            <a:r>
              <a:rPr lang="en-GB" b="1" dirty="0" smtClean="0"/>
              <a:t>WG4 NR AH #</a:t>
            </a:r>
            <a:r>
              <a:rPr lang="en-GB" b="1" dirty="0"/>
              <a:t>3</a:t>
            </a:r>
            <a:r>
              <a:rPr lang="en-GB" b="1" dirty="0" smtClean="0"/>
              <a:t> </a:t>
            </a:r>
            <a:r>
              <a:rPr lang="en-GB" b="1" dirty="0"/>
              <a:t>Meeting </a:t>
            </a:r>
          </a:p>
          <a:p>
            <a:r>
              <a:rPr lang="en-GB" b="1" dirty="0" smtClean="0"/>
              <a:t>Nagoya, Japan, September 18 </a:t>
            </a:r>
            <a:r>
              <a:rPr lang="en-GB" b="1" dirty="0"/>
              <a:t>-</a:t>
            </a:r>
            <a:r>
              <a:rPr lang="en-GB" b="1" dirty="0" smtClean="0"/>
              <a:t>21, </a:t>
            </a:r>
            <a:r>
              <a:rPr lang="en-GB" b="1" dirty="0"/>
              <a:t>2017</a:t>
            </a:r>
          </a:p>
          <a:p>
            <a:r>
              <a:rPr lang="en-GB" b="1" dirty="0"/>
              <a:t>Agenda: </a:t>
            </a:r>
            <a:r>
              <a:rPr lang="en-GB" b="1" dirty="0" smtClean="0"/>
              <a:t>3.2.1.2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038094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33369"/>
          </a:xfrm>
        </p:spPr>
        <p:txBody>
          <a:bodyPr/>
          <a:lstStyle/>
          <a:p>
            <a:r>
              <a:rPr lang="en-CA" dirty="0"/>
              <a:t>Background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56218"/>
            <a:ext cx="10515600" cy="5063657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sz="2400" dirty="0"/>
              <a:t>LS from RAN1</a:t>
            </a:r>
          </a:p>
          <a:p>
            <a:pPr lvl="1"/>
            <a:r>
              <a:rPr lang="en-US" altLang="ko-KR" sz="1800" dirty="0"/>
              <a:t>R1-1706615		LS on Wideband Operating Options</a:t>
            </a:r>
          </a:p>
          <a:p>
            <a:r>
              <a:rPr lang="en-US" altLang="ko-KR" sz="2400" dirty="0"/>
              <a:t>WF in RAN4 </a:t>
            </a:r>
            <a:r>
              <a:rPr lang="en-US" altLang="ko-KR" sz="2400" dirty="0" smtClean="0"/>
              <a:t>#84</a:t>
            </a:r>
            <a:endParaRPr lang="en-US" altLang="ko-KR" sz="2400" dirty="0"/>
          </a:p>
          <a:p>
            <a:pPr lvl="1"/>
            <a:r>
              <a:rPr lang="en-US" altLang="ko-KR" sz="1800" dirty="0" smtClean="0"/>
              <a:t>R4-1708849</a:t>
            </a:r>
            <a:r>
              <a:rPr lang="en-US" altLang="ko-KR" sz="1800" dirty="0"/>
              <a:t>		WF on </a:t>
            </a:r>
            <a:r>
              <a:rPr lang="en-US" altLang="ko-KR" sz="1800" dirty="0" smtClean="0"/>
              <a:t>Further clarification on wideband operation, 		LGE, </a:t>
            </a:r>
            <a:r>
              <a:rPr lang="en-US" altLang="ko-KR" sz="1800" dirty="0" err="1" smtClean="0"/>
              <a:t>MediaTek</a:t>
            </a:r>
            <a:r>
              <a:rPr lang="en-US" altLang="ko-KR" sz="1800" dirty="0" smtClean="0"/>
              <a:t>, </a:t>
            </a:r>
            <a:r>
              <a:rPr lang="en-US" altLang="ko-KR" sz="1800" dirty="0"/>
              <a:t>H</a:t>
            </a:r>
            <a:r>
              <a:rPr lang="en-US" altLang="ko-KR" sz="1800" dirty="0" smtClean="0"/>
              <a:t>uawei, </a:t>
            </a:r>
          </a:p>
          <a:p>
            <a:pPr marL="457200" lvl="1" indent="0">
              <a:buNone/>
            </a:pPr>
            <a:r>
              <a:rPr lang="en-US" altLang="ko-KR" sz="1800" dirty="0"/>
              <a:t> </a:t>
            </a:r>
            <a:r>
              <a:rPr lang="en-US" altLang="ko-KR" sz="1800" dirty="0" smtClean="0"/>
              <a:t>                                           Nokia and ZTE</a:t>
            </a:r>
          </a:p>
          <a:p>
            <a:pPr lvl="1"/>
            <a:r>
              <a:rPr lang="en-US" altLang="ko-KR" sz="1800" dirty="0"/>
              <a:t> </a:t>
            </a:r>
            <a:r>
              <a:rPr lang="en-US" altLang="ko-KR" sz="1800" dirty="0" smtClean="0"/>
              <a:t>R4-1708851	</a:t>
            </a:r>
            <a:r>
              <a:rPr lang="en-US" altLang="ko-KR" sz="1800" dirty="0"/>
              <a:t>	</a:t>
            </a:r>
            <a:r>
              <a:rPr lang="en-US" altLang="ja-JP" sz="1800" dirty="0"/>
              <a:t>WF on spectrum utilization in wideband operation</a:t>
            </a:r>
            <a:r>
              <a:rPr lang="en-US" altLang="ko-KR" sz="1800" dirty="0" smtClean="0"/>
              <a:t>, 		ZTE</a:t>
            </a:r>
            <a:endParaRPr lang="en-US" altLang="ko-KR" sz="1800" dirty="0"/>
          </a:p>
          <a:p>
            <a:r>
              <a:rPr lang="en-US" altLang="ko-KR" sz="2400" dirty="0"/>
              <a:t>Contributions in </a:t>
            </a:r>
            <a:r>
              <a:rPr lang="en-US" altLang="ko-KR" sz="2400" dirty="0" smtClean="0"/>
              <a:t>NR AH #3</a:t>
            </a:r>
            <a:endParaRPr lang="en-US" altLang="ko-KR" sz="2400" dirty="0"/>
          </a:p>
          <a:p>
            <a:pPr lvl="1"/>
            <a:r>
              <a:rPr lang="en-GB" altLang="ko-KR" sz="1800" dirty="0" smtClean="0"/>
              <a:t>R4-1709579		</a:t>
            </a:r>
            <a:r>
              <a:rPr lang="en-GB" altLang="ko-KR" sz="1800" dirty="0"/>
              <a:t>Further clarification for Wideband operation of NR </a:t>
            </a:r>
            <a:r>
              <a:rPr lang="en-GB" altLang="ko-KR" sz="1800" dirty="0" smtClean="0"/>
              <a:t>UE		LGE </a:t>
            </a:r>
          </a:p>
          <a:p>
            <a:pPr lvl="1"/>
            <a:r>
              <a:rPr lang="en-GB" altLang="ko-KR" sz="1800" dirty="0" smtClean="0"/>
              <a:t>R4-1709346</a:t>
            </a:r>
            <a:r>
              <a:rPr lang="en-GB" altLang="ko-KR" sz="1800" dirty="0"/>
              <a:t>		Further discussion on wideband </a:t>
            </a:r>
            <a:r>
              <a:rPr lang="en-GB" altLang="ko-KR" sz="1800" dirty="0" smtClean="0"/>
              <a:t>operation	</a:t>
            </a:r>
            <a:r>
              <a:rPr lang="en-GB" altLang="ko-KR" sz="1800" dirty="0"/>
              <a:t>	  	</a:t>
            </a:r>
            <a:r>
              <a:rPr lang="en-GB" altLang="ko-KR" sz="1800" dirty="0" smtClean="0"/>
              <a:t>Samsung</a:t>
            </a:r>
            <a:endParaRPr lang="en-GB" altLang="ko-KR" sz="1800" dirty="0"/>
          </a:p>
          <a:p>
            <a:pPr lvl="1"/>
            <a:r>
              <a:rPr lang="en-GB" altLang="ko-KR" sz="1800" dirty="0" smtClean="0"/>
              <a:t>R4-1709744</a:t>
            </a:r>
            <a:r>
              <a:rPr lang="en-GB" altLang="ko-KR" sz="1800" dirty="0"/>
              <a:t>		UE spectrum utilization in wideband </a:t>
            </a:r>
            <a:r>
              <a:rPr lang="en-GB" altLang="ko-KR" sz="1800" dirty="0" smtClean="0"/>
              <a:t>operation</a:t>
            </a:r>
            <a:r>
              <a:rPr lang="en-GB" altLang="ko-KR" sz="1800" b="1" dirty="0" smtClean="0"/>
              <a:t>		</a:t>
            </a:r>
            <a:r>
              <a:rPr lang="en-GB" altLang="ko-KR" sz="1800" dirty="0"/>
              <a:t>	</a:t>
            </a:r>
            <a:r>
              <a:rPr lang="en-GB" altLang="ko-KR" sz="1800" dirty="0" smtClean="0"/>
              <a:t>Nokia</a:t>
            </a:r>
            <a:endParaRPr lang="en-GB" altLang="ko-KR" sz="1800" dirty="0"/>
          </a:p>
          <a:p>
            <a:pPr lvl="1"/>
            <a:r>
              <a:rPr lang="en-GB" altLang="ko-KR" sz="1800" dirty="0" smtClean="0"/>
              <a:t>R4-1709385</a:t>
            </a:r>
            <a:r>
              <a:rPr lang="en-GB" altLang="ko-KR" sz="1800" dirty="0"/>
              <a:t>		Further consideration on spectrum utilization in wideband operation	</a:t>
            </a:r>
            <a:r>
              <a:rPr lang="en-GB" altLang="ko-KR" sz="1800" dirty="0" smtClean="0"/>
              <a:t>ZTE</a:t>
            </a:r>
            <a:endParaRPr lang="en-GB" altLang="ko-KR" sz="1800" dirty="0"/>
          </a:p>
          <a:p>
            <a:pPr lvl="1"/>
            <a:r>
              <a:rPr lang="en-GB" altLang="ko-KR" sz="1800" dirty="0" smtClean="0"/>
              <a:t>R4-1709722</a:t>
            </a:r>
            <a:r>
              <a:rPr lang="en-GB" altLang="ko-KR" sz="1800" dirty="0"/>
              <a:t>		Wideband and CA Operation for </a:t>
            </a:r>
            <a:r>
              <a:rPr lang="en-GB" altLang="ko-KR" sz="1800" dirty="0" smtClean="0"/>
              <a:t>NR</a:t>
            </a:r>
            <a:r>
              <a:rPr lang="en-GB" altLang="ko-KR" sz="1800" dirty="0"/>
              <a:t>			</a:t>
            </a:r>
            <a:r>
              <a:rPr lang="en-GB" altLang="ko-KR" sz="1800" dirty="0" smtClean="0"/>
              <a:t>	Qualcomm</a:t>
            </a:r>
            <a:endParaRPr lang="en-GB" altLang="ko-KR" sz="1800" dirty="0"/>
          </a:p>
          <a:p>
            <a:pPr lvl="1"/>
            <a:r>
              <a:rPr lang="en-GB" altLang="ko-KR" sz="1800" dirty="0" smtClean="0"/>
              <a:t>R4-1709407</a:t>
            </a:r>
            <a:r>
              <a:rPr lang="en-GB" altLang="ko-KR" sz="1800" dirty="0"/>
              <a:t>		</a:t>
            </a:r>
            <a:r>
              <a:rPr lang="en-GB" altLang="ko-KR" sz="1800" dirty="0" smtClean="0"/>
              <a:t>On UE bandwidth support in NR</a:t>
            </a:r>
            <a:r>
              <a:rPr lang="en-GB" altLang="ko-KR" sz="1800" dirty="0"/>
              <a:t>				</a:t>
            </a:r>
            <a:r>
              <a:rPr lang="en-GB" altLang="ko-KR" sz="1800" dirty="0" smtClean="0"/>
              <a:t>Intel</a:t>
            </a:r>
            <a:endParaRPr lang="en-GB" altLang="ko-KR" sz="1800" dirty="0"/>
          </a:p>
          <a:p>
            <a:pPr lvl="1"/>
            <a:endParaRPr lang="en-GB" altLang="ko-KR" sz="1800" dirty="0"/>
          </a:p>
          <a:p>
            <a:r>
              <a:rPr lang="en-US" altLang="ko-KR" sz="2400" dirty="0"/>
              <a:t>In RAN4 </a:t>
            </a:r>
            <a:r>
              <a:rPr lang="en-US" altLang="ko-KR" sz="2400" dirty="0" smtClean="0"/>
              <a:t>NR AH #3 </a:t>
            </a:r>
            <a:r>
              <a:rPr lang="en-US" altLang="ko-KR" sz="2400" dirty="0"/>
              <a:t>meeting, RAN4 has been discussed in terms of the related UE RF requirements, UE capability and </a:t>
            </a:r>
            <a:r>
              <a:rPr lang="en-US" altLang="ko-KR" sz="2400" dirty="0" err="1"/>
              <a:t>gNB</a:t>
            </a:r>
            <a:r>
              <a:rPr lang="en-US" altLang="ko-KR" sz="2400" dirty="0"/>
              <a:t> impact.</a:t>
            </a:r>
          </a:p>
        </p:txBody>
      </p:sp>
    </p:spTree>
    <p:extLst>
      <p:ext uri="{BB962C8B-B14F-4D97-AF65-F5344CB8AC3E}">
        <p14:creationId xmlns:p14="http://schemas.microsoft.com/office/powerpoint/2010/main" val="426486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725" y="1392620"/>
            <a:ext cx="11285393" cy="5228897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Definition of wideband operation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600" dirty="0"/>
              <a:t>RAN1 Agreements of Wideband operation (R1-1706615)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ko-KR" sz="2200" dirty="0"/>
              <a:t>A </a:t>
            </a:r>
            <a:r>
              <a:rPr lang="en-US" altLang="ko-KR" sz="2200" dirty="0" err="1"/>
              <a:t>gNB</a:t>
            </a:r>
            <a:r>
              <a:rPr lang="en-US" altLang="ko-KR" sz="2200" dirty="0"/>
              <a:t> can operate simultaneously as wideband CC for some UEs and as a set of intra-band contiguous CCs with CA for other UEs</a:t>
            </a:r>
            <a:r>
              <a:rPr lang="en-US" altLang="ko-KR" sz="2200" dirty="0" smtClean="0"/>
              <a:t>.</a:t>
            </a:r>
          </a:p>
          <a:p>
            <a:pPr lvl="2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endParaRPr lang="en-US" altLang="ko-KR" sz="400" dirty="0" smtClean="0"/>
          </a:p>
          <a:p>
            <a:pPr lvl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ko-KR" sz="2600" dirty="0"/>
              <a:t>One or multiple bandwidth part configurations for each component carrier can be semi-statically </a:t>
            </a:r>
            <a:r>
              <a:rPr lang="en-US" altLang="ko-KR" sz="2600" dirty="0" smtClean="0"/>
              <a:t>signaled </a:t>
            </a:r>
            <a:r>
              <a:rPr lang="en-US" altLang="ko-KR" sz="2600" dirty="0"/>
              <a:t>to a UE</a:t>
            </a:r>
            <a:endParaRPr lang="ko-KR" altLang="ko-KR" sz="2600"/>
          </a:p>
          <a:p>
            <a:pPr lvl="2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ko-KR" sz="2100" dirty="0"/>
              <a:t>The bandwidth of a bandwidth part equals to or is smaller than the maximal bandwidth capability supported by a </a:t>
            </a:r>
            <a:r>
              <a:rPr lang="en-US" altLang="ko-KR" sz="2100" dirty="0" smtClean="0"/>
              <a:t>UE (RAN1 #88 BIS agreements)</a:t>
            </a:r>
            <a:endParaRPr lang="ko-KR" altLang="ko-KR" sz="2100"/>
          </a:p>
          <a:p>
            <a:pPr lvl="2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ko-KR" sz="2100" dirty="0" smtClean="0"/>
              <a:t>Configuration of a bandwidth part may include the following properties (</a:t>
            </a:r>
            <a:r>
              <a:rPr lang="en-GB" altLang="ko-KR" sz="2100" dirty="0" smtClean="0"/>
              <a:t>RAN1 #89 agreement)</a:t>
            </a:r>
            <a:endParaRPr lang="ko-KR" altLang="ko-KR" sz="2100" smtClean="0"/>
          </a:p>
          <a:p>
            <a:pPr lvl="3">
              <a:buFont typeface="Wingdings" panose="05000000000000000000" pitchFamily="2" charset="2"/>
              <a:buChar char="Ø"/>
            </a:pPr>
            <a:r>
              <a:rPr lang="en-US" altLang="ko-KR" dirty="0" smtClean="0"/>
              <a:t>Numerology (SCS, CP type)</a:t>
            </a:r>
            <a:endParaRPr lang="ko-KR" altLang="ko-KR"/>
          </a:p>
          <a:p>
            <a:pPr lvl="3">
              <a:buFont typeface="Wingdings" panose="05000000000000000000" pitchFamily="2" charset="2"/>
              <a:buChar char="Ø"/>
            </a:pPr>
            <a:r>
              <a:rPr lang="en-US" altLang="ko-KR" dirty="0"/>
              <a:t>Frequency location (e.g. center frequency)</a:t>
            </a:r>
            <a:endParaRPr lang="ko-KR" altLang="ko-KR"/>
          </a:p>
          <a:p>
            <a:pPr lvl="3">
              <a:buFont typeface="Wingdings" panose="05000000000000000000" pitchFamily="2" charset="2"/>
              <a:buChar char="Ø"/>
            </a:pPr>
            <a:r>
              <a:rPr lang="en-US" altLang="ko-KR" dirty="0"/>
              <a:t>Bandwidth (e.g. number of PRBs</a:t>
            </a:r>
            <a:r>
              <a:rPr lang="en-US" altLang="ko-KR" dirty="0" smtClean="0"/>
              <a:t>)</a:t>
            </a:r>
          </a:p>
          <a:p>
            <a:pPr lvl="2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GB" altLang="ko-KR" sz="2100" dirty="0"/>
              <a:t>Primary focus is to complete the single active bandwidth part </a:t>
            </a:r>
            <a:r>
              <a:rPr lang="en-GB" altLang="ko-KR" sz="2100" dirty="0" smtClean="0"/>
              <a:t>case (RAN1 AH #2 agreement) </a:t>
            </a:r>
          </a:p>
          <a:p>
            <a:pPr lvl="2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ko-KR" sz="2100" dirty="0"/>
              <a:t>In Rel-15, for a UE, there is at most one active DL BWP and at most one active UL BWP at a given time for a serving </a:t>
            </a:r>
            <a:r>
              <a:rPr lang="en-US" altLang="ko-KR" sz="2100" dirty="0" smtClean="0"/>
              <a:t>cell					                 (RAN1 AH #3 agreement)</a:t>
            </a:r>
            <a:endParaRPr lang="en-US" altLang="ko-KR" sz="21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838200" y="365125"/>
            <a:ext cx="10515600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dirty="0"/>
              <a:t>Background </a:t>
            </a:r>
            <a:r>
              <a:rPr lang="en-CA" altLang="ko-KR" dirty="0"/>
              <a:t>(2)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2853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00" y="1381225"/>
            <a:ext cx="10913918" cy="5217459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600" dirty="0" smtClean="0"/>
              <a:t>Scenarios of </a:t>
            </a:r>
            <a:r>
              <a:rPr lang="en-US" sz="3600" dirty="0"/>
              <a:t>wideband </a:t>
            </a:r>
            <a:r>
              <a:rPr lang="en-US" sz="3600" dirty="0" smtClean="0"/>
              <a:t>operation for FR1 and FR2</a:t>
            </a:r>
            <a:endParaRPr lang="en-US" sz="3600" dirty="0"/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800" dirty="0" smtClean="0"/>
              <a:t>In UE </a:t>
            </a:r>
            <a:r>
              <a:rPr lang="en-US" sz="2800" dirty="0" smtClean="0"/>
              <a:t>aspect</a:t>
            </a:r>
            <a:r>
              <a:rPr lang="en-US" sz="2800" dirty="0"/>
              <a:t>,</a:t>
            </a:r>
            <a:r>
              <a:rPr lang="en-US" sz="2800" dirty="0" smtClean="0"/>
              <a:t> </a:t>
            </a:r>
            <a:r>
              <a:rPr lang="en-US" sz="2800" dirty="0"/>
              <a:t>n</a:t>
            </a:r>
            <a:r>
              <a:rPr lang="en-US" sz="2800" dirty="0" smtClean="0"/>
              <a:t>o additional UE requirements in rel-15</a:t>
            </a:r>
            <a:endParaRPr lang="en-US" sz="2800" dirty="0" smtClean="0"/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 smtClean="0"/>
              <a:t>Single carrier UE operation within a serving cell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 smtClean="0"/>
              <a:t>UE requirement is the same as single carrier ones.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 smtClean="0"/>
              <a:t>Multiple active BWPs within a serving cell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 smtClean="0"/>
              <a:t>Deprioritized scenario per RAN1 decision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 smtClean="0"/>
              <a:t>Whether new requirements are needed can be discussed based on RAN1 agreements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ko-KR" sz="2600" dirty="0"/>
              <a:t>In </a:t>
            </a:r>
            <a:r>
              <a:rPr lang="en-US" altLang="ko-KR" sz="2600" dirty="0" err="1"/>
              <a:t>gNB</a:t>
            </a:r>
            <a:r>
              <a:rPr lang="en-US" altLang="ko-KR" sz="2600" dirty="0"/>
              <a:t> aspect, </a:t>
            </a:r>
            <a:r>
              <a:rPr lang="en-US" altLang="ko-KR" sz="2600" dirty="0"/>
              <a:t>n</a:t>
            </a:r>
            <a:r>
              <a:rPr lang="en-US" altLang="ko-KR" sz="2600" dirty="0" smtClean="0"/>
              <a:t>o </a:t>
            </a:r>
            <a:r>
              <a:rPr lang="en-US" altLang="ko-KR" sz="2600" dirty="0"/>
              <a:t>additional </a:t>
            </a:r>
            <a:r>
              <a:rPr lang="en-US" altLang="ko-KR" sz="2600" dirty="0" err="1"/>
              <a:t>gNB</a:t>
            </a:r>
            <a:r>
              <a:rPr lang="en-US" altLang="ko-KR" sz="2600" dirty="0"/>
              <a:t> requirements </a:t>
            </a:r>
            <a:r>
              <a:rPr lang="en-US" altLang="ko-KR" sz="2600" dirty="0" smtClean="0"/>
              <a:t>in rel-15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n-US" altLang="ko-KR" sz="2600" dirty="0"/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3200" dirty="0" smtClean="0"/>
              <a:t>Aggregated carrier UE operation across multiple BS CCs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ko-KR" dirty="0" smtClean="0"/>
              <a:t>LTE Intra-band </a:t>
            </a:r>
            <a:r>
              <a:rPr lang="en-US" altLang="ko-KR" dirty="0"/>
              <a:t>contiguous CA </a:t>
            </a:r>
            <a:r>
              <a:rPr lang="en-US" altLang="ko-KR" dirty="0" smtClean="0"/>
              <a:t>requirements are </a:t>
            </a:r>
            <a:r>
              <a:rPr lang="en-US" altLang="ko-KR" dirty="0"/>
              <a:t>a starting point for </a:t>
            </a:r>
            <a:r>
              <a:rPr lang="en-US" altLang="ko-KR" dirty="0" smtClean="0"/>
              <a:t>NR requirements</a:t>
            </a:r>
            <a:endParaRPr lang="en-US" dirty="0" smtClean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838200" y="365125"/>
            <a:ext cx="10515600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dirty="0"/>
              <a:t>Way Forward </a:t>
            </a:r>
            <a:r>
              <a:rPr lang="en-CA" altLang="ko-KR" dirty="0"/>
              <a:t>(1)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07223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9600" y="1422214"/>
            <a:ext cx="10887075" cy="5161465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ko-KR" sz="3600" dirty="0"/>
              <a:t>Spectrum utilization for wideband operation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ko-KR" sz="2800" dirty="0"/>
              <a:t>In </a:t>
            </a:r>
            <a:r>
              <a:rPr lang="en-US" altLang="ko-KR" sz="2800" dirty="0" err="1"/>
              <a:t>gNB</a:t>
            </a:r>
            <a:r>
              <a:rPr lang="en-US" altLang="ko-KR" sz="2800" dirty="0"/>
              <a:t> aspect, SU in the wideband operation was agreed at last RAN4 </a:t>
            </a:r>
            <a:r>
              <a:rPr lang="en-US" altLang="ko-KR" sz="2800" dirty="0" smtClean="0"/>
              <a:t>meeting as below :</a:t>
            </a:r>
            <a:endParaRPr lang="en-US" altLang="ko-KR" sz="2800" dirty="0"/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ko-KR" sz="2400" dirty="0"/>
              <a:t>Spectrum utilization </a:t>
            </a:r>
            <a:r>
              <a:rPr lang="en-US" altLang="ko-KR" sz="2400" dirty="0" smtClean="0"/>
              <a:t>should </a:t>
            </a:r>
            <a:r>
              <a:rPr lang="en-US" altLang="ko-KR" sz="2400" dirty="0"/>
              <a:t>be defined as the same as single channel bandwidth </a:t>
            </a:r>
            <a:r>
              <a:rPr lang="en-GB" altLang="ko-KR" sz="2400" dirty="0"/>
              <a:t>regardless of how UE supports the wideband </a:t>
            </a:r>
            <a:endParaRPr lang="en-GB" altLang="ko-KR" sz="2400" dirty="0">
              <a:solidFill>
                <a:srgbClr val="FF0000"/>
              </a:solidFill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ko-KR" sz="2800" dirty="0" smtClean="0"/>
              <a:t>In UE </a:t>
            </a:r>
            <a:r>
              <a:rPr lang="en-US" altLang="ko-KR" sz="2800" dirty="0"/>
              <a:t>aspect, </a:t>
            </a:r>
            <a:r>
              <a:rPr lang="en-US" altLang="ko-KR" sz="2800" dirty="0" smtClean="0"/>
              <a:t>SU follow as same the SU of single CC of each operating NR Band when RAN4 only consider single active BWP within a serving cell in rel-15. </a:t>
            </a:r>
            <a:endParaRPr lang="en-US" altLang="ko-KR" sz="2800" dirty="0"/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ko-KR" sz="2400" dirty="0" smtClean="0"/>
              <a:t>SU of aggregated CHBW w/ multiple active BWPs will be discussed in future based on RAN1 agreements.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GB" altLang="ko-KR" sz="3200" dirty="0"/>
              <a:t>Spectrum utilization of intra-band contiguous carrier aggregation is FFS</a:t>
            </a:r>
            <a:r>
              <a:rPr lang="en-GB" altLang="ko-KR" sz="3200" dirty="0" smtClean="0"/>
              <a:t>.</a:t>
            </a:r>
            <a:endParaRPr lang="en-US" altLang="ko-KR" sz="32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365125"/>
            <a:ext cx="10515600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dirty="0"/>
              <a:t>Way Forward </a:t>
            </a:r>
            <a:r>
              <a:rPr lang="en-CA" altLang="ko-KR" dirty="0"/>
              <a:t>(2)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8155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257175" y="1847850"/>
            <a:ext cx="723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/>
              <a:t>gNB</a:t>
            </a:r>
            <a:endParaRPr lang="ko-KR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219074" y="4343400"/>
            <a:ext cx="585787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dirty="0" smtClean="0"/>
              <a:t>Max. supported CBW is 200MHz for All UEs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dirty="0" smtClean="0"/>
              <a:t>Configured BWP of UE1, UE4, UE5: 100MHz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dirty="0"/>
              <a:t>Configured BWP of </a:t>
            </a:r>
            <a:r>
              <a:rPr lang="en-US" altLang="ko-KR" dirty="0" smtClean="0"/>
              <a:t>UE2, UE3 :         200MHz</a:t>
            </a:r>
            <a:endParaRPr lang="en-US" altLang="ko-K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dirty="0"/>
              <a:t>Configured BWP of </a:t>
            </a:r>
            <a:r>
              <a:rPr lang="en-US" altLang="ko-KR" dirty="0" smtClean="0"/>
              <a:t>UE6 ~UE9:           50MHz</a:t>
            </a:r>
            <a:endParaRPr lang="en-US" altLang="ko-K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dirty="0" smtClean="0"/>
              <a:t>RAN4 need to specify UE RF requirements for only UE1 Case for wideband operation</a:t>
            </a:r>
          </a:p>
          <a:p>
            <a:r>
              <a:rPr lang="en-US" altLang="ko-KR" dirty="0"/>
              <a:t> </a:t>
            </a:r>
            <a:r>
              <a:rPr lang="en-US" altLang="ko-KR" dirty="0" smtClean="0"/>
              <a:t>    (100M+100M wideband operation)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dirty="0" smtClean="0"/>
              <a:t>Other UE follow single carrier RF requirements</a:t>
            </a:r>
            <a:endParaRPr lang="ko-KR" alt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257175" y="3609975"/>
            <a:ext cx="723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UEs</a:t>
            </a:r>
            <a:endParaRPr lang="ko-KR" altLang="en-US"/>
          </a:p>
        </p:txBody>
      </p:sp>
      <p:grpSp>
        <p:nvGrpSpPr>
          <p:cNvPr id="42" name="그룹 41"/>
          <p:cNvGrpSpPr/>
          <p:nvPr/>
        </p:nvGrpSpPr>
        <p:grpSpPr>
          <a:xfrm>
            <a:off x="1315452" y="890726"/>
            <a:ext cx="9888417" cy="3347900"/>
            <a:chOff x="1315452" y="166825"/>
            <a:chExt cx="9888417" cy="4032637"/>
          </a:xfrm>
        </p:grpSpPr>
        <p:sp>
          <p:nvSpPr>
            <p:cNvPr id="4" name="직사각형 3"/>
            <p:cNvSpPr/>
            <p:nvPr/>
          </p:nvSpPr>
          <p:spPr>
            <a:xfrm>
              <a:off x="1315452" y="1138989"/>
              <a:ext cx="3843570" cy="9043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CC1 (400MHz)</a:t>
              </a:r>
              <a:endParaRPr lang="ko-KR" altLang="en-US"/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5159022" y="1138989"/>
              <a:ext cx="3843570" cy="90430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CC2 (400MHz)</a:t>
              </a:r>
              <a:endParaRPr lang="ko-KR" altLang="en-US"/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9002592" y="1138989"/>
              <a:ext cx="2190750" cy="904300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CC3 (200MHz)</a:t>
              </a:r>
              <a:endParaRPr lang="ko-KR" altLang="en-US"/>
            </a:p>
          </p:txBody>
        </p:sp>
        <p:cxnSp>
          <p:nvCxnSpPr>
            <p:cNvPr id="10" name="직선 연결선 9"/>
            <p:cNvCxnSpPr/>
            <p:nvPr/>
          </p:nvCxnSpPr>
          <p:spPr>
            <a:xfrm>
              <a:off x="1315452" y="419100"/>
              <a:ext cx="0" cy="733425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직선 연결선 10"/>
            <p:cNvCxnSpPr/>
            <p:nvPr/>
          </p:nvCxnSpPr>
          <p:spPr>
            <a:xfrm>
              <a:off x="11183168" y="419100"/>
              <a:ext cx="0" cy="733425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직선 화살표 연결선 12"/>
            <p:cNvCxnSpPr/>
            <p:nvPr/>
          </p:nvCxnSpPr>
          <p:spPr>
            <a:xfrm flipV="1">
              <a:off x="1315452" y="676275"/>
              <a:ext cx="9857543" cy="9525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6158089" y="166825"/>
              <a:ext cx="8096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 smtClean="0"/>
                <a:t>1GHz </a:t>
              </a:r>
              <a:endParaRPr lang="ko-KR" altLang="en-US" dirty="0"/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8983542" y="3358314"/>
              <a:ext cx="570033" cy="751900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/>
                <a:t>UE6 </a:t>
              </a:r>
              <a:r>
                <a:rPr lang="en-US" altLang="ko-KR" sz="1050" dirty="0" smtClean="0"/>
                <a:t>(50MHz)</a:t>
              </a:r>
              <a:endParaRPr lang="ko-KR" altLang="en-US" sz="1050"/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1315453" y="3358314"/>
              <a:ext cx="999122" cy="751900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UE1 </a:t>
              </a:r>
              <a:r>
                <a:rPr lang="en-US" altLang="ko-KR" sz="1400" dirty="0" smtClean="0"/>
                <a:t>(100MHz)</a:t>
              </a:r>
              <a:endParaRPr lang="ko-KR" altLang="en-US" sz="1400"/>
            </a:p>
          </p:txBody>
        </p:sp>
        <p:sp>
          <p:nvSpPr>
            <p:cNvPr id="19" name="직사각형 18"/>
            <p:cNvSpPr/>
            <p:nvPr/>
          </p:nvSpPr>
          <p:spPr>
            <a:xfrm>
              <a:off x="5159021" y="3358314"/>
              <a:ext cx="1922399" cy="75190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UE3 </a:t>
              </a:r>
            </a:p>
            <a:p>
              <a:pPr algn="ctr"/>
              <a:r>
                <a:rPr lang="en-US" altLang="ko-KR" sz="1600" dirty="0" smtClean="0"/>
                <a:t>(200MHz)</a:t>
              </a:r>
              <a:endParaRPr lang="ko-KR" altLang="en-US" sz="1600"/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2324100" y="3358314"/>
              <a:ext cx="960559" cy="751900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UE1 </a:t>
              </a:r>
              <a:r>
                <a:rPr lang="en-US" altLang="ko-KR" sz="1400" dirty="0" smtClean="0"/>
                <a:t>(100MHz)</a:t>
              </a:r>
              <a:endParaRPr lang="ko-KR" altLang="en-US" sz="1400"/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7085598" y="3358314"/>
              <a:ext cx="972552" cy="751900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UE4 </a:t>
              </a:r>
              <a:r>
                <a:rPr lang="en-US" altLang="ko-KR" sz="1400" dirty="0" smtClean="0"/>
                <a:t>(100MHz)</a:t>
              </a:r>
              <a:endParaRPr lang="ko-KR" altLang="en-US" sz="1400"/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8067675" y="3358778"/>
              <a:ext cx="900994" cy="751900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UE5 </a:t>
              </a:r>
              <a:r>
                <a:rPr lang="en-US" altLang="ko-KR" sz="1400" dirty="0" smtClean="0"/>
                <a:t>(100MHz)</a:t>
              </a:r>
              <a:endParaRPr lang="ko-KR" altLang="en-US" sz="1400"/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3280945" y="3358314"/>
              <a:ext cx="1910180" cy="75190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UE2 </a:t>
              </a:r>
            </a:p>
            <a:p>
              <a:pPr algn="ctr"/>
              <a:r>
                <a:rPr lang="en-US" altLang="ko-KR" sz="1600" dirty="0" smtClean="0"/>
                <a:t>(200MHz)</a:t>
              </a:r>
              <a:endParaRPr lang="ko-KR" altLang="en-US" sz="1600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9555042" y="3358314"/>
              <a:ext cx="570033" cy="751900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/>
                <a:t>UE7 </a:t>
              </a:r>
              <a:r>
                <a:rPr lang="en-US" altLang="ko-KR" sz="1050" dirty="0" smtClean="0"/>
                <a:t>(50MHz)</a:t>
              </a:r>
              <a:endParaRPr lang="ko-KR" altLang="en-US" sz="1050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10097967" y="3358314"/>
              <a:ext cx="570033" cy="751900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/>
                <a:t>UE8 </a:t>
              </a:r>
              <a:r>
                <a:rPr lang="en-US" altLang="ko-KR" sz="1050" dirty="0" smtClean="0"/>
                <a:t>(50MHz)</a:t>
              </a:r>
              <a:endParaRPr lang="ko-KR" altLang="en-US" sz="1050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10631367" y="3358314"/>
              <a:ext cx="561975" cy="751900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/>
                <a:t>UE9 </a:t>
              </a:r>
              <a:r>
                <a:rPr lang="en-US" altLang="ko-KR" sz="1050" dirty="0" smtClean="0"/>
                <a:t>(50MHz)</a:t>
              </a:r>
              <a:endParaRPr lang="ko-KR" altLang="en-US" sz="1050"/>
            </a:p>
          </p:txBody>
        </p:sp>
        <p:sp>
          <p:nvSpPr>
            <p:cNvPr id="31" name="모서리가 둥근 사각형 설명선 30"/>
            <p:cNvSpPr/>
            <p:nvPr/>
          </p:nvSpPr>
          <p:spPr>
            <a:xfrm>
              <a:off x="1881689" y="2407382"/>
              <a:ext cx="1536115" cy="731651"/>
            </a:xfrm>
            <a:prstGeom prst="wedgeRoundRectCallo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UE wideband operation</a:t>
              </a:r>
              <a:endParaRPr lang="ko-KR" altLang="en-US"/>
            </a:p>
          </p:txBody>
        </p:sp>
        <p:sp>
          <p:nvSpPr>
            <p:cNvPr id="32" name="타원 31"/>
            <p:cNvSpPr/>
            <p:nvPr/>
          </p:nvSpPr>
          <p:spPr>
            <a:xfrm>
              <a:off x="1373875" y="3276600"/>
              <a:ext cx="1837025" cy="922862"/>
            </a:xfrm>
            <a:prstGeom prst="ellipse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34" name="직선 연결선 33"/>
            <p:cNvCxnSpPr/>
            <p:nvPr/>
          </p:nvCxnSpPr>
          <p:spPr>
            <a:xfrm>
              <a:off x="1315452" y="1905000"/>
              <a:ext cx="0" cy="145331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직선 연결선 35"/>
            <p:cNvCxnSpPr/>
            <p:nvPr/>
          </p:nvCxnSpPr>
          <p:spPr>
            <a:xfrm>
              <a:off x="5173077" y="1905000"/>
              <a:ext cx="0" cy="145331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직선 연결선 36"/>
            <p:cNvCxnSpPr/>
            <p:nvPr/>
          </p:nvCxnSpPr>
          <p:spPr>
            <a:xfrm>
              <a:off x="8979196" y="1905000"/>
              <a:ext cx="0" cy="145331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직선 연결선 37"/>
            <p:cNvCxnSpPr/>
            <p:nvPr/>
          </p:nvCxnSpPr>
          <p:spPr>
            <a:xfrm>
              <a:off x="11203869" y="1905000"/>
              <a:ext cx="0" cy="145331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9" name="오른쪽 화살표 38"/>
          <p:cNvSpPr/>
          <p:nvPr/>
        </p:nvSpPr>
        <p:spPr>
          <a:xfrm>
            <a:off x="5981700" y="5295900"/>
            <a:ext cx="585964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6911120" y="4343399"/>
            <a:ext cx="517610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dirty="0" smtClean="0"/>
              <a:t>RAN1 agreement for activated BWP is single per CC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dirty="0"/>
              <a:t>Primary focus is to complete the single active bandwidth part </a:t>
            </a:r>
            <a:r>
              <a:rPr lang="en-US" altLang="ko-KR" dirty="0" smtClean="0"/>
              <a:t>case a serving cell</a:t>
            </a:r>
            <a:endParaRPr lang="en-US" altLang="ko-KR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dirty="0" smtClean="0"/>
              <a:t>So, UE RF requirements is not need to define to support multiple active BWPs.</a:t>
            </a:r>
            <a:endParaRPr lang="ko-KR" altLang="en-US" dirty="0"/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981075" y="129757"/>
            <a:ext cx="10515600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dirty="0" smtClean="0"/>
              <a:t>Information: Deprioritized scenario in rel-15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554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57175" y="2209800"/>
            <a:ext cx="723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/>
              <a:t>gNB</a:t>
            </a:r>
            <a:endParaRPr lang="ko-KR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276225" y="3867150"/>
            <a:ext cx="723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UEs</a:t>
            </a:r>
            <a:endParaRPr lang="ko-KR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257175" y="4972050"/>
            <a:ext cx="723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UEs</a:t>
            </a:r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1315452" y="2004792"/>
            <a:ext cx="3843570" cy="713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CC1 (400MHz)</a:t>
            </a:r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5159022" y="2004792"/>
            <a:ext cx="3843570" cy="71303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CC2 (400MHz)</a:t>
            </a:r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9002592" y="2004792"/>
            <a:ext cx="2190750" cy="7130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CC3 (200MHz)</a:t>
            </a:r>
            <a:endParaRPr lang="ko-KR" altLang="en-US"/>
          </a:p>
        </p:txBody>
      </p:sp>
      <p:cxnSp>
        <p:nvCxnSpPr>
          <p:cNvPr id="7" name="직선 연결선 6"/>
          <p:cNvCxnSpPr/>
          <p:nvPr/>
        </p:nvCxnSpPr>
        <p:spPr>
          <a:xfrm>
            <a:off x="1315452" y="1437166"/>
            <a:ext cx="0" cy="578299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직선 연결선 7"/>
          <p:cNvCxnSpPr/>
          <p:nvPr/>
        </p:nvCxnSpPr>
        <p:spPr>
          <a:xfrm>
            <a:off x="11183168" y="1437166"/>
            <a:ext cx="0" cy="578299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직선 화살표 연결선 8"/>
          <p:cNvCxnSpPr/>
          <p:nvPr/>
        </p:nvCxnSpPr>
        <p:spPr>
          <a:xfrm flipV="1">
            <a:off x="1315452" y="1639946"/>
            <a:ext cx="9857543" cy="751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158089" y="1238250"/>
            <a:ext cx="809625" cy="291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1GHz </a:t>
            </a:r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8983542" y="3754709"/>
            <a:ext cx="570033" cy="59286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/>
              <a:t>UE2 </a:t>
            </a:r>
            <a:r>
              <a:rPr lang="en-US" altLang="ko-KR" sz="1050" dirty="0" smtClean="0"/>
              <a:t>(50MHz)</a:t>
            </a:r>
            <a:endParaRPr lang="ko-KR" altLang="en-US" sz="1050"/>
          </a:p>
        </p:txBody>
      </p:sp>
      <p:sp>
        <p:nvSpPr>
          <p:cNvPr id="13" name="직사각형 12"/>
          <p:cNvSpPr/>
          <p:nvPr/>
        </p:nvSpPr>
        <p:spPr>
          <a:xfrm>
            <a:off x="1315452" y="3754709"/>
            <a:ext cx="3847097" cy="59286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UE1 </a:t>
            </a:r>
            <a:r>
              <a:rPr lang="en-US" altLang="ko-KR" sz="1400" dirty="0" smtClean="0"/>
              <a:t>(400MHz)</a:t>
            </a:r>
            <a:endParaRPr lang="ko-KR" altLang="en-US" sz="1400"/>
          </a:p>
        </p:txBody>
      </p:sp>
      <p:sp>
        <p:nvSpPr>
          <p:cNvPr id="17" name="직사각형 16"/>
          <p:cNvSpPr/>
          <p:nvPr/>
        </p:nvSpPr>
        <p:spPr>
          <a:xfrm>
            <a:off x="5183605" y="3755075"/>
            <a:ext cx="3785064" cy="59286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UE1 </a:t>
            </a:r>
            <a:r>
              <a:rPr lang="en-US" altLang="ko-KR" sz="1400" dirty="0" smtClean="0"/>
              <a:t>(400MHz)</a:t>
            </a:r>
            <a:endParaRPr lang="ko-KR" altLang="en-US" sz="1400"/>
          </a:p>
        </p:txBody>
      </p:sp>
      <p:sp>
        <p:nvSpPr>
          <p:cNvPr id="19" name="직사각형 18"/>
          <p:cNvSpPr/>
          <p:nvPr/>
        </p:nvSpPr>
        <p:spPr>
          <a:xfrm>
            <a:off x="9555042" y="3754709"/>
            <a:ext cx="570033" cy="59286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/>
              <a:t>UE3 </a:t>
            </a:r>
            <a:r>
              <a:rPr lang="en-US" altLang="ko-KR" sz="1050" dirty="0" smtClean="0"/>
              <a:t>(50MHz)</a:t>
            </a:r>
            <a:endParaRPr lang="ko-KR" altLang="en-US" sz="1050"/>
          </a:p>
        </p:txBody>
      </p:sp>
      <p:sp>
        <p:nvSpPr>
          <p:cNvPr id="20" name="직사각형 19"/>
          <p:cNvSpPr/>
          <p:nvPr/>
        </p:nvSpPr>
        <p:spPr>
          <a:xfrm>
            <a:off x="10097967" y="3754709"/>
            <a:ext cx="570033" cy="59286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/>
              <a:t>UE4 </a:t>
            </a:r>
            <a:r>
              <a:rPr lang="en-US" altLang="ko-KR" sz="1050" dirty="0" smtClean="0"/>
              <a:t>(50MHz)</a:t>
            </a:r>
            <a:endParaRPr lang="ko-KR" altLang="en-US" sz="1050"/>
          </a:p>
        </p:txBody>
      </p:sp>
      <p:sp>
        <p:nvSpPr>
          <p:cNvPr id="21" name="직사각형 20"/>
          <p:cNvSpPr/>
          <p:nvPr/>
        </p:nvSpPr>
        <p:spPr>
          <a:xfrm>
            <a:off x="10631367" y="3754709"/>
            <a:ext cx="561975" cy="59286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/>
              <a:t>UE5 </a:t>
            </a:r>
            <a:r>
              <a:rPr lang="en-US" altLang="ko-KR" sz="1050" dirty="0" smtClean="0"/>
              <a:t>(50MHz)</a:t>
            </a:r>
            <a:endParaRPr lang="ko-KR" altLang="en-US" sz="1050"/>
          </a:p>
        </p:txBody>
      </p:sp>
      <p:cxnSp>
        <p:nvCxnSpPr>
          <p:cNvPr id="25" name="직선 연결선 24"/>
          <p:cNvCxnSpPr/>
          <p:nvPr/>
        </p:nvCxnSpPr>
        <p:spPr>
          <a:xfrm>
            <a:off x="1315452" y="2608784"/>
            <a:ext cx="0" cy="114592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/>
        </p:nvCxnSpPr>
        <p:spPr>
          <a:xfrm>
            <a:off x="5173077" y="2608784"/>
            <a:ext cx="0" cy="114592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/>
        </p:nvCxnSpPr>
        <p:spPr>
          <a:xfrm>
            <a:off x="8979196" y="2608784"/>
            <a:ext cx="0" cy="114592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직선 연결선 27"/>
          <p:cNvCxnSpPr/>
          <p:nvPr/>
        </p:nvCxnSpPr>
        <p:spPr>
          <a:xfrm>
            <a:off x="11203869" y="2608784"/>
            <a:ext cx="0" cy="114592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9" name="타원 28"/>
          <p:cNvSpPr/>
          <p:nvPr/>
        </p:nvSpPr>
        <p:spPr>
          <a:xfrm>
            <a:off x="1373875" y="3690278"/>
            <a:ext cx="7503425" cy="727668"/>
          </a:xfrm>
          <a:prstGeom prst="ellipse">
            <a:avLst/>
          </a:prstGeom>
          <a:solidFill>
            <a:srgbClr val="FF0000">
              <a:alpha val="3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직사각형 29"/>
          <p:cNvSpPr/>
          <p:nvPr/>
        </p:nvSpPr>
        <p:spPr>
          <a:xfrm>
            <a:off x="8964492" y="4888775"/>
            <a:ext cx="2218676" cy="59286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UE1 </a:t>
            </a:r>
            <a:r>
              <a:rPr lang="en-US" altLang="ko-KR" sz="1400" dirty="0" smtClean="0"/>
              <a:t>(200MHz)</a:t>
            </a:r>
            <a:endParaRPr lang="ko-KR" altLang="en-US" sz="1400"/>
          </a:p>
        </p:txBody>
      </p:sp>
      <p:sp>
        <p:nvSpPr>
          <p:cNvPr id="31" name="직사각형 30"/>
          <p:cNvSpPr/>
          <p:nvPr/>
        </p:nvSpPr>
        <p:spPr>
          <a:xfrm>
            <a:off x="1296402" y="4888775"/>
            <a:ext cx="3847097" cy="59286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UE1 </a:t>
            </a:r>
            <a:r>
              <a:rPr lang="en-US" altLang="ko-KR" sz="1400" dirty="0" smtClean="0"/>
              <a:t>(400MHz)</a:t>
            </a:r>
            <a:endParaRPr lang="ko-KR" altLang="en-US" sz="1400"/>
          </a:p>
        </p:txBody>
      </p:sp>
      <p:sp>
        <p:nvSpPr>
          <p:cNvPr id="32" name="직사각형 31"/>
          <p:cNvSpPr/>
          <p:nvPr/>
        </p:nvSpPr>
        <p:spPr>
          <a:xfrm>
            <a:off x="5164555" y="4889141"/>
            <a:ext cx="3785064" cy="59286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UE1 </a:t>
            </a:r>
            <a:r>
              <a:rPr lang="en-US" altLang="ko-KR" sz="1400" dirty="0" smtClean="0"/>
              <a:t>(400MHz)</a:t>
            </a:r>
            <a:endParaRPr lang="ko-KR" altLang="en-US" sz="1400"/>
          </a:p>
        </p:txBody>
      </p:sp>
      <p:sp>
        <p:nvSpPr>
          <p:cNvPr id="37" name="타원 36"/>
          <p:cNvSpPr/>
          <p:nvPr/>
        </p:nvSpPr>
        <p:spPr>
          <a:xfrm>
            <a:off x="1354825" y="4824344"/>
            <a:ext cx="9818170" cy="727668"/>
          </a:xfrm>
          <a:prstGeom prst="ellipse">
            <a:avLst/>
          </a:prstGeom>
          <a:solidFill>
            <a:srgbClr val="FF0000">
              <a:alpha val="3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5396499" y="4485655"/>
            <a:ext cx="623302" cy="291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Or</a:t>
            </a:r>
            <a:endParaRPr lang="ko-KR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1591578" y="5652776"/>
            <a:ext cx="90575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2400" dirty="0" smtClean="0"/>
              <a:t>Base on RAN1 agreement,</a:t>
            </a:r>
            <a:r>
              <a:rPr lang="en-US" altLang="ko-KR" sz="2400" dirty="0" smtClean="0">
                <a:solidFill>
                  <a:srgbClr val="FF0000"/>
                </a:solidFill>
              </a:rPr>
              <a:t> </a:t>
            </a:r>
            <a:r>
              <a:rPr lang="en-US" altLang="ko-KR" sz="2400" dirty="0" smtClean="0"/>
              <a:t>activated BWP is single per CC for 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2400" dirty="0" smtClean="0"/>
              <a:t>RAN4 focus on UE RF requirements for Intra-band contiguous CA in rel-15 </a:t>
            </a:r>
          </a:p>
        </p:txBody>
      </p:sp>
      <p:sp>
        <p:nvSpPr>
          <p:cNvPr id="42" name="Title 1"/>
          <p:cNvSpPr txBox="1">
            <a:spLocks/>
          </p:cNvSpPr>
          <p:nvPr/>
        </p:nvSpPr>
        <p:spPr>
          <a:xfrm>
            <a:off x="981075" y="129757"/>
            <a:ext cx="10515600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dirty="0" smtClean="0"/>
              <a:t>Information: Intra-band contiguous CA</a:t>
            </a:r>
            <a:endParaRPr lang="en-US" dirty="0"/>
          </a:p>
        </p:txBody>
      </p:sp>
      <p:sp>
        <p:nvSpPr>
          <p:cNvPr id="43" name="직사각형 42"/>
          <p:cNvSpPr/>
          <p:nvPr/>
        </p:nvSpPr>
        <p:spPr>
          <a:xfrm>
            <a:off x="1482468" y="1015997"/>
            <a:ext cx="68204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* </a:t>
            </a:r>
            <a:r>
              <a:rPr lang="en-US" altLang="ko-KR" dirty="0"/>
              <a:t>Max. supported </a:t>
            </a:r>
            <a:r>
              <a:rPr lang="en-US" altLang="ko-KR" dirty="0" smtClean="0"/>
              <a:t>CBW of UE1 is 400MHz, just shown here for example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8025071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17238</TotalTime>
  <Words>694</Words>
  <Application>Microsoft Office PowerPoint</Application>
  <PresentationFormat>와이드스크린</PresentationFormat>
  <Paragraphs>110</Paragraphs>
  <Slides>7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4" baseType="lpstr">
      <vt:lpstr>游ゴシック</vt:lpstr>
      <vt:lpstr>맑은 고딕</vt:lpstr>
      <vt:lpstr>Arial</vt:lpstr>
      <vt:lpstr>Calibri</vt:lpstr>
      <vt:lpstr>Calibri Light</vt:lpstr>
      <vt:lpstr>Wingdings</vt:lpstr>
      <vt:lpstr>Office Theme</vt:lpstr>
      <vt:lpstr>WF on wideband operation for both gNB/UE aspects</vt:lpstr>
      <vt:lpstr>Background (1)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Suhwan Lim</dc:creator>
  <cp:keywords>Wide;band operation, CTPClassification=CTP_PUBLIC:VisualMarkings=</cp:keywords>
  <cp:lastModifiedBy>임수환/책임연구원/차세대표준(연)ACS팀(suhwan.lim@lge.com)</cp:lastModifiedBy>
  <cp:revision>183</cp:revision>
  <dcterms:created xsi:type="dcterms:W3CDTF">2017-05-16T04:27:47Z</dcterms:created>
  <dcterms:modified xsi:type="dcterms:W3CDTF">2017-09-21T05:28:53Z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ccd9300a-d3cb-4747-a69d-10e989fc5750</vt:lpwstr>
  </property>
  <property fmtid="{D5CDD505-2E9C-101B-9397-08002B2CF9AE}" pid="3" name="CTP_TimeStamp">
    <vt:lpwstr>2017-09-20 10:31:06Z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