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2" r:id="rId5"/>
    <p:sldId id="263" r:id="rId6"/>
    <p:sldId id="264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>
        <p:scale>
          <a:sx n="70" d="100"/>
          <a:sy n="70" d="100"/>
        </p:scale>
        <p:origin x="34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LTE/NR UL subcarrier alignment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China Mobile, vivo, China Telecom,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Spreadtrum</a:t>
            </a:r>
            <a:r>
              <a:rPr lang="en-US" dirty="0" smtClean="0"/>
              <a:t>, </a:t>
            </a:r>
            <a:r>
              <a:rPr lang="en-US" dirty="0" smtClean="0"/>
              <a:t>Deutsche Telekom, Orange, Vodafone, </a:t>
            </a:r>
            <a:r>
              <a:rPr lang="en-US" dirty="0" smtClean="0"/>
              <a:t>Bell </a:t>
            </a:r>
            <a:r>
              <a:rPr lang="en-US" dirty="0" smtClean="0"/>
              <a:t>Mobility</a:t>
            </a:r>
            <a:r>
              <a:rPr lang="en-US" smtClean="0"/>
              <a:t>, China Unicom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870"/>
            <a:ext cx="10515600" cy="1067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5" y="1514911"/>
            <a:ext cx="11477767" cy="443551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It was agreed that LTE/NR UL subcarrier alignment is to be specified by Dec 2017 in RP-172104, “Way forward on UL sharing aspects” at RAN#77.</a:t>
            </a:r>
          </a:p>
          <a:p>
            <a:endParaRPr lang="en-US" dirty="0" smtClean="0"/>
          </a:p>
          <a:p>
            <a:r>
              <a:rPr lang="en-US" dirty="0" smtClean="0"/>
              <a:t>To achieve LTE/NR subcarrier alignment, the following options are possible</a:t>
            </a:r>
          </a:p>
          <a:p>
            <a:pPr lvl="1"/>
            <a:r>
              <a:rPr lang="en-US" dirty="0" smtClean="0"/>
              <a:t>Option 1: Base band shift with 7.5kHz shift, without requiring LO frequency retuning, applicable to both shared and independent RFs</a:t>
            </a:r>
          </a:p>
          <a:p>
            <a:pPr lvl="1"/>
            <a:r>
              <a:rPr lang="en-US" dirty="0" smtClean="0"/>
              <a:t>Option 2: Digital rotator with 7.5kHz, without requiring LO frequency retuning</a:t>
            </a:r>
            <a:r>
              <a:rPr lang="en-US" altLang="zh-CN" dirty="0" smtClean="0"/>
              <a:t> , applicable to both shared and independent RFs</a:t>
            </a:r>
            <a:endParaRPr lang="en-US" dirty="0" smtClean="0"/>
          </a:p>
          <a:p>
            <a:pPr lvl="1"/>
            <a:r>
              <a:rPr lang="en-US" dirty="0" smtClean="0"/>
              <a:t>Option 3: RF shift with independent RFs, without requiring LO frequency retuning</a:t>
            </a:r>
          </a:p>
          <a:p>
            <a:pPr lvl="1"/>
            <a:r>
              <a:rPr lang="en-US" dirty="0" smtClean="0"/>
              <a:t>Option 4: RF shift with shared RFs, requiring LO frequency retuning</a:t>
            </a:r>
          </a:p>
        </p:txBody>
      </p:sp>
    </p:spTree>
    <p:extLst>
      <p:ext uri="{BB962C8B-B14F-4D97-AF65-F5344CB8AC3E}">
        <p14:creationId xmlns:p14="http://schemas.microsoft.com/office/powerpoint/2010/main" val="2830957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46758"/>
            <a:ext cx="10515600" cy="958708"/>
          </a:xfrm>
        </p:spPr>
        <p:txBody>
          <a:bodyPr/>
          <a:lstStyle/>
          <a:p>
            <a:r>
              <a:rPr lang="en-US" altLang="zh-CN" dirty="0" smtClean="0"/>
              <a:t>Option 1: BB shift</a:t>
            </a:r>
            <a:endParaRPr lang="zh-CN" altLang="en-US" dirty="0"/>
          </a:p>
        </p:txBody>
      </p:sp>
      <p:grpSp>
        <p:nvGrpSpPr>
          <p:cNvPr id="109" name="组合 108"/>
          <p:cNvGrpSpPr/>
          <p:nvPr/>
        </p:nvGrpSpPr>
        <p:grpSpPr>
          <a:xfrm>
            <a:off x="820988" y="1207748"/>
            <a:ext cx="5216939" cy="3756055"/>
            <a:chOff x="820988" y="1207748"/>
            <a:chExt cx="5216939" cy="3756055"/>
          </a:xfrm>
        </p:grpSpPr>
        <p:cxnSp>
          <p:nvCxnSpPr>
            <p:cNvPr id="8" name="直接箭头连接符 138"/>
            <p:cNvCxnSpPr>
              <a:endCxn id="27" idx="2"/>
            </p:cNvCxnSpPr>
            <p:nvPr/>
          </p:nvCxnSpPr>
          <p:spPr bwMode="auto">
            <a:xfrm flipV="1">
              <a:off x="4881251" y="3078324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36198" y="3787948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54322" y="3285473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863072" y="4109209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45848" y="4201999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858750" y="4100733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9769" y="4109399"/>
              <a:ext cx="13079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</a:t>
              </a:r>
              <a:r>
                <a:rPr lang="en-US" altLang="zh-CN" sz="1400" dirty="0" smtClean="0">
                  <a:latin typeface="Arial" pitchFamily="34" charset="0"/>
                  <a:cs typeface="Arial" pitchFamily="34" charset="0"/>
                </a:rPr>
                <a:t>with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7.5 kHz</a:t>
              </a:r>
              <a:r>
                <a:rPr lang="en-US" altLang="zh-CN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shift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7563" y="4370879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988" y="2697545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圆角矩形 113"/>
            <p:cNvSpPr/>
            <p:nvPr/>
          </p:nvSpPr>
          <p:spPr>
            <a:xfrm>
              <a:off x="1923518" y="1992469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8" name="圆角矩形 111"/>
            <p:cNvSpPr/>
            <p:nvPr/>
          </p:nvSpPr>
          <p:spPr>
            <a:xfrm>
              <a:off x="942746" y="1862113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92356" y="3446117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圆角矩形 100"/>
            <p:cNvSpPr/>
            <p:nvPr/>
          </p:nvSpPr>
          <p:spPr>
            <a:xfrm>
              <a:off x="2043699" y="284335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1" name="直接箭头连接符 138"/>
            <p:cNvCxnSpPr/>
            <p:nvPr/>
          </p:nvCxnSpPr>
          <p:spPr bwMode="auto">
            <a:xfrm flipH="1" flipV="1">
              <a:off x="2261727" y="3757763"/>
              <a:ext cx="1298" cy="33081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Elbow Connector 230"/>
            <p:cNvCxnSpPr/>
            <p:nvPr/>
          </p:nvCxnSpPr>
          <p:spPr bwMode="auto">
            <a:xfrm rot="16200000" flipV="1">
              <a:off x="3376072" y="3321240"/>
              <a:ext cx="100017" cy="1434663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3" name="组合 223"/>
            <p:cNvGrpSpPr/>
            <p:nvPr/>
          </p:nvGrpSpPr>
          <p:grpSpPr>
            <a:xfrm>
              <a:off x="2055381" y="3173879"/>
              <a:ext cx="849535" cy="814643"/>
              <a:chOff x="1441247" y="3268218"/>
              <a:chExt cx="849535" cy="814643"/>
            </a:xfrm>
          </p:grpSpPr>
          <p:cxnSp>
            <p:nvCxnSpPr>
              <p:cNvPr id="48" name="直接箭头连接符 138"/>
              <p:cNvCxnSpPr/>
              <p:nvPr/>
            </p:nvCxnSpPr>
            <p:spPr bwMode="auto">
              <a:xfrm flipV="1">
                <a:off x="2099343" y="3832290"/>
                <a:ext cx="0" cy="2505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9" name="Arc 249"/>
              <p:cNvSpPr/>
              <p:nvPr/>
            </p:nvSpPr>
            <p:spPr bwMode="auto">
              <a:xfrm rot="8309976">
                <a:off x="1635069" y="3268218"/>
                <a:ext cx="512071" cy="459531"/>
              </a:xfrm>
              <a:prstGeom prst="arc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69875" marR="0" indent="-269875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5F5F5F"/>
                  </a:buClr>
                  <a:buSzPct val="80000"/>
                  <a:buFont typeface="Wingdings" pitchFamily="2" charset="2"/>
                  <a:buNone/>
                  <a:tabLst/>
                </a:pPr>
                <a:endParaRPr kumimoji="0" 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41247" y="3434667"/>
                <a:ext cx="849535" cy="410568"/>
              </a:xfrm>
              <a:prstGeom prst="round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ts val="0"/>
                  </a:spcBef>
                  <a:buClr>
                    <a:srgbClr val="333399"/>
                  </a:buClr>
                  <a:buSzPct val="50000"/>
                </a:pPr>
                <a:endParaRPr lang="en-US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cxnSp>
            <p:nvCxnSpPr>
              <p:cNvPr id="51" name="直接箭头连接符 138"/>
              <p:cNvCxnSpPr/>
              <p:nvPr/>
            </p:nvCxnSpPr>
            <p:spPr bwMode="auto">
              <a:xfrm flipV="1">
                <a:off x="1647593" y="3425882"/>
                <a:ext cx="203106" cy="41384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直接箭头连接符 138"/>
              <p:cNvCxnSpPr>
                <a:endCxn id="50" idx="0"/>
              </p:cNvCxnSpPr>
              <p:nvPr/>
            </p:nvCxnSpPr>
            <p:spPr bwMode="auto">
              <a:xfrm flipH="1" flipV="1">
                <a:off x="1866015" y="3434667"/>
                <a:ext cx="226271" cy="39214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24" name="直接箭头连接符 138"/>
            <p:cNvCxnSpPr>
              <a:endCxn id="20" idx="2"/>
            </p:cNvCxnSpPr>
            <p:nvPr/>
          </p:nvCxnSpPr>
          <p:spPr bwMode="auto">
            <a:xfrm flipH="1" flipV="1">
              <a:off x="2471095" y="3079340"/>
              <a:ext cx="1" cy="2609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113"/>
            <p:cNvSpPr/>
            <p:nvPr/>
          </p:nvSpPr>
          <p:spPr>
            <a:xfrm>
              <a:off x="4331441" y="1992469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26" name="直接箭头连接符 138"/>
            <p:cNvCxnSpPr/>
            <p:nvPr/>
          </p:nvCxnSpPr>
          <p:spPr bwMode="auto">
            <a:xfrm flipH="1" flipV="1">
              <a:off x="2470287" y="2625650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圆角矩形 100"/>
            <p:cNvSpPr/>
            <p:nvPr/>
          </p:nvSpPr>
          <p:spPr>
            <a:xfrm>
              <a:off x="4453855" y="2842338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8" name="直接箭头连接符 138"/>
            <p:cNvCxnSpPr/>
            <p:nvPr/>
          </p:nvCxnSpPr>
          <p:spPr bwMode="auto">
            <a:xfrm flipH="1" flipV="1">
              <a:off x="4879037" y="262622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138"/>
            <p:cNvCxnSpPr/>
            <p:nvPr/>
          </p:nvCxnSpPr>
          <p:spPr bwMode="auto">
            <a:xfrm flipH="1" flipV="1">
              <a:off x="4879114" y="1748712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679602" y="3786573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729467" y="2471736"/>
              <a:ext cx="8662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3.5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825702" y="2471736"/>
              <a:ext cx="78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1.8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3" name="Group 91"/>
            <p:cNvGrpSpPr/>
            <p:nvPr/>
          </p:nvGrpSpPr>
          <p:grpSpPr>
            <a:xfrm>
              <a:off x="3383919" y="2066119"/>
              <a:ext cx="673395" cy="995217"/>
              <a:chOff x="2663455" y="2160458"/>
              <a:chExt cx="673395" cy="995217"/>
            </a:xfrm>
          </p:grpSpPr>
          <p:cxnSp>
            <p:nvCxnSpPr>
              <p:cNvPr id="43" name="Shape 68"/>
              <p:cNvCxnSpPr/>
              <p:nvPr/>
            </p:nvCxnSpPr>
            <p:spPr bwMode="auto">
              <a:xfrm>
                <a:off x="2998383" y="2402958"/>
                <a:ext cx="182880" cy="20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80874" y="2917550"/>
                <a:ext cx="228600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Elbow Connector 79"/>
              <p:cNvCxnSpPr>
                <a:stCxn id="44" idx="0"/>
                <a:endCxn id="46" idx="2"/>
              </p:cNvCxnSpPr>
              <p:nvPr/>
            </p:nvCxnSpPr>
            <p:spPr bwMode="auto">
              <a:xfrm rot="16200000" flipV="1">
                <a:off x="2652789" y="2575164"/>
                <a:ext cx="512543" cy="172229"/>
              </a:xfrm>
              <a:prstGeom prst="bentConnector2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sp>
            <p:nvSpPr>
              <p:cNvPr id="46" name="Rectangle 67"/>
              <p:cNvSpPr/>
              <p:nvPr/>
            </p:nvSpPr>
            <p:spPr>
              <a:xfrm rot="16200000">
                <a:off x="2498651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  <p:sp>
            <p:nvSpPr>
              <p:cNvPr id="47" name="Rectangle 88"/>
              <p:cNvSpPr/>
              <p:nvPr/>
            </p:nvSpPr>
            <p:spPr>
              <a:xfrm rot="16200000">
                <a:off x="3012557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</p:grpSp>
        <p:cxnSp>
          <p:nvCxnSpPr>
            <p:cNvPr id="34" name="Straight Arrow Connector 93"/>
            <p:cNvCxnSpPr>
              <a:stCxn id="46" idx="0"/>
              <a:endCxn id="17" idx="3"/>
            </p:cNvCxnSpPr>
            <p:nvPr/>
          </p:nvCxnSpPr>
          <p:spPr bwMode="auto">
            <a:xfrm flipH="1">
              <a:off x="3018672" y="2310668"/>
              <a:ext cx="36524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98"/>
            <p:cNvCxnSpPr>
              <a:stCxn id="47" idx="2"/>
              <a:endCxn id="25" idx="1"/>
            </p:cNvCxnSpPr>
            <p:nvPr/>
          </p:nvCxnSpPr>
          <p:spPr bwMode="auto">
            <a:xfrm>
              <a:off x="4057315" y="2310668"/>
              <a:ext cx="27412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直接箭头连接符 138"/>
            <p:cNvCxnSpPr/>
            <p:nvPr/>
          </p:nvCxnSpPr>
          <p:spPr bwMode="auto">
            <a:xfrm flipH="1" flipV="1">
              <a:off x="2469067" y="1742697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等腰三角形 36"/>
            <p:cNvSpPr/>
            <p:nvPr/>
          </p:nvSpPr>
          <p:spPr bwMode="auto">
            <a:xfrm>
              <a:off x="2285900" y="1418410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 bwMode="auto">
            <a:xfrm>
              <a:off x="4692290" y="1418410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39" name="直接箭头连接符 138"/>
            <p:cNvCxnSpPr/>
            <p:nvPr/>
          </p:nvCxnSpPr>
          <p:spPr bwMode="auto">
            <a:xfrm flipH="1" flipV="1">
              <a:off x="2467014" y="1207748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直接箭头连接符 138"/>
            <p:cNvCxnSpPr/>
            <p:nvPr/>
          </p:nvCxnSpPr>
          <p:spPr bwMode="auto">
            <a:xfrm flipH="1" flipV="1">
              <a:off x="4873954" y="122125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84779" y="1426567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84818" y="1426567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53" name="Arc 104"/>
            <p:cNvSpPr/>
            <p:nvPr/>
          </p:nvSpPr>
          <p:spPr bwMode="auto">
            <a:xfrm rot="7952530">
              <a:off x="2285389" y="3302616"/>
              <a:ext cx="385310" cy="380520"/>
            </a:xfrm>
            <a:prstGeom prst="arc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triangle" w="sm" len="sm"/>
              <a:tailEnd type="triangl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228659" y="3220338"/>
            <a:ext cx="997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LTE</a:t>
            </a:r>
          </a:p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RF IC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6" name="Group 12"/>
          <p:cNvGrpSpPr/>
          <p:nvPr/>
        </p:nvGrpSpPr>
        <p:grpSpPr>
          <a:xfrm>
            <a:off x="6289695" y="964695"/>
            <a:ext cx="5406154" cy="3964389"/>
            <a:chOff x="5825663" y="1128471"/>
            <a:chExt cx="5406154" cy="3964389"/>
          </a:xfrm>
        </p:grpSpPr>
        <p:sp>
          <p:nvSpPr>
            <p:cNvPr id="57" name="圆角矩形 111"/>
            <p:cNvSpPr/>
            <p:nvPr/>
          </p:nvSpPr>
          <p:spPr>
            <a:xfrm>
              <a:off x="8057908" y="3935392"/>
              <a:ext cx="3019064" cy="1134316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8" name="圆角矩形 111"/>
            <p:cNvSpPr/>
            <p:nvPr/>
          </p:nvSpPr>
          <p:spPr>
            <a:xfrm>
              <a:off x="5937814" y="3923818"/>
              <a:ext cx="1956120" cy="1169042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345452" y="3998615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541886" y="3999990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1" name="组合 203"/>
            <p:cNvGrpSpPr/>
            <p:nvPr/>
          </p:nvGrpSpPr>
          <p:grpSpPr>
            <a:xfrm>
              <a:off x="6574411" y="4298098"/>
              <a:ext cx="1122184" cy="695700"/>
              <a:chOff x="6554955" y="4691629"/>
              <a:chExt cx="1261651" cy="69570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644203" y="4691629"/>
                <a:ext cx="1080096" cy="695700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ct val="20000"/>
                  </a:spcBef>
                  <a:buClr>
                    <a:srgbClr val="333399"/>
                  </a:buClr>
                  <a:buSzPct val="50000"/>
                  <a:buFont typeface="Wingdings" pitchFamily="2" charset="2"/>
                  <a:buChar char="l"/>
                </a:pPr>
                <a:endParaRPr lang="en-US" sz="2400" b="1" dirty="0" smtClean="0">
                  <a:solidFill>
                    <a:schemeClr val="bg1"/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4955" y="4764448"/>
                <a:ext cx="1261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LTE</a:t>
                </a:r>
              </a:p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 BB ASIC</a:t>
                </a:r>
                <a:endParaRPr lang="en-US" sz="1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8322197" y="4289623"/>
              <a:ext cx="1805548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07013" y="4309970"/>
              <a:ext cx="16513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with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7.5kHz shift </a:t>
              </a:r>
            </a:p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25663" y="440929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圆角矩形 113"/>
            <p:cNvSpPr/>
            <p:nvPr/>
          </p:nvSpPr>
          <p:spPr>
            <a:xfrm>
              <a:off x="8103165" y="254014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45285" y="1945085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圆角矩形 100"/>
            <p:cNvSpPr/>
            <p:nvPr/>
          </p:nvSpPr>
          <p:spPr>
            <a:xfrm>
              <a:off x="8214531" y="339103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68" name="直接箭头连接符 138"/>
            <p:cNvCxnSpPr>
              <a:stCxn id="82" idx="0"/>
            </p:cNvCxnSpPr>
            <p:nvPr/>
          </p:nvCxnSpPr>
          <p:spPr bwMode="auto">
            <a:xfrm flipV="1">
              <a:off x="7412044" y="2291787"/>
              <a:ext cx="308270" cy="2618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直接箭头连接符 138"/>
            <p:cNvCxnSpPr>
              <a:endCxn id="67" idx="2"/>
            </p:cNvCxnSpPr>
            <p:nvPr/>
          </p:nvCxnSpPr>
          <p:spPr bwMode="auto">
            <a:xfrm flipH="1" flipV="1">
              <a:off x="8641927" y="3627016"/>
              <a:ext cx="4362" cy="64403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0" name="Arc 249"/>
            <p:cNvSpPr/>
            <p:nvPr/>
          </p:nvSpPr>
          <p:spPr bwMode="auto">
            <a:xfrm rot="8309976">
              <a:off x="7725298" y="170756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7522661" y="187401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2" name="直接箭头连接符 138"/>
            <p:cNvCxnSpPr/>
            <p:nvPr/>
          </p:nvCxnSpPr>
          <p:spPr bwMode="auto">
            <a:xfrm flipV="1">
              <a:off x="7737822" y="186523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直接箭头连接符 138"/>
            <p:cNvCxnSpPr>
              <a:endCxn id="71" idx="0"/>
            </p:cNvCxnSpPr>
            <p:nvPr/>
          </p:nvCxnSpPr>
          <p:spPr bwMode="auto">
            <a:xfrm flipH="1" flipV="1">
              <a:off x="7947429" y="1874017"/>
              <a:ext cx="235085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接箭头连接符 138"/>
            <p:cNvCxnSpPr>
              <a:stCxn id="99" idx="0"/>
              <a:endCxn id="83" idx="2"/>
            </p:cNvCxnSpPr>
            <p:nvPr/>
          </p:nvCxnSpPr>
          <p:spPr bwMode="auto">
            <a:xfrm flipH="1" flipV="1">
              <a:off x="7134142" y="3634451"/>
              <a:ext cx="1" cy="663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圆角矩形 113"/>
            <p:cNvSpPr/>
            <p:nvPr/>
          </p:nvSpPr>
          <p:spPr>
            <a:xfrm>
              <a:off x="9263510" y="254014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6" name="直接箭头连接符 138"/>
            <p:cNvCxnSpPr/>
            <p:nvPr/>
          </p:nvCxnSpPr>
          <p:spPr bwMode="auto">
            <a:xfrm flipH="1" flipV="1">
              <a:off x="8640881" y="317332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7" name="圆角矩形 100"/>
            <p:cNvSpPr/>
            <p:nvPr/>
          </p:nvSpPr>
          <p:spPr>
            <a:xfrm>
              <a:off x="9384754" y="339001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78" name="直接箭头连接符 138"/>
            <p:cNvCxnSpPr/>
            <p:nvPr/>
          </p:nvCxnSpPr>
          <p:spPr bwMode="auto">
            <a:xfrm flipH="1" flipV="1">
              <a:off x="9811106" y="317390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直接箭头连接符 138"/>
            <p:cNvCxnSpPr>
              <a:stCxn id="75" idx="0"/>
            </p:cNvCxnSpPr>
            <p:nvPr/>
          </p:nvCxnSpPr>
          <p:spPr bwMode="auto">
            <a:xfrm flipV="1">
              <a:off x="9812150" y="1666755"/>
              <a:ext cx="3182" cy="8733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接箭头连接符 138"/>
            <p:cNvCxnSpPr>
              <a:endCxn id="77" idx="2"/>
            </p:cNvCxnSpPr>
            <p:nvPr/>
          </p:nvCxnSpPr>
          <p:spPr bwMode="auto">
            <a:xfrm flipV="1">
              <a:off x="9811106" y="3626000"/>
              <a:ext cx="1044" cy="6636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1" name="直接箭头连接符 138"/>
            <p:cNvCxnSpPr/>
            <p:nvPr/>
          </p:nvCxnSpPr>
          <p:spPr bwMode="auto">
            <a:xfrm flipV="1">
              <a:off x="7947429" y="1685169"/>
              <a:ext cx="3497" cy="1656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2" name="圆角矩形 113"/>
            <p:cNvSpPr/>
            <p:nvPr/>
          </p:nvSpPr>
          <p:spPr>
            <a:xfrm>
              <a:off x="6965285" y="2553651"/>
              <a:ext cx="893517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83" name="圆角矩形 100"/>
            <p:cNvSpPr/>
            <p:nvPr/>
          </p:nvSpPr>
          <p:spPr>
            <a:xfrm>
              <a:off x="6632294" y="3404536"/>
              <a:ext cx="1003696" cy="22991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84" name="直接箭头连接符 138"/>
            <p:cNvCxnSpPr/>
            <p:nvPr/>
          </p:nvCxnSpPr>
          <p:spPr bwMode="auto">
            <a:xfrm flipH="1" flipV="1">
              <a:off x="8229600" y="2303362"/>
              <a:ext cx="424783" cy="2444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5" name="等腰三角形 84"/>
            <p:cNvSpPr/>
            <p:nvPr/>
          </p:nvSpPr>
          <p:spPr bwMode="auto">
            <a:xfrm>
              <a:off x="7755039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 bwMode="auto">
            <a:xfrm>
              <a:off x="9626955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065382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935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cxnSp>
          <p:nvCxnSpPr>
            <p:cNvPr id="89" name="直接箭头连接符 138"/>
            <p:cNvCxnSpPr/>
            <p:nvPr/>
          </p:nvCxnSpPr>
          <p:spPr bwMode="auto">
            <a:xfrm flipH="1" flipV="1">
              <a:off x="7357981" y="319840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接箭头连接符 138"/>
            <p:cNvCxnSpPr/>
            <p:nvPr/>
          </p:nvCxnSpPr>
          <p:spPr bwMode="auto">
            <a:xfrm flipH="1" flipV="1">
              <a:off x="7942497" y="1143905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接箭头连接符 138"/>
            <p:cNvCxnSpPr/>
            <p:nvPr/>
          </p:nvCxnSpPr>
          <p:spPr bwMode="auto">
            <a:xfrm flipH="1" flipV="1">
              <a:off x="9802164" y="112847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" name="圆角矩形 111"/>
            <p:cNvSpPr/>
            <p:nvPr/>
          </p:nvSpPr>
          <p:spPr>
            <a:xfrm>
              <a:off x="5949387" y="2444186"/>
              <a:ext cx="1956119" cy="1387033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3" name="圆角矩形 111"/>
            <p:cNvSpPr/>
            <p:nvPr/>
          </p:nvSpPr>
          <p:spPr>
            <a:xfrm>
              <a:off x="8048264" y="2442258"/>
              <a:ext cx="3019064" cy="1388961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295423" y="439964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234387" y="3374464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6" name="直接箭头连接符 138"/>
            <p:cNvCxnSpPr/>
            <p:nvPr/>
          </p:nvCxnSpPr>
          <p:spPr bwMode="auto">
            <a:xfrm flipH="1" flipV="1">
              <a:off x="6688578" y="316560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7" name="圆角矩形 113"/>
            <p:cNvSpPr/>
            <p:nvPr/>
          </p:nvSpPr>
          <p:spPr>
            <a:xfrm>
              <a:off x="6124932" y="2558005"/>
              <a:ext cx="785452" cy="610826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0" rIns="0"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rPr>
                <a:t>RF other band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771187" y="3090435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</a:t>
              </a:r>
              <a:endParaRPr lang="zh-CN" altLang="en-US" dirty="0"/>
            </a:p>
          </p:txBody>
        </p:sp>
      </p:grpSp>
      <p:sp>
        <p:nvSpPr>
          <p:cNvPr id="101" name="Arc 108"/>
          <p:cNvSpPr/>
          <p:nvPr/>
        </p:nvSpPr>
        <p:spPr bwMode="auto">
          <a:xfrm rot="7952530">
            <a:off x="8223593" y="1681249"/>
            <a:ext cx="385310" cy="380520"/>
          </a:xfrm>
          <a:prstGeom prst="arc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dash"/>
            <a:round/>
            <a:headEnd type="triangle" w="sm" len="sm"/>
            <a:tailEnd type="triangl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9875" marR="0" indent="-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ct val="80000"/>
              <a:buFont typeface="Wingdings" pitchFamily="2" charset="2"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2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BB shift is applicable to implementations with either shared or independent RF for LTE/NR at the shared carrier</a:t>
            </a:r>
          </a:p>
          <a:p>
            <a:r>
              <a:rPr lang="en-US" altLang="zh-CN" dirty="0" smtClean="0"/>
              <a:t>BB shift does not require LO frequency retuning and minimizes the LTE/NR switch time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5814"/>
            <a:ext cx="10515600" cy="958708"/>
          </a:xfrm>
        </p:spPr>
        <p:txBody>
          <a:bodyPr/>
          <a:lstStyle/>
          <a:p>
            <a:r>
              <a:rPr lang="en-US" altLang="zh-CN" dirty="0" smtClean="0"/>
              <a:t>Option 2: Digital rotator</a:t>
            </a:r>
            <a:endParaRPr lang="zh-CN" alt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659" y="3179394"/>
            <a:ext cx="997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LTE</a:t>
            </a:r>
          </a:p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RF IC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2"/>
          <p:cNvGrpSpPr/>
          <p:nvPr/>
        </p:nvGrpSpPr>
        <p:grpSpPr>
          <a:xfrm>
            <a:off x="6289695" y="923751"/>
            <a:ext cx="5406154" cy="3964389"/>
            <a:chOff x="5825663" y="1128471"/>
            <a:chExt cx="5406154" cy="3964389"/>
          </a:xfrm>
        </p:grpSpPr>
        <p:sp>
          <p:nvSpPr>
            <p:cNvPr id="57" name="圆角矩形 111"/>
            <p:cNvSpPr/>
            <p:nvPr/>
          </p:nvSpPr>
          <p:spPr>
            <a:xfrm>
              <a:off x="8057908" y="3935392"/>
              <a:ext cx="3019064" cy="1134316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8" name="圆角矩形 111"/>
            <p:cNvSpPr/>
            <p:nvPr/>
          </p:nvSpPr>
          <p:spPr>
            <a:xfrm>
              <a:off x="5937814" y="3923818"/>
              <a:ext cx="1956120" cy="1169042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642590" y="40190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541886" y="3999990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7" name="组合 203"/>
            <p:cNvGrpSpPr/>
            <p:nvPr/>
          </p:nvGrpSpPr>
          <p:grpSpPr>
            <a:xfrm>
              <a:off x="6574411" y="4298098"/>
              <a:ext cx="1122184" cy="695700"/>
              <a:chOff x="6554955" y="4691629"/>
              <a:chExt cx="1261651" cy="69570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644203" y="4691629"/>
                <a:ext cx="1080096" cy="695700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ct val="20000"/>
                  </a:spcBef>
                  <a:buClr>
                    <a:srgbClr val="333399"/>
                  </a:buClr>
                  <a:buSzPct val="50000"/>
                  <a:buFont typeface="Wingdings" pitchFamily="2" charset="2"/>
                  <a:buChar char="l"/>
                </a:pPr>
                <a:endParaRPr lang="en-US" sz="2400" b="1" dirty="0" smtClean="0">
                  <a:solidFill>
                    <a:schemeClr val="bg1"/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4955" y="4764448"/>
                <a:ext cx="1261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LTE</a:t>
                </a:r>
              </a:p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 BB ASIC</a:t>
                </a:r>
                <a:endParaRPr lang="en-US" sz="1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8322197" y="4289623"/>
              <a:ext cx="1805548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07013" y="4309970"/>
              <a:ext cx="16513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</a:t>
              </a: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shift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25663" y="440929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圆角矩形 113"/>
            <p:cNvSpPr/>
            <p:nvPr/>
          </p:nvSpPr>
          <p:spPr>
            <a:xfrm>
              <a:off x="8103165" y="254014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45285" y="1945085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圆角矩形 100"/>
            <p:cNvSpPr/>
            <p:nvPr/>
          </p:nvSpPr>
          <p:spPr>
            <a:xfrm>
              <a:off x="8214531" y="339103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68" name="直接箭头连接符 138"/>
            <p:cNvCxnSpPr>
              <a:stCxn id="82" idx="0"/>
            </p:cNvCxnSpPr>
            <p:nvPr/>
          </p:nvCxnSpPr>
          <p:spPr bwMode="auto">
            <a:xfrm flipV="1">
              <a:off x="7412044" y="2291787"/>
              <a:ext cx="308270" cy="2618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直接箭头连接符 138"/>
            <p:cNvCxnSpPr>
              <a:endCxn id="67" idx="2"/>
            </p:cNvCxnSpPr>
            <p:nvPr/>
          </p:nvCxnSpPr>
          <p:spPr bwMode="auto">
            <a:xfrm flipH="1" flipV="1">
              <a:off x="8641927" y="3627016"/>
              <a:ext cx="4362" cy="64403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0" name="Arc 249"/>
            <p:cNvSpPr/>
            <p:nvPr/>
          </p:nvSpPr>
          <p:spPr bwMode="auto">
            <a:xfrm rot="8309976">
              <a:off x="7725298" y="170756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7522661" y="187401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2" name="直接箭头连接符 138"/>
            <p:cNvCxnSpPr/>
            <p:nvPr/>
          </p:nvCxnSpPr>
          <p:spPr bwMode="auto">
            <a:xfrm flipV="1">
              <a:off x="7737822" y="186523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直接箭头连接符 138"/>
            <p:cNvCxnSpPr>
              <a:endCxn id="71" idx="0"/>
            </p:cNvCxnSpPr>
            <p:nvPr/>
          </p:nvCxnSpPr>
          <p:spPr bwMode="auto">
            <a:xfrm flipH="1" flipV="1">
              <a:off x="7947429" y="1874017"/>
              <a:ext cx="235085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接箭头连接符 138"/>
            <p:cNvCxnSpPr>
              <a:stCxn id="99" idx="0"/>
              <a:endCxn id="83" idx="2"/>
            </p:cNvCxnSpPr>
            <p:nvPr/>
          </p:nvCxnSpPr>
          <p:spPr bwMode="auto">
            <a:xfrm flipH="1" flipV="1">
              <a:off x="7134142" y="3634451"/>
              <a:ext cx="1" cy="663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圆角矩形 113"/>
            <p:cNvSpPr/>
            <p:nvPr/>
          </p:nvSpPr>
          <p:spPr>
            <a:xfrm>
              <a:off x="9263510" y="254014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6" name="直接箭头连接符 138"/>
            <p:cNvCxnSpPr/>
            <p:nvPr/>
          </p:nvCxnSpPr>
          <p:spPr bwMode="auto">
            <a:xfrm flipH="1" flipV="1">
              <a:off x="8640881" y="317332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7" name="圆角矩形 100"/>
            <p:cNvSpPr/>
            <p:nvPr/>
          </p:nvSpPr>
          <p:spPr>
            <a:xfrm>
              <a:off x="9384754" y="339001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78" name="直接箭头连接符 138"/>
            <p:cNvCxnSpPr/>
            <p:nvPr/>
          </p:nvCxnSpPr>
          <p:spPr bwMode="auto">
            <a:xfrm flipH="1" flipV="1">
              <a:off x="9811106" y="317390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直接箭头连接符 138"/>
            <p:cNvCxnSpPr>
              <a:stCxn id="75" idx="0"/>
            </p:cNvCxnSpPr>
            <p:nvPr/>
          </p:nvCxnSpPr>
          <p:spPr bwMode="auto">
            <a:xfrm flipV="1">
              <a:off x="9812150" y="1666755"/>
              <a:ext cx="3182" cy="8733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接箭头连接符 138"/>
            <p:cNvCxnSpPr>
              <a:endCxn id="77" idx="2"/>
            </p:cNvCxnSpPr>
            <p:nvPr/>
          </p:nvCxnSpPr>
          <p:spPr bwMode="auto">
            <a:xfrm flipV="1">
              <a:off x="9811106" y="3626000"/>
              <a:ext cx="1044" cy="6636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1" name="直接箭头连接符 138"/>
            <p:cNvCxnSpPr/>
            <p:nvPr/>
          </p:nvCxnSpPr>
          <p:spPr bwMode="auto">
            <a:xfrm flipV="1">
              <a:off x="7947429" y="1685169"/>
              <a:ext cx="3497" cy="1656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2" name="圆角矩形 113"/>
            <p:cNvSpPr/>
            <p:nvPr/>
          </p:nvSpPr>
          <p:spPr>
            <a:xfrm>
              <a:off x="6965285" y="2553651"/>
              <a:ext cx="893517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83" name="圆角矩形 100"/>
            <p:cNvSpPr/>
            <p:nvPr/>
          </p:nvSpPr>
          <p:spPr>
            <a:xfrm>
              <a:off x="6632294" y="3404536"/>
              <a:ext cx="1003696" cy="22991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84" name="直接箭头连接符 138"/>
            <p:cNvCxnSpPr/>
            <p:nvPr/>
          </p:nvCxnSpPr>
          <p:spPr bwMode="auto">
            <a:xfrm flipH="1" flipV="1">
              <a:off x="8229600" y="2303362"/>
              <a:ext cx="424783" cy="2444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5" name="等腰三角形 84"/>
            <p:cNvSpPr/>
            <p:nvPr/>
          </p:nvSpPr>
          <p:spPr bwMode="auto">
            <a:xfrm>
              <a:off x="7755039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 bwMode="auto">
            <a:xfrm>
              <a:off x="9626955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065382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935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cxnSp>
          <p:nvCxnSpPr>
            <p:cNvPr id="89" name="直接箭头连接符 138"/>
            <p:cNvCxnSpPr/>
            <p:nvPr/>
          </p:nvCxnSpPr>
          <p:spPr bwMode="auto">
            <a:xfrm flipH="1" flipV="1">
              <a:off x="7357981" y="319840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接箭头连接符 138"/>
            <p:cNvCxnSpPr/>
            <p:nvPr/>
          </p:nvCxnSpPr>
          <p:spPr bwMode="auto">
            <a:xfrm flipH="1" flipV="1">
              <a:off x="7942497" y="1143905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接箭头连接符 138"/>
            <p:cNvCxnSpPr/>
            <p:nvPr/>
          </p:nvCxnSpPr>
          <p:spPr bwMode="auto">
            <a:xfrm flipH="1" flipV="1">
              <a:off x="9802164" y="112847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" name="圆角矩形 111"/>
            <p:cNvSpPr/>
            <p:nvPr/>
          </p:nvSpPr>
          <p:spPr>
            <a:xfrm>
              <a:off x="5949387" y="2444186"/>
              <a:ext cx="1956119" cy="1387033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3" name="圆角矩形 111"/>
            <p:cNvSpPr/>
            <p:nvPr/>
          </p:nvSpPr>
          <p:spPr>
            <a:xfrm>
              <a:off x="8048264" y="2442258"/>
              <a:ext cx="3019064" cy="1388961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295423" y="439964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234387" y="3374464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6" name="直接箭头连接符 138"/>
            <p:cNvCxnSpPr/>
            <p:nvPr/>
          </p:nvCxnSpPr>
          <p:spPr bwMode="auto">
            <a:xfrm flipH="1" flipV="1">
              <a:off x="6688578" y="316560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7" name="圆角矩形 113"/>
            <p:cNvSpPr/>
            <p:nvPr/>
          </p:nvSpPr>
          <p:spPr>
            <a:xfrm>
              <a:off x="6124932" y="2558005"/>
              <a:ext cx="785452" cy="610826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0" rIns="0"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rPr>
                <a:t>RF other band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771187" y="3090435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</a:t>
              </a:r>
              <a:endParaRPr lang="zh-CN" altLang="en-US" dirty="0"/>
            </a:p>
          </p:txBody>
        </p:sp>
      </p:grpSp>
      <p:sp>
        <p:nvSpPr>
          <p:cNvPr id="101" name="Arc 108"/>
          <p:cNvSpPr/>
          <p:nvPr/>
        </p:nvSpPr>
        <p:spPr bwMode="auto">
          <a:xfrm rot="7952530">
            <a:off x="8223593" y="1640305"/>
            <a:ext cx="385310" cy="380520"/>
          </a:xfrm>
          <a:prstGeom prst="arc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dash"/>
            <a:round/>
            <a:headEnd type="triangle" w="sm" len="sm"/>
            <a:tailEnd type="triangl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9875" marR="0" indent="-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ct val="80000"/>
              <a:buFont typeface="Wingdings" pitchFamily="2" charset="2"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820988" y="1166804"/>
            <a:ext cx="5216939" cy="3756055"/>
            <a:chOff x="820988" y="1166804"/>
            <a:chExt cx="5216939" cy="3756055"/>
          </a:xfrm>
        </p:grpSpPr>
        <p:cxnSp>
          <p:nvCxnSpPr>
            <p:cNvPr id="8" name="直接箭头连接符 138"/>
            <p:cNvCxnSpPr>
              <a:endCxn id="27" idx="2"/>
            </p:cNvCxnSpPr>
            <p:nvPr/>
          </p:nvCxnSpPr>
          <p:spPr bwMode="auto">
            <a:xfrm flipV="1">
              <a:off x="4881251" y="3037380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36198" y="3747004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54322" y="3244529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863072" y="4068265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45848" y="4161055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858750" y="4059789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9769" y="4068455"/>
              <a:ext cx="13079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r>
                <a:rPr lang="en-US" altLang="zh-CN" sz="14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 kHz</a:t>
              </a:r>
              <a:r>
                <a:rPr lang="en-US" altLang="zh-CN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shift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7563" y="4329935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988" y="2656601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圆角矩形 113"/>
            <p:cNvSpPr/>
            <p:nvPr/>
          </p:nvSpPr>
          <p:spPr>
            <a:xfrm>
              <a:off x="1923518" y="195152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8" name="圆角矩形 111"/>
            <p:cNvSpPr/>
            <p:nvPr/>
          </p:nvSpPr>
          <p:spPr>
            <a:xfrm>
              <a:off x="942746" y="1821169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92356" y="3405173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圆角矩形 100"/>
            <p:cNvSpPr/>
            <p:nvPr/>
          </p:nvSpPr>
          <p:spPr>
            <a:xfrm>
              <a:off x="2043699" y="280241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1" name="直接箭头连接符 138"/>
            <p:cNvCxnSpPr/>
            <p:nvPr/>
          </p:nvCxnSpPr>
          <p:spPr bwMode="auto">
            <a:xfrm flipH="1" flipV="1">
              <a:off x="2261727" y="3716819"/>
              <a:ext cx="1298" cy="33081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Elbow Connector 230"/>
            <p:cNvCxnSpPr/>
            <p:nvPr/>
          </p:nvCxnSpPr>
          <p:spPr bwMode="auto">
            <a:xfrm rot="16200000" flipV="1">
              <a:off x="3376072" y="3280296"/>
              <a:ext cx="100017" cy="1434663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" name="组合 223"/>
            <p:cNvGrpSpPr/>
            <p:nvPr/>
          </p:nvGrpSpPr>
          <p:grpSpPr>
            <a:xfrm>
              <a:off x="2055381" y="3132935"/>
              <a:ext cx="849535" cy="814643"/>
              <a:chOff x="1441247" y="3268218"/>
              <a:chExt cx="849535" cy="814643"/>
            </a:xfrm>
          </p:grpSpPr>
          <p:cxnSp>
            <p:nvCxnSpPr>
              <p:cNvPr id="48" name="直接箭头连接符 138"/>
              <p:cNvCxnSpPr/>
              <p:nvPr/>
            </p:nvCxnSpPr>
            <p:spPr bwMode="auto">
              <a:xfrm flipV="1">
                <a:off x="2099343" y="3832290"/>
                <a:ext cx="0" cy="2505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9" name="Arc 249"/>
              <p:cNvSpPr/>
              <p:nvPr/>
            </p:nvSpPr>
            <p:spPr bwMode="auto">
              <a:xfrm rot="8309976">
                <a:off x="1635069" y="3268218"/>
                <a:ext cx="512071" cy="459531"/>
              </a:xfrm>
              <a:prstGeom prst="arc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69875" marR="0" indent="-269875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5F5F5F"/>
                  </a:buClr>
                  <a:buSzPct val="80000"/>
                  <a:buFont typeface="Wingdings" pitchFamily="2" charset="2"/>
                  <a:buNone/>
                  <a:tabLst/>
                </a:pPr>
                <a:endParaRPr kumimoji="0" 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41247" y="3434667"/>
                <a:ext cx="849535" cy="410568"/>
              </a:xfrm>
              <a:prstGeom prst="round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ts val="0"/>
                  </a:spcBef>
                  <a:buClr>
                    <a:srgbClr val="333399"/>
                  </a:buClr>
                  <a:buSzPct val="50000"/>
                </a:pPr>
                <a:endParaRPr lang="en-US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cxnSp>
            <p:nvCxnSpPr>
              <p:cNvPr id="51" name="直接箭头连接符 138"/>
              <p:cNvCxnSpPr/>
              <p:nvPr/>
            </p:nvCxnSpPr>
            <p:spPr bwMode="auto">
              <a:xfrm flipV="1">
                <a:off x="1647593" y="3425882"/>
                <a:ext cx="203106" cy="41384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直接箭头连接符 138"/>
              <p:cNvCxnSpPr>
                <a:endCxn id="50" idx="0"/>
              </p:cNvCxnSpPr>
              <p:nvPr/>
            </p:nvCxnSpPr>
            <p:spPr bwMode="auto">
              <a:xfrm flipH="1" flipV="1">
                <a:off x="1866015" y="3434667"/>
                <a:ext cx="226271" cy="39214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24" name="直接箭头连接符 138"/>
            <p:cNvCxnSpPr>
              <a:endCxn id="20" idx="2"/>
            </p:cNvCxnSpPr>
            <p:nvPr/>
          </p:nvCxnSpPr>
          <p:spPr bwMode="auto">
            <a:xfrm flipH="1" flipV="1">
              <a:off x="2471095" y="3038396"/>
              <a:ext cx="1" cy="2609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113"/>
            <p:cNvSpPr/>
            <p:nvPr/>
          </p:nvSpPr>
          <p:spPr>
            <a:xfrm>
              <a:off x="4331441" y="195152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26" name="直接箭头连接符 138"/>
            <p:cNvCxnSpPr/>
            <p:nvPr/>
          </p:nvCxnSpPr>
          <p:spPr bwMode="auto">
            <a:xfrm flipH="1" flipV="1">
              <a:off x="2470287" y="258470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圆角矩形 100"/>
            <p:cNvSpPr/>
            <p:nvPr/>
          </p:nvSpPr>
          <p:spPr>
            <a:xfrm>
              <a:off x="4453855" y="280139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8" name="直接箭头连接符 138"/>
            <p:cNvCxnSpPr/>
            <p:nvPr/>
          </p:nvCxnSpPr>
          <p:spPr bwMode="auto">
            <a:xfrm flipH="1" flipV="1">
              <a:off x="4879037" y="258528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138"/>
            <p:cNvCxnSpPr/>
            <p:nvPr/>
          </p:nvCxnSpPr>
          <p:spPr bwMode="auto">
            <a:xfrm flipH="1" flipV="1">
              <a:off x="4879114" y="1707768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679602" y="3745629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729467" y="2430792"/>
              <a:ext cx="8662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3.5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825702" y="2430792"/>
              <a:ext cx="78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1.8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91"/>
            <p:cNvGrpSpPr/>
            <p:nvPr/>
          </p:nvGrpSpPr>
          <p:grpSpPr>
            <a:xfrm>
              <a:off x="3383919" y="2025175"/>
              <a:ext cx="673395" cy="995217"/>
              <a:chOff x="2663455" y="2160458"/>
              <a:chExt cx="673395" cy="995217"/>
            </a:xfrm>
          </p:grpSpPr>
          <p:cxnSp>
            <p:nvCxnSpPr>
              <p:cNvPr id="43" name="Shape 68"/>
              <p:cNvCxnSpPr/>
              <p:nvPr/>
            </p:nvCxnSpPr>
            <p:spPr bwMode="auto">
              <a:xfrm>
                <a:off x="2998383" y="2402958"/>
                <a:ext cx="182880" cy="20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80874" y="2917550"/>
                <a:ext cx="228600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Elbow Connector 79"/>
              <p:cNvCxnSpPr>
                <a:stCxn id="44" idx="0"/>
                <a:endCxn id="46" idx="2"/>
              </p:cNvCxnSpPr>
              <p:nvPr/>
            </p:nvCxnSpPr>
            <p:spPr bwMode="auto">
              <a:xfrm rot="16200000" flipV="1">
                <a:off x="2652789" y="2575164"/>
                <a:ext cx="512543" cy="172229"/>
              </a:xfrm>
              <a:prstGeom prst="bentConnector2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sp>
            <p:nvSpPr>
              <p:cNvPr id="46" name="Rectangle 67"/>
              <p:cNvSpPr/>
              <p:nvPr/>
            </p:nvSpPr>
            <p:spPr>
              <a:xfrm rot="16200000">
                <a:off x="2498651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  <p:sp>
            <p:nvSpPr>
              <p:cNvPr id="47" name="Rectangle 88"/>
              <p:cNvSpPr/>
              <p:nvPr/>
            </p:nvSpPr>
            <p:spPr>
              <a:xfrm rot="16200000">
                <a:off x="3012557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</p:grpSp>
        <p:cxnSp>
          <p:nvCxnSpPr>
            <p:cNvPr id="34" name="Straight Arrow Connector 93"/>
            <p:cNvCxnSpPr>
              <a:stCxn id="46" idx="0"/>
              <a:endCxn id="17" idx="3"/>
            </p:cNvCxnSpPr>
            <p:nvPr/>
          </p:nvCxnSpPr>
          <p:spPr bwMode="auto">
            <a:xfrm flipH="1">
              <a:off x="3018672" y="2269724"/>
              <a:ext cx="36524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98"/>
            <p:cNvCxnSpPr>
              <a:stCxn id="47" idx="2"/>
              <a:endCxn id="25" idx="1"/>
            </p:cNvCxnSpPr>
            <p:nvPr/>
          </p:nvCxnSpPr>
          <p:spPr bwMode="auto">
            <a:xfrm>
              <a:off x="4057315" y="2269724"/>
              <a:ext cx="27412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直接箭头连接符 138"/>
            <p:cNvCxnSpPr/>
            <p:nvPr/>
          </p:nvCxnSpPr>
          <p:spPr bwMode="auto">
            <a:xfrm flipH="1" flipV="1">
              <a:off x="2469067" y="1701753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等腰三角形 36"/>
            <p:cNvSpPr/>
            <p:nvPr/>
          </p:nvSpPr>
          <p:spPr bwMode="auto">
            <a:xfrm>
              <a:off x="2285900" y="1377466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 bwMode="auto">
            <a:xfrm>
              <a:off x="4692290" y="1377466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39" name="直接箭头连接符 138"/>
            <p:cNvCxnSpPr/>
            <p:nvPr/>
          </p:nvCxnSpPr>
          <p:spPr bwMode="auto">
            <a:xfrm flipH="1" flipV="1">
              <a:off x="2467014" y="116680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直接箭头连接符 138"/>
            <p:cNvCxnSpPr/>
            <p:nvPr/>
          </p:nvCxnSpPr>
          <p:spPr bwMode="auto">
            <a:xfrm flipH="1" flipV="1">
              <a:off x="4873954" y="1180308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84779" y="1385623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84818" y="1385623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53" name="Arc 104"/>
            <p:cNvSpPr/>
            <p:nvPr/>
          </p:nvSpPr>
          <p:spPr bwMode="auto">
            <a:xfrm rot="7952530">
              <a:off x="2285389" y="3261672"/>
              <a:ext cx="385310" cy="380520"/>
            </a:xfrm>
            <a:prstGeom prst="arc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triangle" w="sm" len="sm"/>
              <a:tailEnd type="triangl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pic>
          <p:nvPicPr>
            <p:cNvPr id="10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67135" y="3835418"/>
              <a:ext cx="228600" cy="23812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cxnSp>
          <p:nvCxnSpPr>
            <p:cNvPr id="106" name="直接连接符 105"/>
            <p:cNvCxnSpPr>
              <a:endCxn id="104" idx="0"/>
            </p:cNvCxnSpPr>
            <p:nvPr/>
          </p:nvCxnSpPr>
          <p:spPr>
            <a:xfrm flipH="1">
              <a:off x="3581435" y="3637123"/>
              <a:ext cx="1102" cy="19829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3123846" y="3254985"/>
              <a:ext cx="9733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FF0000"/>
                  </a:solidFill>
                </a:rPr>
                <a:t>7.5kHz</a:t>
              </a:r>
              <a:br>
                <a:rPr lang="en-US" altLang="zh-CN" sz="1100" dirty="0" smtClean="0">
                  <a:solidFill>
                    <a:srgbClr val="FF0000"/>
                  </a:solidFill>
                </a:rPr>
              </a:br>
              <a:r>
                <a:rPr lang="en-US" altLang="zh-CN" sz="1100" dirty="0" smtClean="0">
                  <a:solidFill>
                    <a:srgbClr val="FF0000"/>
                  </a:solidFill>
                </a:rPr>
                <a:t>digital rotator</a:t>
              </a:r>
              <a:endParaRPr lang="zh-CN" altLang="en-US" sz="11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9929" y="3762630"/>
            <a:ext cx="228600" cy="238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1" name="TextBox 110"/>
          <p:cNvSpPr txBox="1"/>
          <p:nvPr/>
        </p:nvSpPr>
        <p:spPr>
          <a:xfrm>
            <a:off x="9178901" y="3693989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FF0000"/>
                </a:solidFill>
              </a:rPr>
              <a:t>7.5kHz</a:t>
            </a:r>
            <a:br>
              <a:rPr lang="en-US" altLang="zh-CN" sz="1100" dirty="0" smtClean="0">
                <a:solidFill>
                  <a:srgbClr val="FF0000"/>
                </a:solidFill>
              </a:rPr>
            </a:br>
            <a:r>
              <a:rPr lang="en-US" altLang="zh-CN" sz="1100" dirty="0" smtClean="0">
                <a:solidFill>
                  <a:srgbClr val="FF0000"/>
                </a:solidFill>
              </a:rPr>
              <a:t>digital rotator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9232725" y="3875936"/>
            <a:ext cx="204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Digital rotator is applicable to implementations with either shared or independent RF for LTE/NR at the shared carrier</a:t>
            </a:r>
          </a:p>
          <a:p>
            <a:r>
              <a:rPr lang="en-US" altLang="zh-CN" dirty="0" smtClean="0"/>
              <a:t>Digital rotator does not require LO frequency retuning and minimizes the LTE/NR switch time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3110"/>
            <a:ext cx="10515600" cy="9587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3: RF shift with independent RFs</a:t>
            </a:r>
            <a:endParaRPr lang="zh-CN" altLang="en-US" dirty="0"/>
          </a:p>
        </p:txBody>
      </p: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RF shift with independent RFs does not require LO frequency retuning and minimizes the LTE/NR switch time</a:t>
            </a:r>
            <a:endParaRPr lang="zh-CN" altLang="en-US" dirty="0"/>
          </a:p>
        </p:txBody>
      </p:sp>
      <p:grpSp>
        <p:nvGrpSpPr>
          <p:cNvPr id="145" name="组合 144"/>
          <p:cNvGrpSpPr/>
          <p:nvPr/>
        </p:nvGrpSpPr>
        <p:grpSpPr>
          <a:xfrm>
            <a:off x="3264424" y="1369562"/>
            <a:ext cx="5216939" cy="3756055"/>
            <a:chOff x="5693768" y="1369562"/>
            <a:chExt cx="5216939" cy="3756055"/>
          </a:xfrm>
        </p:grpSpPr>
        <p:cxnSp>
          <p:nvCxnSpPr>
            <p:cNvPr id="105" name="直接箭头连接符 138"/>
            <p:cNvCxnSpPr>
              <a:endCxn id="127" idx="2"/>
            </p:cNvCxnSpPr>
            <p:nvPr/>
          </p:nvCxnSpPr>
          <p:spPr bwMode="auto">
            <a:xfrm flipV="1">
              <a:off x="9754031" y="3240138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7" name="TextBox 106"/>
            <p:cNvSpPr txBox="1"/>
            <p:nvPr/>
          </p:nvSpPr>
          <p:spPr>
            <a:xfrm>
              <a:off x="9308978" y="3949762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圆角矩形 23"/>
            <p:cNvSpPr/>
            <p:nvPr/>
          </p:nvSpPr>
          <p:spPr>
            <a:xfrm>
              <a:off x="5827102" y="3447287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圆角矩形 25"/>
            <p:cNvSpPr/>
            <p:nvPr/>
          </p:nvSpPr>
          <p:spPr>
            <a:xfrm>
              <a:off x="6735852" y="4271023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818628" y="4363813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731530" y="4262547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25427" y="4281925"/>
              <a:ext cx="15831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br>
                <a:rPr lang="en-US" sz="1400" dirty="0" smtClean="0">
                  <a:latin typeface="Arial" pitchFamily="34" charset="0"/>
                  <a:cs typeface="Arial" pitchFamily="34" charset="0"/>
                </a:rPr>
              </a:br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 shift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80343" y="4532693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693768" y="2859359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圆角矩形 113"/>
            <p:cNvSpPr/>
            <p:nvPr/>
          </p:nvSpPr>
          <p:spPr>
            <a:xfrm>
              <a:off x="6582548" y="2154283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1" name="圆角矩形 111"/>
            <p:cNvSpPr/>
            <p:nvPr/>
          </p:nvSpPr>
          <p:spPr>
            <a:xfrm>
              <a:off x="5815526" y="2023927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22" name="圆角矩形 100"/>
            <p:cNvSpPr/>
            <p:nvPr/>
          </p:nvSpPr>
          <p:spPr>
            <a:xfrm>
              <a:off x="6702729" y="3005168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3" name="直接箭头连接符 138"/>
            <p:cNvCxnSpPr>
              <a:endCxn id="122" idx="2"/>
            </p:cNvCxnSpPr>
            <p:nvPr/>
          </p:nvCxnSpPr>
          <p:spPr bwMode="auto">
            <a:xfrm flipH="1" flipV="1">
              <a:off x="7130125" y="3241154"/>
              <a:ext cx="5680" cy="100924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4" name="Elbow Connector 230"/>
            <p:cNvCxnSpPr>
              <a:endCxn id="139" idx="2"/>
            </p:cNvCxnSpPr>
            <p:nvPr/>
          </p:nvCxnSpPr>
          <p:spPr bwMode="auto">
            <a:xfrm rot="16200000" flipV="1">
              <a:off x="8290939" y="3525141"/>
              <a:ext cx="999341" cy="451168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25" name="圆角矩形 113"/>
            <p:cNvSpPr/>
            <p:nvPr/>
          </p:nvSpPr>
          <p:spPr>
            <a:xfrm>
              <a:off x="9204221" y="2154283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 bwMode="auto">
            <a:xfrm flipH="1" flipV="1">
              <a:off x="7129317" y="27874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圆角矩形 100"/>
            <p:cNvSpPr/>
            <p:nvPr/>
          </p:nvSpPr>
          <p:spPr>
            <a:xfrm>
              <a:off x="9326635" y="3004152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8" name="直接箭头连接符 138"/>
            <p:cNvCxnSpPr/>
            <p:nvPr/>
          </p:nvCxnSpPr>
          <p:spPr bwMode="auto">
            <a:xfrm flipH="1" flipV="1">
              <a:off x="9751817" y="278804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9" name="直接箭头连接符 138"/>
            <p:cNvCxnSpPr/>
            <p:nvPr/>
          </p:nvCxnSpPr>
          <p:spPr bwMode="auto">
            <a:xfrm flipH="1" flipV="1">
              <a:off x="9751894" y="1910526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0" name="TextBox 129"/>
            <p:cNvSpPr txBox="1"/>
            <p:nvPr/>
          </p:nvSpPr>
          <p:spPr>
            <a:xfrm>
              <a:off x="8599882" y="39483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1" name="直接箭头连接符 138"/>
            <p:cNvCxnSpPr/>
            <p:nvPr/>
          </p:nvCxnSpPr>
          <p:spPr bwMode="auto">
            <a:xfrm flipH="1" flipV="1">
              <a:off x="7128097" y="19045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2" name="等腰三角形 213"/>
            <p:cNvSpPr/>
            <p:nvPr/>
          </p:nvSpPr>
          <p:spPr bwMode="auto">
            <a:xfrm>
              <a:off x="694493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33" name="等腰三角形 214"/>
            <p:cNvSpPr/>
            <p:nvPr/>
          </p:nvSpPr>
          <p:spPr bwMode="auto">
            <a:xfrm>
              <a:off x="956507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34" name="直接箭头连接符 138"/>
            <p:cNvCxnSpPr/>
            <p:nvPr/>
          </p:nvCxnSpPr>
          <p:spPr bwMode="auto">
            <a:xfrm flipH="1" flipV="1">
              <a:off x="7126044" y="13695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5" name="直接箭头连接符 138"/>
            <p:cNvCxnSpPr/>
            <p:nvPr/>
          </p:nvCxnSpPr>
          <p:spPr bwMode="auto">
            <a:xfrm flipH="1" flipV="1">
              <a:off x="9746734" y="138306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6" name="TextBox 135"/>
            <p:cNvSpPr txBox="1"/>
            <p:nvPr/>
          </p:nvSpPr>
          <p:spPr>
            <a:xfrm>
              <a:off x="7231934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9857598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138" name="圆角矩形 113"/>
            <p:cNvSpPr/>
            <p:nvPr/>
          </p:nvSpPr>
          <p:spPr>
            <a:xfrm>
              <a:off x="7816613" y="2164183"/>
              <a:ext cx="1343489" cy="636397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1.8000075 GHz</a:t>
              </a:r>
              <a:endParaRPr lang="en-US" sz="12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39" name="圆角矩形 100"/>
            <p:cNvSpPr/>
            <p:nvPr/>
          </p:nvSpPr>
          <p:spPr>
            <a:xfrm>
              <a:off x="8137629" y="3015068"/>
              <a:ext cx="854792" cy="235986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40" name="直接箭头连接符 138"/>
            <p:cNvCxnSpPr/>
            <p:nvPr/>
          </p:nvCxnSpPr>
          <p:spPr bwMode="auto">
            <a:xfrm flipH="1" flipV="1">
              <a:off x="8564217" y="27973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1" name="直接箭头连接符 138"/>
            <p:cNvCxnSpPr/>
            <p:nvPr/>
          </p:nvCxnSpPr>
          <p:spPr bwMode="auto">
            <a:xfrm flipH="1" flipV="1">
              <a:off x="8562997" y="19144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等腰三角形 213"/>
            <p:cNvSpPr/>
            <p:nvPr/>
          </p:nvSpPr>
          <p:spPr bwMode="auto">
            <a:xfrm>
              <a:off x="8379830" y="15901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43" name="直接箭头连接符 138"/>
            <p:cNvCxnSpPr/>
            <p:nvPr/>
          </p:nvCxnSpPr>
          <p:spPr bwMode="auto">
            <a:xfrm flipH="1" flipV="1">
              <a:off x="8560944" y="13794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4" name="TextBox 143"/>
            <p:cNvSpPr txBox="1"/>
            <p:nvPr/>
          </p:nvSpPr>
          <p:spPr>
            <a:xfrm>
              <a:off x="8654972" y="1471175"/>
              <a:ext cx="10531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</a:p>
            <a:p>
              <a:r>
                <a:rPr lang="en-US" altLang="zh-CN" sz="1400" dirty="0" smtClean="0"/>
                <a:t>+7.5kHz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7702"/>
            <a:ext cx="10515600" cy="9587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4: RF shift with shared RFs</a:t>
            </a:r>
            <a:endParaRPr lang="zh-CN" altLang="en-US" dirty="0"/>
          </a:p>
        </p:txBody>
      </p: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RF shift with shared RFs requires LO frequency retuning and degrades the system performance</a:t>
            </a:r>
            <a:endParaRPr lang="zh-CN" altLang="en-US" dirty="0"/>
          </a:p>
        </p:txBody>
      </p:sp>
      <p:grpSp>
        <p:nvGrpSpPr>
          <p:cNvPr id="3" name="组合 144"/>
          <p:cNvGrpSpPr/>
          <p:nvPr/>
        </p:nvGrpSpPr>
        <p:grpSpPr>
          <a:xfrm>
            <a:off x="3264424" y="1379462"/>
            <a:ext cx="5216939" cy="3746155"/>
            <a:chOff x="5693768" y="1379462"/>
            <a:chExt cx="5216939" cy="3746155"/>
          </a:xfrm>
        </p:grpSpPr>
        <p:cxnSp>
          <p:nvCxnSpPr>
            <p:cNvPr id="105" name="直接箭头连接符 138"/>
            <p:cNvCxnSpPr>
              <a:endCxn id="127" idx="2"/>
            </p:cNvCxnSpPr>
            <p:nvPr/>
          </p:nvCxnSpPr>
          <p:spPr bwMode="auto">
            <a:xfrm flipV="1">
              <a:off x="9754031" y="3240138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7" name="TextBox 106"/>
            <p:cNvSpPr txBox="1"/>
            <p:nvPr/>
          </p:nvSpPr>
          <p:spPr>
            <a:xfrm>
              <a:off x="9308978" y="3949762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圆角矩形 23"/>
            <p:cNvSpPr/>
            <p:nvPr/>
          </p:nvSpPr>
          <p:spPr>
            <a:xfrm>
              <a:off x="5827102" y="3447287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圆角矩形 25"/>
            <p:cNvSpPr/>
            <p:nvPr/>
          </p:nvSpPr>
          <p:spPr>
            <a:xfrm>
              <a:off x="6735852" y="4271023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818628" y="4363813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731530" y="4262547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25427" y="4281925"/>
              <a:ext cx="15831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br>
                <a:rPr lang="en-US" sz="1400" dirty="0" smtClean="0">
                  <a:latin typeface="Arial" pitchFamily="34" charset="0"/>
                  <a:cs typeface="Arial" pitchFamily="34" charset="0"/>
                </a:rPr>
              </a:br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 shift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80343" y="4532693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693768" y="2859359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圆角矩形 111"/>
            <p:cNvSpPr/>
            <p:nvPr/>
          </p:nvSpPr>
          <p:spPr>
            <a:xfrm>
              <a:off x="5815526" y="2023927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22" name="圆角矩形 100"/>
            <p:cNvSpPr/>
            <p:nvPr/>
          </p:nvSpPr>
          <p:spPr>
            <a:xfrm>
              <a:off x="7655229" y="2957543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sp>
          <p:nvSpPr>
            <p:cNvPr id="125" name="圆角矩形 113"/>
            <p:cNvSpPr/>
            <p:nvPr/>
          </p:nvSpPr>
          <p:spPr>
            <a:xfrm>
              <a:off x="9204221" y="2154283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 bwMode="auto">
            <a:xfrm flipH="1" flipV="1">
              <a:off x="8034192" y="27874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圆角矩形 100"/>
            <p:cNvSpPr/>
            <p:nvPr/>
          </p:nvSpPr>
          <p:spPr>
            <a:xfrm>
              <a:off x="9326635" y="3004152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8" name="直接箭头连接符 138"/>
            <p:cNvCxnSpPr/>
            <p:nvPr/>
          </p:nvCxnSpPr>
          <p:spPr bwMode="auto">
            <a:xfrm flipH="1" flipV="1">
              <a:off x="9751817" y="278804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9" name="直接箭头连接符 138"/>
            <p:cNvCxnSpPr/>
            <p:nvPr/>
          </p:nvCxnSpPr>
          <p:spPr bwMode="auto">
            <a:xfrm flipH="1" flipV="1">
              <a:off x="9751894" y="1910526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0" name="TextBox 129"/>
            <p:cNvSpPr txBox="1"/>
            <p:nvPr/>
          </p:nvSpPr>
          <p:spPr>
            <a:xfrm>
              <a:off x="8599882" y="39483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等腰三角形 214"/>
            <p:cNvSpPr/>
            <p:nvPr/>
          </p:nvSpPr>
          <p:spPr bwMode="auto">
            <a:xfrm>
              <a:off x="956507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35" name="直接箭头连接符 138"/>
            <p:cNvCxnSpPr/>
            <p:nvPr/>
          </p:nvCxnSpPr>
          <p:spPr bwMode="auto">
            <a:xfrm flipH="1" flipV="1">
              <a:off x="9746734" y="138306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9857598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138" name="圆角矩形 113"/>
            <p:cNvSpPr/>
            <p:nvPr/>
          </p:nvSpPr>
          <p:spPr>
            <a:xfrm>
              <a:off x="6578263" y="2164183"/>
              <a:ext cx="2581839" cy="636397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</a:t>
              </a:r>
              <a:b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</a:b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@ </a:t>
              </a:r>
              <a:r>
                <a:rPr lang="en-US" altLang="zh-CN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 or 1.8000075 GHz</a:t>
              </a:r>
              <a:endParaRPr lang="en-US" sz="12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41" name="直接箭头连接符 138"/>
            <p:cNvCxnSpPr/>
            <p:nvPr/>
          </p:nvCxnSpPr>
          <p:spPr bwMode="auto">
            <a:xfrm flipH="1" flipV="1">
              <a:off x="8044373" y="19144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等腰三角形 213"/>
            <p:cNvSpPr/>
            <p:nvPr/>
          </p:nvSpPr>
          <p:spPr bwMode="auto">
            <a:xfrm>
              <a:off x="7861206" y="15901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43" name="直接箭头连接符 138"/>
            <p:cNvCxnSpPr/>
            <p:nvPr/>
          </p:nvCxnSpPr>
          <p:spPr bwMode="auto">
            <a:xfrm flipH="1" flipV="1">
              <a:off x="8042320" y="13794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4" name="TextBox 143"/>
            <p:cNvSpPr txBox="1"/>
            <p:nvPr/>
          </p:nvSpPr>
          <p:spPr>
            <a:xfrm>
              <a:off x="8136348" y="1471175"/>
              <a:ext cx="1330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 1.8GHz or </a:t>
              </a:r>
              <a:br>
                <a:rPr lang="en-US" altLang="zh-CN" sz="1400" dirty="0" smtClean="0"/>
              </a:br>
              <a:r>
                <a:rPr lang="en-US" altLang="zh-CN" sz="1400" dirty="0" smtClean="0"/>
                <a:t>1.8GHz +7.5kHz</a:t>
              </a:r>
              <a:endParaRPr lang="zh-CN" altLang="en-US" dirty="0"/>
            </a:p>
          </p:txBody>
        </p:sp>
      </p:grpSp>
      <p:grpSp>
        <p:nvGrpSpPr>
          <p:cNvPr id="47" name="组合 223"/>
          <p:cNvGrpSpPr/>
          <p:nvPr/>
        </p:nvGrpSpPr>
        <p:grpSpPr>
          <a:xfrm>
            <a:off x="5227206" y="3193529"/>
            <a:ext cx="849535" cy="779572"/>
            <a:chOff x="1450772" y="3065663"/>
            <a:chExt cx="849535" cy="779572"/>
          </a:xfrm>
        </p:grpSpPr>
        <p:cxnSp>
          <p:nvCxnSpPr>
            <p:cNvPr id="48" name="直接箭头连接符 138"/>
            <p:cNvCxnSpPr>
              <a:stCxn id="50" idx="0"/>
              <a:endCxn id="122" idx="2"/>
            </p:cNvCxnSpPr>
            <p:nvPr/>
          </p:nvCxnSpPr>
          <p:spPr bwMode="auto">
            <a:xfrm flipV="1">
              <a:off x="1875540" y="3065663"/>
              <a:ext cx="1307" cy="36900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9" name="Arc 249"/>
            <p:cNvSpPr/>
            <p:nvPr/>
          </p:nvSpPr>
          <p:spPr bwMode="auto">
            <a:xfrm rot="8309976">
              <a:off x="1635069" y="326821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450772" y="343466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51" name="直接箭头连接符 138"/>
            <p:cNvCxnSpPr/>
            <p:nvPr/>
          </p:nvCxnSpPr>
          <p:spPr bwMode="auto">
            <a:xfrm flipV="1">
              <a:off x="1647593" y="342588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2" name="直接箭头连接符 138"/>
            <p:cNvCxnSpPr>
              <a:endCxn id="50" idx="0"/>
            </p:cNvCxnSpPr>
            <p:nvPr/>
          </p:nvCxnSpPr>
          <p:spPr bwMode="auto">
            <a:xfrm flipH="1" flipV="1">
              <a:off x="1875540" y="3434667"/>
              <a:ext cx="226271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70" name="直接连接符 69"/>
          <p:cNvCxnSpPr/>
          <p:nvPr/>
        </p:nvCxnSpPr>
        <p:spPr>
          <a:xfrm>
            <a:off x="6548796" y="4096301"/>
            <a:ext cx="0" cy="174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5877530" y="4101586"/>
            <a:ext cx="68183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V="1">
            <a:off x="5877539" y="3974732"/>
            <a:ext cx="0" cy="1268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914636" y="4095419"/>
            <a:ext cx="0" cy="174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4914679" y="4090136"/>
            <a:ext cx="518866" cy="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 flipV="1">
            <a:off x="5422100" y="3968566"/>
            <a:ext cx="0" cy="1268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6663"/>
            <a:ext cx="10515600" cy="4730300"/>
          </a:xfrm>
        </p:spPr>
        <p:txBody>
          <a:bodyPr>
            <a:normAutofit/>
          </a:bodyPr>
          <a:lstStyle/>
          <a:p>
            <a:r>
              <a:rPr lang="en-US" dirty="0" smtClean="0"/>
              <a:t>For UL sharing from both network and UE perspective, UL LTE/NR subcarrier alignment is achieved without LO frequency retuning, to minimize the LTE/NR switching time</a:t>
            </a:r>
          </a:p>
          <a:p>
            <a:r>
              <a:rPr lang="en-US" altLang="zh-CN" dirty="0" smtClean="0"/>
              <a:t>Define the corresponding RAN4 requirement(s)</a:t>
            </a:r>
            <a:endParaRPr lang="en-US" dirty="0" smtClean="0"/>
          </a:p>
          <a:p>
            <a:r>
              <a:rPr lang="en-US" dirty="0" smtClean="0"/>
              <a:t>Inform RAN1 and RAN2 about the above RAN4 agreement </a:t>
            </a:r>
          </a:p>
        </p:txBody>
      </p:sp>
    </p:spTree>
    <p:extLst>
      <p:ext uri="{BB962C8B-B14F-4D97-AF65-F5344CB8AC3E}">
        <p14:creationId xmlns:p14="http://schemas.microsoft.com/office/powerpoint/2010/main" val="2422486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538</Words>
  <Application>Microsoft Office PowerPoint</Application>
  <PresentationFormat>Widescreen</PresentationFormat>
  <Paragraphs>162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宋体</vt:lpstr>
      <vt:lpstr>华文楷体</vt:lpstr>
      <vt:lpstr>Arial</vt:lpstr>
      <vt:lpstr>Calibri</vt:lpstr>
      <vt:lpstr>Calibri Light</vt:lpstr>
      <vt:lpstr>Wingdings</vt:lpstr>
      <vt:lpstr>Office Theme</vt:lpstr>
      <vt:lpstr>WF on LTE/NR UL subcarrier alignment </vt:lpstr>
      <vt:lpstr>Background</vt:lpstr>
      <vt:lpstr>Option 1: BB shift</vt:lpstr>
      <vt:lpstr>Option 2: Digital rotator</vt:lpstr>
      <vt:lpstr>Option 3: RF shift with independent RFs</vt:lpstr>
      <vt:lpstr>Option 4: RF shift with shared RFs</vt:lpstr>
      <vt:lpstr>WF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Steven Chen</cp:lastModifiedBy>
  <cp:revision>46</cp:revision>
  <dcterms:created xsi:type="dcterms:W3CDTF">2017-09-18T02:04:50Z</dcterms:created>
  <dcterms:modified xsi:type="dcterms:W3CDTF">2017-09-20T07:05:04Z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(3)llSTw34eeV6Spyc+7bjU7Juys6FQN/EdVi7l3wT8yGEMHivf37LUwG4mlTW7z2VzLeDRNfNn
YvAdKApT95kJ+Qzl7prCS4KLnOgh0x+RJDE69me786bwW7MgyaB36QYvtHAb8gwavtoZVmt1
z/tPTIMCh0tT577T+m9gzsGjdrKJEmAR18ueisL3GdTQeTzvBn+hgT76Sso+WwLpIfHNj9PU
5c+NH7fOUeHQFrDsUb</vt:lpwstr>
  </property>
  <property fmtid="{D5CDD505-2E9C-101B-9397-08002B2CF9AE}" pid="3" name="_2015_ms_pID_7253431">
    <vt:lpwstr>YAb5nBVNfBPFFSjqlxx7LMsC+RbbqJ1upeBiNCwlSuGhgSX7rkUFnJ
EE3wDR1JL/DvVAdekLXrwTfZgJhKydPYbutOQhyyG5uyjYKnAlNm+ODocmHG2qKjMZv9VuEz
yeb5RNUf989NvjHwZYv9dtbWGRGbQs8zzibNjvl8g4pLPsidpbkdg75j67g/oDEL/JnLwYXt
VN7wPLDbuQ4TNXcrnNsoslYzerz3phKkyag2</vt:lpwstr>
  </property>
  <property fmtid="{D5CDD505-2E9C-101B-9397-08002B2CF9AE}" pid="4" name="_2015_ms_pID_7253432">
    <vt:lpwstr>qA==</vt:lpwstr>
  </property>
  <property fmtid="{D5CDD505-2E9C-101B-9397-08002B2CF9AE}" pid="5" name="sflag">
    <vt:lpwstr>1505874772</vt:lpwstr>
  </property>
</Properties>
</file>